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0"/>
  </p:notesMasterIdLst>
  <p:sldIdLst>
    <p:sldId id="256" r:id="rId5"/>
    <p:sldId id="269" r:id="rId6"/>
    <p:sldId id="270" r:id="rId7"/>
    <p:sldId id="268" r:id="rId8"/>
    <p:sldId id="271" r:id="rId9"/>
    <p:sldId id="272" r:id="rId10"/>
    <p:sldId id="273" r:id="rId11"/>
    <p:sldId id="274" r:id="rId12"/>
    <p:sldId id="275" r:id="rId13"/>
    <p:sldId id="276" r:id="rId14"/>
    <p:sldId id="277" r:id="rId15"/>
    <p:sldId id="282" r:id="rId16"/>
    <p:sldId id="285" r:id="rId17"/>
    <p:sldId id="284"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EFFC85-4EEC-4F8F-8FF0-0848130C5F39}" v="4" dt="2023-01-16T11:07:34.772"/>
    <p1510:client id="{31AD2309-2D4C-343A-2D09-B7A2BDA84239}" v="194" dt="2022-01-11T21:12:22.418"/>
    <p1510:client id="{DAD6E693-0E7B-C645-831A-0C08678316D1}" v="61" dt="2023-01-16T11:01:31.412"/>
    <p1510:client id="{4F1C5553-899B-1CCE-7C4D-1AF677BBDC8A}" v="18" dt="2022-01-18T20:52:45.716"/>
    <p1510:client id="{CFD964BF-6619-1372-1FCB-A776B4FC9854}" v="27" dt="2022-01-18T20:48:56.067"/>
    <p1510:client id="{8ECC2CD3-A097-0A54-0081-336571FA0657}" v="5" dt="2023-01-12T21:29:59.101"/>
    <p1510:client id="{E16069AD-8824-610F-213D-91FD3F265066}" v="47" dt="2023-01-17T20:46:00.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05" d="100"/>
          <a:sy n="105" d="100"/>
        </p:scale>
        <p:origin x="17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E47048-DDF0-4051-BF8B-6C76034735D7}" type="datetimeFigureOut">
              <a:rPr lang="en-GB" smtClean="0"/>
              <a:t>18/01/2023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A6293-384F-4285-A78D-0BDD861C79DB}" type="slidenum">
              <a:rPr lang="en-GB" smtClean="0"/>
              <a:t>‹#›</a:t>
            </a:fld>
            <a:endParaRPr lang="en-GB"/>
          </a:p>
        </p:txBody>
      </p:sp>
    </p:spTree>
    <p:extLst>
      <p:ext uri="{BB962C8B-B14F-4D97-AF65-F5344CB8AC3E}">
        <p14:creationId xmlns:p14="http://schemas.microsoft.com/office/powerpoint/2010/main" val="875711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a school, we really do take the teaching of phonics seriously, and make sure all children, unless they have really genuine SEND, reach the level expected.  An example to show this is that last year, we attained 95% passing the check - which put us in the top 20% of schools nationally.</a:t>
            </a:r>
          </a:p>
        </p:txBody>
      </p:sp>
      <p:sp>
        <p:nvSpPr>
          <p:cNvPr id="4" name="Slide Number Placeholder 3"/>
          <p:cNvSpPr>
            <a:spLocks noGrp="1"/>
          </p:cNvSpPr>
          <p:nvPr>
            <p:ph type="sldNum" sz="quarter" idx="5"/>
          </p:nvPr>
        </p:nvSpPr>
        <p:spPr/>
        <p:txBody>
          <a:bodyPr/>
          <a:lstStyle/>
          <a:p>
            <a:fld id="{769A6293-384F-4285-A78D-0BDD861C79DB}" type="slidenum">
              <a:rPr lang="en-GB" smtClean="0"/>
              <a:t>11</a:t>
            </a:fld>
            <a:endParaRPr lang="en-GB"/>
          </a:p>
        </p:txBody>
      </p:sp>
    </p:spTree>
    <p:extLst>
      <p:ext uri="{BB962C8B-B14F-4D97-AF65-F5344CB8AC3E}">
        <p14:creationId xmlns:p14="http://schemas.microsoft.com/office/powerpoint/2010/main" val="259813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GB"/>
              <a:t>Click to edit Master title style</a:t>
            </a:r>
            <a:endParaRPr lang="en-US"/>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a:xfrm>
            <a:off x="5801052" y="5410202"/>
            <a:ext cx="2057400" cy="365125"/>
          </a:xfrm>
        </p:spPr>
        <p:txBody>
          <a:bodyPr/>
          <a:lstStyle/>
          <a:p>
            <a:pPr>
              <a:defRPr/>
            </a:pPr>
            <a:endParaRPr lang="en-GB"/>
          </a:p>
        </p:txBody>
      </p:sp>
      <p:sp>
        <p:nvSpPr>
          <p:cNvPr id="5" name="Footer Placeholder 4"/>
          <p:cNvSpPr>
            <a:spLocks noGrp="1"/>
          </p:cNvSpPr>
          <p:nvPr>
            <p:ph type="ftr" sz="quarter" idx="11"/>
          </p:nvPr>
        </p:nvSpPr>
        <p:spPr>
          <a:xfrm>
            <a:off x="1900237" y="5410202"/>
            <a:ext cx="3843665" cy="365125"/>
          </a:xfrm>
        </p:spPr>
        <p:txBody>
          <a:bodyPr/>
          <a:lstStyle/>
          <a:p>
            <a:pPr>
              <a:defRPr/>
            </a:pPr>
            <a:endParaRPr lang="en-GB"/>
          </a:p>
        </p:txBody>
      </p:sp>
      <p:sp>
        <p:nvSpPr>
          <p:cNvPr id="6" name="Slide Number Placeholder 5"/>
          <p:cNvSpPr>
            <a:spLocks noGrp="1"/>
          </p:cNvSpPr>
          <p:nvPr>
            <p:ph type="sldNum" sz="quarter" idx="12"/>
          </p:nvPr>
        </p:nvSpPr>
        <p:spPr>
          <a:xfrm>
            <a:off x="7915603" y="5410200"/>
            <a:ext cx="578317" cy="365125"/>
          </a:xfrm>
        </p:spPr>
        <p:txBody>
          <a:bodyPr/>
          <a:lstStyle/>
          <a:p>
            <a:pPr>
              <a:defRPr/>
            </a:pPr>
            <a:fld id="{BD6C866F-EEAA-4C8B-80DA-8E15BC902717}" type="slidenum">
              <a:rPr lang="en-GB" smtClean="0"/>
              <a:pPr>
                <a:defRPr/>
              </a:pPr>
              <a:t>‹#›</a:t>
            </a:fld>
            <a:endParaRPr lang="en-GB"/>
          </a:p>
        </p:txBody>
      </p:sp>
    </p:spTree>
    <p:extLst>
      <p:ext uri="{BB962C8B-B14F-4D97-AF65-F5344CB8AC3E}">
        <p14:creationId xmlns:p14="http://schemas.microsoft.com/office/powerpoint/2010/main" val="191078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GB"/>
              <a:t>Click to edit Master title style</a:t>
            </a:r>
            <a:endParaRPr lang="en-US"/>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365709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GB"/>
              <a:t>Click to edit Master title style</a:t>
            </a:r>
            <a:endParaRPr lang="en-US"/>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1601225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GB"/>
              <a:t>Click to edit Master title style</a:t>
            </a:r>
            <a:endParaRPr lang="en-US"/>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Tree>
    <p:extLst>
      <p:ext uri="{BB962C8B-B14F-4D97-AF65-F5344CB8AC3E}">
        <p14:creationId xmlns:p14="http://schemas.microsoft.com/office/powerpoint/2010/main" val="135338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GB"/>
              <a:t>Click to edit Master title style</a:t>
            </a:r>
            <a:endParaRPr lang="en-US"/>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2822463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GB"/>
              <a:t>Click to edit Master title style</a:t>
            </a:r>
            <a:endParaRPr lang="en-US"/>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4088340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GB"/>
              <a:t>Click to edit Master title style</a:t>
            </a:r>
            <a:endParaRPr lang="en-US"/>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GB"/>
              <a:t>Click icon to add picture</a:t>
            </a:r>
            <a:endParaRPr lang="en-US"/>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GB"/>
              <a:t>Click icon to add picture</a:t>
            </a:r>
            <a:endParaRPr lang="en-US"/>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GB"/>
              <a:t>Click icon to add picture</a:t>
            </a:r>
            <a:endParaRPr lang="en-US"/>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lvl1pPr>
              <a:defRPr cap="all" baseline="0"/>
            </a:lvl1pPr>
          </a:lstStyle>
          <a:p>
            <a:pPr>
              <a:defRPr/>
            </a:pPr>
            <a:endParaRPr lang="en-GB"/>
          </a:p>
        </p:txBody>
      </p:sp>
      <p:sp>
        <p:nvSpPr>
          <p:cNvPr id="5" name="Slide Number Placeholder 4"/>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2982746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4F841C8-5ACA-4289-B8E2-2BBC62625F03}" type="slidenum">
              <a:rPr lang="en-GB" smtClean="0"/>
              <a:pPr>
                <a:defRPr/>
              </a:pPr>
              <a:t>‹#›</a:t>
            </a:fld>
            <a:endParaRPr lang="en-GB"/>
          </a:p>
        </p:txBody>
      </p:sp>
    </p:spTree>
    <p:extLst>
      <p:ext uri="{BB962C8B-B14F-4D97-AF65-F5344CB8AC3E}">
        <p14:creationId xmlns:p14="http://schemas.microsoft.com/office/powerpoint/2010/main" val="2840114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FD465BA4-13F8-420C-AD40-C4DA2DEEBEBF}" type="slidenum">
              <a:rPr lang="en-GB" smtClean="0"/>
              <a:pPr>
                <a:defRPr/>
              </a:pPr>
              <a:t>‹#›</a:t>
            </a:fld>
            <a:endParaRPr lang="en-GB"/>
          </a:p>
        </p:txBody>
      </p:sp>
    </p:spTree>
    <p:extLst>
      <p:ext uri="{BB962C8B-B14F-4D97-AF65-F5344CB8AC3E}">
        <p14:creationId xmlns:p14="http://schemas.microsoft.com/office/powerpoint/2010/main" val="182932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GB"/>
              <a:t>Click to edit Master title style</a:t>
            </a:r>
            <a:endParaRPr lang="en-US"/>
          </a:p>
        </p:txBody>
      </p:sp>
      <p:sp>
        <p:nvSpPr>
          <p:cNvPr id="48" name="Content Placeholder 2"/>
          <p:cNvSpPr>
            <a:spLocks noGrp="1"/>
          </p:cNvSpPr>
          <p:nvPr>
            <p:ph idx="1"/>
          </p:nvPr>
        </p:nvSpPr>
        <p:spPr>
          <a:xfrm>
            <a:off x="856060" y="2249487"/>
            <a:ext cx="742949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9" name="Date Placeholder 3"/>
          <p:cNvSpPr>
            <a:spLocks noGrp="1"/>
          </p:cNvSpPr>
          <p:nvPr>
            <p:ph type="dt" sz="half" idx="10"/>
          </p:nvPr>
        </p:nvSpPr>
        <p:spPr>
          <a:xfrm>
            <a:off x="5592691" y="5883277"/>
            <a:ext cx="2057400" cy="365125"/>
          </a:xfrm>
        </p:spPr>
        <p:txBody>
          <a:bodyPr/>
          <a:lstStyle/>
          <a:p>
            <a:pPr>
              <a:defRPr/>
            </a:pPr>
            <a:endParaRPr lang="en-GB"/>
          </a:p>
        </p:txBody>
      </p:sp>
      <p:sp>
        <p:nvSpPr>
          <p:cNvPr id="50" name="Footer Placeholder 4"/>
          <p:cNvSpPr>
            <a:spLocks noGrp="1"/>
          </p:cNvSpPr>
          <p:nvPr>
            <p:ph type="ftr" sz="quarter" idx="11"/>
          </p:nvPr>
        </p:nvSpPr>
        <p:spPr>
          <a:xfrm>
            <a:off x="856059" y="5883276"/>
            <a:ext cx="4679482" cy="365125"/>
          </a:xfrm>
        </p:spPr>
        <p:txBody>
          <a:bodyPr/>
          <a:lstStyle/>
          <a:p>
            <a:pPr>
              <a:defRPr/>
            </a:pPr>
            <a:endParaRPr lang="en-GB"/>
          </a:p>
        </p:txBody>
      </p:sp>
      <p:sp>
        <p:nvSpPr>
          <p:cNvPr id="51" name="Slide Number Placeholder 5"/>
          <p:cNvSpPr>
            <a:spLocks noGrp="1"/>
          </p:cNvSpPr>
          <p:nvPr>
            <p:ph type="sldNum" sz="quarter" idx="12"/>
          </p:nvPr>
        </p:nvSpPr>
        <p:spPr>
          <a:xfrm>
            <a:off x="7707241" y="5883275"/>
            <a:ext cx="578317" cy="365125"/>
          </a:xfrm>
        </p:spPr>
        <p:txBody>
          <a:bodyPr/>
          <a:lstStyle/>
          <a:p>
            <a:pPr>
              <a:defRPr/>
            </a:pPr>
            <a:fld id="{71BD4046-347B-46DB-B488-6E4FB3CFAC02}" type="slidenum">
              <a:rPr lang="en-GB" smtClean="0"/>
              <a:pPr>
                <a:defRPr/>
              </a:pPr>
              <a:t>‹#›</a:t>
            </a:fld>
            <a:endParaRPr lang="en-GB"/>
          </a:p>
        </p:txBody>
      </p:sp>
    </p:spTree>
    <p:extLst>
      <p:ext uri="{BB962C8B-B14F-4D97-AF65-F5344CB8AC3E}">
        <p14:creationId xmlns:p14="http://schemas.microsoft.com/office/powerpoint/2010/main" val="170579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GB"/>
              <a:t>Click to edit Master title style</a:t>
            </a:r>
            <a:endParaRPr lang="en-US"/>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230772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56058" y="2249486"/>
            <a:ext cx="3658792"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29151" y="2249486"/>
            <a:ext cx="3656408"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11D92DF-D2E5-4638-838A-8B4D30225EB6}" type="slidenum">
              <a:rPr lang="en-GB" smtClean="0"/>
              <a:pPr>
                <a:defRPr/>
              </a:pPr>
              <a:t>‹#›</a:t>
            </a:fld>
            <a:endParaRPr lang="en-GB"/>
          </a:p>
        </p:txBody>
      </p:sp>
    </p:spTree>
    <p:extLst>
      <p:ext uri="{BB962C8B-B14F-4D97-AF65-F5344CB8AC3E}">
        <p14:creationId xmlns:p14="http://schemas.microsoft.com/office/powerpoint/2010/main" val="1942104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GB"/>
              <a:t>Click to edit Master title style</a:t>
            </a:r>
            <a:endParaRPr lang="en-US"/>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8BA63908-289E-4DE3-BDBA-F69CD6A36179}" type="slidenum">
              <a:rPr lang="en-GB" smtClean="0"/>
              <a:pPr>
                <a:defRPr/>
              </a:pPr>
              <a:t>‹#›</a:t>
            </a:fld>
            <a:endParaRPr lang="en-GB"/>
          </a:p>
        </p:txBody>
      </p:sp>
    </p:spTree>
    <p:extLst>
      <p:ext uri="{BB962C8B-B14F-4D97-AF65-F5344CB8AC3E}">
        <p14:creationId xmlns:p14="http://schemas.microsoft.com/office/powerpoint/2010/main" val="141353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EB310771-8263-4270-8773-3AEADF5AD2AD}" type="slidenum">
              <a:rPr lang="en-GB" smtClean="0"/>
              <a:pPr>
                <a:defRPr/>
              </a:pPr>
              <a:t>‹#›</a:t>
            </a:fld>
            <a:endParaRPr lang="en-GB"/>
          </a:p>
        </p:txBody>
      </p:sp>
    </p:spTree>
    <p:extLst>
      <p:ext uri="{BB962C8B-B14F-4D97-AF65-F5344CB8AC3E}">
        <p14:creationId xmlns:p14="http://schemas.microsoft.com/office/powerpoint/2010/main" val="64058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5E6B50A9-B469-42AD-B17C-82C9450A594C}" type="slidenum">
              <a:rPr lang="en-GB" smtClean="0"/>
              <a:pPr>
                <a:defRPr/>
              </a:pPr>
              <a:t>‹#›</a:t>
            </a:fld>
            <a:endParaRPr lang="en-GB"/>
          </a:p>
        </p:txBody>
      </p:sp>
    </p:spTree>
    <p:extLst>
      <p:ext uri="{BB962C8B-B14F-4D97-AF65-F5344CB8AC3E}">
        <p14:creationId xmlns:p14="http://schemas.microsoft.com/office/powerpoint/2010/main" val="15062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3867150" y="592666"/>
            <a:ext cx="4418407"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5055EAD-B6DE-463D-BAB2-A7D9B3C5226D}" type="slidenum">
              <a:rPr lang="en-GB" smtClean="0"/>
              <a:pPr>
                <a:defRPr/>
              </a:pPr>
              <a:t>‹#›</a:t>
            </a:fld>
            <a:endParaRPr lang="en-GB"/>
          </a:p>
        </p:txBody>
      </p:sp>
    </p:spTree>
    <p:extLst>
      <p:ext uri="{BB962C8B-B14F-4D97-AF65-F5344CB8AC3E}">
        <p14:creationId xmlns:p14="http://schemas.microsoft.com/office/powerpoint/2010/main" val="336700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GB"/>
              <a:t>Click to edit Master title style</a:t>
            </a:r>
            <a:endParaRPr lang="en-US"/>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GB"/>
              <a:t>Click icon to add picture</a:t>
            </a:r>
            <a:endParaRPr lang="en-US"/>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BB5546D-F1B5-43A3-BDF6-E89A16639CC5}" type="slidenum">
              <a:rPr lang="en-GB" smtClean="0"/>
              <a:pPr>
                <a:defRPr/>
              </a:pPr>
              <a:t>‹#›</a:t>
            </a:fld>
            <a:endParaRPr lang="en-GB"/>
          </a:p>
        </p:txBody>
      </p:sp>
    </p:spTree>
    <p:extLst>
      <p:ext uri="{BB962C8B-B14F-4D97-AF65-F5344CB8AC3E}">
        <p14:creationId xmlns:p14="http://schemas.microsoft.com/office/powerpoint/2010/main" val="330446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6940C348-7461-4362-A655-852A1D3DC4D1}" type="slidenum">
              <a:rPr lang="en-GB" smtClean="0"/>
              <a:pPr>
                <a:defRPr/>
              </a:pPr>
              <a:t>‹#›</a:t>
            </a:fld>
            <a:endParaRPr lang="en-GB"/>
          </a:p>
        </p:txBody>
      </p:sp>
    </p:spTree>
    <p:extLst>
      <p:ext uri="{BB962C8B-B14F-4D97-AF65-F5344CB8AC3E}">
        <p14:creationId xmlns:p14="http://schemas.microsoft.com/office/powerpoint/2010/main" val="2659588929"/>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home.oxfordowl.co.uk/reading/phonics/" TargetMode="External"/><Relationship Id="rId7" Type="http://schemas.openxmlformats.org/officeDocument/2006/relationships/hyperlink" Target="https://www.teachyourmonster.org/" TargetMode="External"/><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 Id="rId6" Type="http://schemas.openxmlformats.org/officeDocument/2006/relationships/hyperlink" Target="https://www.katiesclassroom.com/" TargetMode="External"/><Relationship Id="rId5" Type="http://schemas.openxmlformats.org/officeDocument/2006/relationships/hyperlink" Target="https://www.youtube.com/channel/UC7sW4j8p7k9D_qRRMUsGqyw" TargetMode="External"/><Relationship Id="rId4" Type="http://schemas.openxmlformats.org/officeDocument/2006/relationships/hyperlink" Target="https://www.phonicsplay.co.uk/parent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uk/imgres?q=question+marks&amp;um=1&amp;hl=en&amp;sa=N&amp;biw=1280&amp;bih=685&amp;tbm=isch&amp;tbnid=0YX9gzZRFAgPXM:&amp;imgrefurl=http://beabetterbusiness.com/blog/2011/12/15/sap-b1-its-all-new-to-me/question-marks/&amp;docid=dvjz7jo7_ZJDvM&amp;imgurl=http://beabetterbusiness.com/blog/wp-content/uploads/2011/12/question-marks.jpg&amp;w=795&amp;h=644&amp;ei=IO99T4TyNsSC8gPFxYnADg&amp;zoom=1&amp;iact=rc&amp;dur=2&amp;sig=117638893342511017181&amp;page=1&amp;tbnh=137&amp;tbnw=169&amp;start=0&amp;ndsp=21&amp;ved=1t:429,r:0,s:0,i:133&amp;tx=70&amp;ty=58"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oogle.co.uk/imgres?q=ear+clipart&amp;um=1&amp;hl=en&amp;sa=X&amp;rlz=1T4SNYK_en-GBGB313GB313&amp;biw=1280&amp;bih=685&amp;tbm=isch&amp;tbnid=Mf_JrxWcaFaEmM:&amp;imgrefurl=http://www.clker.com/clipart-4337.html&amp;docid=Yk7JxEeN0tM_1M&amp;imgurl=http://www.clker.com/cliparts/3/0/3/8/1194986541442028018ear_-_body_part_nicu_buc_01.svg.hi.png&amp;w=360&amp;h=599&amp;ei=AOZ9T8nKA-Gj0QWwo_CrDg&amp;zoom=1&amp;iact=rc&amp;dur=8&amp;sig=117638893342511017181&amp;page=1&amp;tbnh=173&amp;tbnw=104&amp;start=0&amp;ndsp=18&amp;ved=1t:429,r:18,s:0,i:65&amp;tx=37&amp;ty=70" TargetMode="External"/><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445674" y="487430"/>
            <a:ext cx="7966782" cy="1569660"/>
          </a:xfrm>
          <a:prstGeom prst="rect">
            <a:avLst/>
          </a:prstGeom>
        </p:spPr>
        <p:txBody>
          <a:bodyPr wrap="square" lIns="91440" tIns="45720" rIns="91440" bIns="45720" anchor="t">
            <a:spAutoFit/>
          </a:bodyPr>
          <a:lstStyle/>
          <a:p>
            <a:pPr algn="ctr"/>
            <a:r>
              <a:rPr lang="en-GB" sz="4800" b="1" kern="10">
                <a:ln w="9525">
                  <a:solidFill>
                    <a:srgbClr val="000000"/>
                  </a:solidFill>
                  <a:round/>
                  <a:headEnd/>
                  <a:tailEnd/>
                </a:ln>
                <a:solidFill>
                  <a:srgbClr val="FFFF00"/>
                </a:solidFill>
                <a:latin typeface="Comic Sans MS"/>
              </a:rPr>
              <a:t>KS1 </a:t>
            </a:r>
          </a:p>
          <a:p>
            <a:pPr algn="ctr"/>
            <a:r>
              <a:rPr lang="en-GB" sz="4800" b="1" kern="10">
                <a:ln w="9525">
                  <a:solidFill>
                    <a:srgbClr val="000000"/>
                  </a:solidFill>
                  <a:round/>
                  <a:headEnd/>
                  <a:tailEnd/>
                </a:ln>
                <a:solidFill>
                  <a:srgbClr val="FFFF00"/>
                </a:solidFill>
                <a:latin typeface="Comic Sans MS"/>
              </a:rPr>
              <a:t>Phonics Screening Check</a:t>
            </a:r>
          </a:p>
        </p:txBody>
      </p:sp>
      <p:pic>
        <p:nvPicPr>
          <p:cNvPr id="2067"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63" y="4725144"/>
            <a:ext cx="9165263" cy="2168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4647" y="2365157"/>
            <a:ext cx="4282000" cy="160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954107"/>
          </a:xfrm>
          <a:prstGeom prst="rect">
            <a:avLst/>
          </a:prstGeom>
        </p:spPr>
        <p:txBody>
          <a:bodyPr wrap="square">
            <a:spAutoFit/>
          </a:bodyPr>
          <a:lstStyle/>
          <a:p>
            <a:r>
              <a:rPr lang="en-US" sz="2800" b="1" kern="10">
                <a:ln w="9525">
                  <a:solidFill>
                    <a:srgbClr val="000000"/>
                  </a:solidFill>
                  <a:round/>
                  <a:headEnd/>
                  <a:tailEnd/>
                </a:ln>
                <a:solidFill>
                  <a:srgbClr val="FFFF00"/>
                </a:solidFill>
                <a:latin typeface="Comic Sans MS"/>
              </a:rPr>
              <a:t>WHAT ARE NONSENSE, PSEUDO OR ALIEN WORDS AND WHY ARE THEY INCLUDED?</a:t>
            </a:r>
          </a:p>
        </p:txBody>
      </p:sp>
      <p:sp>
        <p:nvSpPr>
          <p:cNvPr id="3" name="Rectangle 2"/>
          <p:cNvSpPr/>
          <p:nvPr/>
        </p:nvSpPr>
        <p:spPr>
          <a:xfrm>
            <a:off x="535112" y="1412776"/>
            <a:ext cx="8073776" cy="5262979"/>
          </a:xfrm>
          <a:prstGeom prst="rect">
            <a:avLst/>
          </a:prstGeom>
        </p:spPr>
        <p:txBody>
          <a:bodyPr wrap="square">
            <a:spAutoFit/>
          </a:bodyPr>
          <a:lstStyle/>
          <a:p>
            <a:r>
              <a:rPr lang="en-US" sz="2800">
                <a:solidFill>
                  <a:schemeClr val="bg1"/>
                </a:solidFill>
              </a:rPr>
              <a:t>The pseudo words will be shown to your child with a picture of a monster and they will be asked to tell their teacher what sort of monster it is by reading the word. This not only makes the check a bit more fun, but provides the children with a context for the nonsense word which is independent from any existing vocabulary they may have. </a:t>
            </a:r>
          </a:p>
          <a:p>
            <a:endParaRPr lang="en-US" sz="2800"/>
          </a:p>
          <a:p>
            <a:r>
              <a:rPr lang="en-US" sz="2800"/>
              <a:t>Crucially, it does not provide any clues, so your child just has to be able to decode it. Children generally find nonsense amusing so they will probably enjoy reading these words.</a:t>
            </a:r>
            <a:endParaRPr lang="en-GB" sz="2800"/>
          </a:p>
        </p:txBody>
      </p:sp>
    </p:spTree>
    <p:extLst>
      <p:ext uri="{BB962C8B-B14F-4D97-AF65-F5344CB8AC3E}">
        <p14:creationId xmlns:p14="http://schemas.microsoft.com/office/powerpoint/2010/main" val="385174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3"/>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3"/>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487202" y="376913"/>
            <a:ext cx="8289801" cy="646331"/>
          </a:xfrm>
          <a:prstGeom prst="rect">
            <a:avLst/>
          </a:prstGeom>
        </p:spPr>
        <p:txBody>
          <a:bodyPr wrap="square" lIns="91440" tIns="45720" rIns="91440" bIns="45720" anchor="t">
            <a:spAutoFit/>
          </a:bodyPr>
          <a:lstStyle/>
          <a:p>
            <a:pPr algn="ctr"/>
            <a:r>
              <a:rPr lang="en-US" sz="3600" b="1" kern="10">
                <a:ln w="9525">
                  <a:solidFill>
                    <a:srgbClr val="000000"/>
                  </a:solidFill>
                  <a:round/>
                  <a:headEnd/>
                  <a:tailEnd/>
                </a:ln>
                <a:solidFill>
                  <a:srgbClr val="FFFF00"/>
                </a:solidFill>
                <a:latin typeface="Comic Sans MS"/>
              </a:rPr>
              <a:t>IS THERE A PASS MARK?</a:t>
            </a:r>
            <a:endParaRPr lang="en-US"/>
          </a:p>
        </p:txBody>
      </p:sp>
      <p:sp>
        <p:nvSpPr>
          <p:cNvPr id="3" name="Rectangle 2"/>
          <p:cNvSpPr/>
          <p:nvPr/>
        </p:nvSpPr>
        <p:spPr>
          <a:xfrm>
            <a:off x="535112" y="1779894"/>
            <a:ext cx="8073776" cy="4832092"/>
          </a:xfrm>
          <a:prstGeom prst="rect">
            <a:avLst/>
          </a:prstGeom>
        </p:spPr>
        <p:txBody>
          <a:bodyPr wrap="square" lIns="91440" tIns="45720" rIns="91440" bIns="45720" anchor="t">
            <a:spAutoFit/>
          </a:bodyPr>
          <a:lstStyle/>
          <a:p>
            <a:r>
              <a:rPr lang="en-US" sz="2800">
                <a:solidFill>
                  <a:schemeClr val="bg1"/>
                </a:solidFill>
              </a:rPr>
              <a:t>Currently, the pass mark for the last 5 years has been 32 out of 40. However, if children do not reach the required standard, then the teacher will be in touch to discuss plans and offer additional, tailored support to ensure that your child can catch up. </a:t>
            </a:r>
          </a:p>
          <a:p>
            <a:endParaRPr lang="en-US" sz="2800"/>
          </a:p>
          <a:p>
            <a:endParaRPr lang="en-US" sz="2800"/>
          </a:p>
          <a:p>
            <a:r>
              <a:rPr lang="en-US" sz="2800"/>
              <a:t>Children progress at different speeds so not reaching the score does not necessarily mean there is a problem. Your child will re-sit the check the following summer term in Year 2.</a:t>
            </a:r>
            <a:endParaRPr lang="en-GB" sz="2800"/>
          </a:p>
        </p:txBody>
      </p:sp>
    </p:spTree>
    <p:extLst>
      <p:ext uri="{BB962C8B-B14F-4D97-AF65-F5344CB8AC3E}">
        <p14:creationId xmlns:p14="http://schemas.microsoft.com/office/powerpoint/2010/main" val="112405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487202" y="376913"/>
            <a:ext cx="8289801" cy="584775"/>
          </a:xfrm>
          <a:prstGeom prst="rect">
            <a:avLst/>
          </a:prstGeom>
        </p:spPr>
        <p:txBody>
          <a:bodyPr wrap="square" lIns="91440" tIns="45720" rIns="91440" bIns="45720" anchor="t">
            <a:spAutoFit/>
          </a:bodyPr>
          <a:lstStyle/>
          <a:p>
            <a:pPr algn="ctr"/>
            <a:r>
              <a:rPr lang="en-US" sz="3200" b="1" kern="10" dirty="0">
                <a:ln w="9525">
                  <a:solidFill>
                    <a:srgbClr val="000000"/>
                  </a:solidFill>
                  <a:round/>
                  <a:headEnd/>
                  <a:tailEnd/>
                </a:ln>
                <a:solidFill>
                  <a:srgbClr val="FFFF00"/>
                </a:solidFill>
                <a:latin typeface="Comic Sans MS"/>
              </a:rPr>
              <a:t>HOW CAN I HELP?</a:t>
            </a:r>
            <a:endParaRPr lang="en-US" dirty="0"/>
          </a:p>
        </p:txBody>
      </p:sp>
      <p:sp>
        <p:nvSpPr>
          <p:cNvPr id="3" name="Rectangle 2"/>
          <p:cNvSpPr/>
          <p:nvPr/>
        </p:nvSpPr>
        <p:spPr>
          <a:xfrm>
            <a:off x="235645" y="911966"/>
            <a:ext cx="8640959" cy="6278642"/>
          </a:xfrm>
          <a:prstGeom prst="rect">
            <a:avLst/>
          </a:prstGeom>
        </p:spPr>
        <p:txBody>
          <a:bodyPr wrap="square" lIns="91440" tIns="45720" rIns="91440" bIns="45720" anchor="t">
            <a:spAutoFit/>
          </a:bodyPr>
          <a:lstStyle/>
          <a:p>
            <a:pPr>
              <a:spcBef>
                <a:spcPct val="50000"/>
              </a:spcBef>
            </a:pPr>
            <a:r>
              <a:rPr lang="en-US" altLang="en-US" sz="2000" dirty="0">
                <a:solidFill>
                  <a:schemeClr val="bg1"/>
                </a:solidFill>
                <a:latin typeface="Comic Sans MS"/>
              </a:rPr>
              <a:t>Encourage your child to use their sounds when reading and writing if they are stuck on a word.</a:t>
            </a:r>
            <a:endParaRPr lang="en-US" altLang="en-US" sz="2000" dirty="0">
              <a:solidFill>
                <a:schemeClr val="bg1"/>
              </a:solidFill>
              <a:latin typeface="Comic Sans MS" pitchFamily="66" charset="0"/>
            </a:endParaRPr>
          </a:p>
          <a:p>
            <a:pPr>
              <a:spcBef>
                <a:spcPct val="50000"/>
              </a:spcBef>
            </a:pPr>
            <a:r>
              <a:rPr lang="en-US" altLang="en-US" sz="2000" dirty="0">
                <a:solidFill>
                  <a:schemeClr val="bg1"/>
                </a:solidFill>
                <a:latin typeface="Comic Sans MS"/>
              </a:rPr>
              <a:t>Read daily – home reading books are linked to the sounds your child is learning in school.</a:t>
            </a:r>
            <a:endParaRPr lang="en-US" altLang="en-US" sz="2000" dirty="0">
              <a:solidFill>
                <a:schemeClr val="bg1"/>
              </a:solidFill>
              <a:latin typeface="Comic Sans MS" pitchFamily="66" charset="0"/>
            </a:endParaRPr>
          </a:p>
          <a:p>
            <a:pPr>
              <a:spcBef>
                <a:spcPct val="50000"/>
              </a:spcBef>
            </a:pPr>
            <a:r>
              <a:rPr lang="en-US" altLang="en-US" sz="2000" dirty="0">
                <a:solidFill>
                  <a:schemeClr val="bg1"/>
                </a:solidFill>
                <a:latin typeface="Comic Sans MS"/>
              </a:rPr>
              <a:t>Read aloud.</a:t>
            </a:r>
          </a:p>
          <a:p>
            <a:pPr>
              <a:spcBef>
                <a:spcPct val="50000"/>
              </a:spcBef>
            </a:pPr>
            <a:r>
              <a:rPr lang="en-US" sz="2400" dirty="0">
                <a:ea typeface="+mn-lt"/>
                <a:cs typeface="+mn-lt"/>
                <a:hlinkClick r:id="rId3"/>
              </a:rPr>
              <a:t>https://home.oxfordowl.co.uk/reading/phonics/</a:t>
            </a:r>
            <a:endParaRPr lang="en-US" sz="2400" dirty="0"/>
          </a:p>
          <a:p>
            <a:pPr>
              <a:spcBef>
                <a:spcPct val="50000"/>
              </a:spcBef>
            </a:pPr>
            <a:r>
              <a:rPr lang="en-US" sz="2400" dirty="0">
                <a:ea typeface="+mn-lt"/>
                <a:cs typeface="+mn-lt"/>
                <a:hlinkClick r:id="rId4"/>
              </a:rPr>
              <a:t>https://www.phonicsplay.co.uk/parents</a:t>
            </a:r>
            <a:endParaRPr lang="en-US" sz="2400">
              <a:ea typeface="+mn-lt"/>
              <a:cs typeface="+mn-lt"/>
            </a:endParaRPr>
          </a:p>
          <a:p>
            <a:pPr>
              <a:spcBef>
                <a:spcPct val="50000"/>
              </a:spcBef>
            </a:pPr>
            <a:r>
              <a:rPr lang="en-US" sz="2400" dirty="0">
                <a:ea typeface="+mn-lt"/>
                <a:cs typeface="+mn-lt"/>
                <a:hlinkClick r:id="rId5"/>
              </a:rPr>
              <a:t>https://www.youtube.com/channel/UC7sW4j8p7k9D_qRRMUsGqyw</a:t>
            </a:r>
            <a:r>
              <a:rPr lang="en-US" sz="2400" dirty="0"/>
              <a:t> (</a:t>
            </a:r>
            <a:r>
              <a:rPr lang="en-US" sz="2400" dirty="0" err="1"/>
              <a:t>Mr</a:t>
            </a:r>
            <a:r>
              <a:rPr lang="en-US" sz="2400" dirty="0"/>
              <a:t> Thorne Does Phonics)</a:t>
            </a:r>
          </a:p>
          <a:p>
            <a:pPr>
              <a:spcBef>
                <a:spcPct val="50000"/>
              </a:spcBef>
            </a:pPr>
            <a:r>
              <a:rPr lang="en-US" sz="2400" dirty="0">
                <a:solidFill>
                  <a:schemeClr val="bg1"/>
                </a:solidFill>
              </a:rPr>
              <a:t>Suggestions from parents -</a:t>
            </a:r>
          </a:p>
          <a:p>
            <a:pPr>
              <a:spcBef>
                <a:spcPct val="50000"/>
              </a:spcBef>
            </a:pPr>
            <a:r>
              <a:rPr lang="en-US" sz="2400" dirty="0">
                <a:ea typeface="+mn-lt"/>
                <a:cs typeface="+mn-lt"/>
                <a:hlinkClick r:id="rId6"/>
              </a:rPr>
              <a:t>https://www.katiesclassroom.com/</a:t>
            </a:r>
            <a:endParaRPr lang="en-US" sz="2400">
              <a:ea typeface="+mn-lt"/>
              <a:cs typeface="+mn-lt"/>
            </a:endParaRPr>
          </a:p>
          <a:p>
            <a:pPr>
              <a:spcBef>
                <a:spcPct val="50000"/>
              </a:spcBef>
            </a:pPr>
            <a:r>
              <a:rPr lang="en-US" sz="2400" dirty="0">
                <a:ea typeface="+mn-lt"/>
                <a:cs typeface="+mn-lt"/>
                <a:hlinkClick r:id="rId7"/>
              </a:rPr>
              <a:t>https://www.teachyourmonster.org/</a:t>
            </a:r>
            <a:endParaRPr lang="en-US" sz="2400" dirty="0"/>
          </a:p>
          <a:p>
            <a:pPr>
              <a:spcBef>
                <a:spcPct val="50000"/>
              </a:spcBef>
            </a:pPr>
            <a:endParaRPr lang="en-US" sz="2800" dirty="0">
              <a:ea typeface="+mn-lt"/>
              <a:cs typeface="+mn-lt"/>
            </a:endParaRPr>
          </a:p>
        </p:txBody>
      </p:sp>
    </p:spTree>
    <p:extLst>
      <p:ext uri="{BB962C8B-B14F-4D97-AF65-F5344CB8AC3E}">
        <p14:creationId xmlns:p14="http://schemas.microsoft.com/office/powerpoint/2010/main" val="1932201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487202" y="376913"/>
            <a:ext cx="8289801" cy="584775"/>
          </a:xfrm>
          <a:prstGeom prst="rect">
            <a:avLst/>
          </a:prstGeom>
        </p:spPr>
        <p:txBody>
          <a:bodyPr wrap="square" lIns="91440" tIns="45720" rIns="91440" bIns="45720" anchor="t">
            <a:spAutoFit/>
          </a:bodyPr>
          <a:lstStyle/>
          <a:p>
            <a:pPr algn="ctr"/>
            <a:r>
              <a:rPr lang="en-US" sz="3200" b="1" kern="10" dirty="0">
                <a:ln w="9525">
                  <a:solidFill>
                    <a:srgbClr val="000000"/>
                  </a:solidFill>
                  <a:round/>
                  <a:headEnd/>
                  <a:tailEnd/>
                </a:ln>
                <a:solidFill>
                  <a:srgbClr val="FFFF00"/>
                </a:solidFill>
                <a:latin typeface="Comic Sans MS"/>
              </a:rPr>
              <a:t>HOW CAN I HELP?</a:t>
            </a:r>
            <a:endParaRPr lang="en-US" dirty="0"/>
          </a:p>
        </p:txBody>
      </p:sp>
      <p:sp>
        <p:nvSpPr>
          <p:cNvPr id="3" name="Rectangle 2"/>
          <p:cNvSpPr/>
          <p:nvPr/>
        </p:nvSpPr>
        <p:spPr>
          <a:xfrm>
            <a:off x="235645" y="1124744"/>
            <a:ext cx="8640959" cy="5693866"/>
          </a:xfrm>
          <a:prstGeom prst="rect">
            <a:avLst/>
          </a:prstGeom>
        </p:spPr>
        <p:txBody>
          <a:bodyPr wrap="square" lIns="91440" tIns="45720" rIns="91440" bIns="45720" anchor="t">
            <a:spAutoFit/>
          </a:bodyPr>
          <a:lstStyle/>
          <a:p>
            <a:pPr algn="l" eaLnBrk="1" hangingPunct="1">
              <a:spcBef>
                <a:spcPct val="50000"/>
              </a:spcBef>
            </a:pPr>
            <a:r>
              <a:rPr lang="en-GB" altLang="en-US" sz="2800" u="sng">
                <a:latin typeface="Comic Sans MS" pitchFamily="66" charset="0"/>
              </a:rPr>
              <a:t>Digraph</a:t>
            </a:r>
            <a:r>
              <a:rPr lang="en-GB" altLang="en-US" sz="2800">
                <a:latin typeface="Comic Sans MS" pitchFamily="66" charset="0"/>
              </a:rPr>
              <a:t>- 2 letters making one sound  = c</a:t>
            </a:r>
            <a:r>
              <a:rPr lang="en-GB" altLang="en-US" sz="2800">
                <a:solidFill>
                  <a:srgbClr val="FFFF00"/>
                </a:solidFill>
                <a:latin typeface="Comic Sans MS" pitchFamily="66" charset="0"/>
              </a:rPr>
              <a:t>ow</a:t>
            </a:r>
            <a:r>
              <a:rPr lang="en-GB" altLang="en-US" sz="2800">
                <a:solidFill>
                  <a:srgbClr val="CC0000"/>
                </a:solidFill>
                <a:latin typeface="Comic Sans MS" pitchFamily="66" charset="0"/>
              </a:rPr>
              <a:t> </a:t>
            </a:r>
          </a:p>
          <a:p>
            <a:pPr algn="l" eaLnBrk="1" hangingPunct="1">
              <a:spcBef>
                <a:spcPct val="50000"/>
              </a:spcBef>
            </a:pPr>
            <a:r>
              <a:rPr lang="en-GB" altLang="en-US" sz="2800" u="sng">
                <a:latin typeface="Comic Sans MS"/>
              </a:rPr>
              <a:t>Trigraphs</a:t>
            </a:r>
            <a:r>
              <a:rPr lang="en-GB" altLang="en-US" sz="2800">
                <a:latin typeface="Comic Sans MS"/>
              </a:rPr>
              <a:t>- 3 letters making one sound = n</a:t>
            </a:r>
            <a:r>
              <a:rPr lang="en-GB" altLang="en-US" sz="2800">
                <a:solidFill>
                  <a:srgbClr val="FFFF00"/>
                </a:solidFill>
                <a:latin typeface="Comic Sans MS"/>
              </a:rPr>
              <a:t>igh</a:t>
            </a:r>
            <a:r>
              <a:rPr lang="en-GB" altLang="en-US" sz="2800">
                <a:latin typeface="Comic Sans MS"/>
              </a:rPr>
              <a:t>t</a:t>
            </a:r>
          </a:p>
          <a:p>
            <a:pPr>
              <a:spcBef>
                <a:spcPct val="50000"/>
              </a:spcBef>
            </a:pPr>
            <a:r>
              <a:rPr lang="en-GB" altLang="en-US" sz="2800" u="sng">
                <a:latin typeface="Comic Sans MS"/>
              </a:rPr>
              <a:t>Split digraphs-</a:t>
            </a:r>
            <a:r>
              <a:rPr lang="en-GB" altLang="en-US" sz="2800">
                <a:latin typeface="Comic Sans MS"/>
              </a:rPr>
              <a:t> 2 vowels with a consonant </a:t>
            </a:r>
            <a:r>
              <a:rPr lang="en-GB" altLang="en-US" sz="2800" err="1">
                <a:latin typeface="Comic Sans MS"/>
              </a:rPr>
              <a:t>inbetween</a:t>
            </a:r>
            <a:r>
              <a:rPr lang="en-GB" altLang="en-US" sz="2800">
                <a:latin typeface="Comic Sans MS"/>
              </a:rPr>
              <a:t>. It used to be  known as the magic e!</a:t>
            </a:r>
          </a:p>
          <a:p>
            <a:pPr eaLnBrk="1" hangingPunct="1">
              <a:spcBef>
                <a:spcPct val="50000"/>
              </a:spcBef>
            </a:pPr>
            <a:r>
              <a:rPr lang="en-GB" altLang="en-US" sz="2800">
                <a:latin typeface="Comic Sans MS" pitchFamily="66" charset="0"/>
              </a:rPr>
              <a:t>sp</a:t>
            </a:r>
            <a:r>
              <a:rPr lang="en-GB" altLang="en-US" sz="2800">
                <a:solidFill>
                  <a:srgbClr val="FFFF00"/>
                </a:solidFill>
                <a:latin typeface="Comic Sans MS" pitchFamily="66" charset="0"/>
              </a:rPr>
              <a:t>i</a:t>
            </a:r>
            <a:r>
              <a:rPr lang="en-GB" altLang="en-US" sz="2800">
                <a:latin typeface="Comic Sans MS" pitchFamily="66" charset="0"/>
              </a:rPr>
              <a:t>n</a:t>
            </a:r>
            <a:r>
              <a:rPr lang="en-GB" altLang="en-US" sz="2800">
                <a:solidFill>
                  <a:srgbClr val="FFFF00"/>
                </a:solidFill>
                <a:latin typeface="Comic Sans MS" pitchFamily="66" charset="0"/>
              </a:rPr>
              <a:t>e   - </a:t>
            </a:r>
            <a:r>
              <a:rPr lang="en-GB" altLang="en-US" sz="2800" err="1">
                <a:solidFill>
                  <a:srgbClr val="FFFF00"/>
                </a:solidFill>
                <a:latin typeface="Comic Sans MS" pitchFamily="66" charset="0"/>
              </a:rPr>
              <a:t>i_e</a:t>
            </a:r>
            <a:r>
              <a:rPr lang="en-GB" altLang="en-US" sz="2800">
                <a:solidFill>
                  <a:srgbClr val="FFFF00"/>
                </a:solidFill>
                <a:latin typeface="Comic Sans MS" pitchFamily="66" charset="0"/>
              </a:rPr>
              <a:t>  </a:t>
            </a:r>
          </a:p>
          <a:p>
            <a:pPr eaLnBrk="1" hangingPunct="1">
              <a:spcBef>
                <a:spcPct val="50000"/>
              </a:spcBef>
            </a:pPr>
            <a:endParaRPr lang="en-US" altLang="en-US" sz="2800">
              <a:solidFill>
                <a:srgbClr val="CC0000"/>
              </a:solidFill>
              <a:latin typeface="Comic Sans MS" pitchFamily="66" charset="0"/>
            </a:endParaRPr>
          </a:p>
          <a:p>
            <a:pPr>
              <a:spcBef>
                <a:spcPct val="50000"/>
              </a:spcBef>
            </a:pPr>
            <a:r>
              <a:rPr lang="en-GB" altLang="en-US" sz="2800">
                <a:latin typeface="Comic Sans MS" pitchFamily="66" charset="0"/>
              </a:rPr>
              <a:t>Encourage your child to ‘sound out’ when reading or writing. Focusing particularly on spotting more unusual sound patterns.</a:t>
            </a:r>
          </a:p>
          <a:p>
            <a:pPr eaLnBrk="1" hangingPunct="1">
              <a:spcBef>
                <a:spcPct val="50000"/>
              </a:spcBef>
            </a:pPr>
            <a:endParaRPr lang="en-GB" altLang="en-US" sz="2800">
              <a:solidFill>
                <a:srgbClr val="CC0000"/>
              </a:solidFill>
              <a:latin typeface="Comic Sans MS" pitchFamily="66" charset="0"/>
            </a:endParaRPr>
          </a:p>
        </p:txBody>
      </p:sp>
    </p:spTree>
    <p:extLst>
      <p:ext uri="{BB962C8B-B14F-4D97-AF65-F5344CB8AC3E}">
        <p14:creationId xmlns:p14="http://schemas.microsoft.com/office/powerpoint/2010/main" val="2688100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252680"/>
            <a:ext cx="8289801" cy="707886"/>
          </a:xfrm>
          <a:prstGeom prst="rect">
            <a:avLst/>
          </a:prstGeom>
        </p:spPr>
        <p:txBody>
          <a:bodyPr wrap="square" lIns="91440" tIns="45720" rIns="91440" bIns="45720" anchor="t">
            <a:spAutoFit/>
          </a:bodyPr>
          <a:lstStyle/>
          <a:p>
            <a:pPr algn="ctr"/>
            <a:r>
              <a:rPr lang="en-US" sz="4000" b="1" kern="10">
                <a:ln w="9525">
                  <a:solidFill>
                    <a:srgbClr val="000000"/>
                  </a:solidFill>
                  <a:round/>
                  <a:headEnd/>
                  <a:tailEnd/>
                </a:ln>
                <a:solidFill>
                  <a:srgbClr val="FFFF00"/>
                </a:solidFill>
                <a:latin typeface="Comic Sans MS"/>
              </a:rPr>
              <a:t>PLEASE REMEMBER...</a:t>
            </a:r>
            <a:endParaRPr lang="en-US" sz="4000" b="1" i="1" kern="10">
              <a:ln w="9525">
                <a:solidFill>
                  <a:srgbClr val="000000"/>
                </a:solidFill>
                <a:round/>
                <a:headEnd/>
                <a:tailEnd/>
              </a:ln>
              <a:solidFill>
                <a:srgbClr val="FFFF00"/>
              </a:solidFill>
              <a:latin typeface="Comic Sans MS"/>
            </a:endParaRPr>
          </a:p>
        </p:txBody>
      </p:sp>
      <p:sp>
        <p:nvSpPr>
          <p:cNvPr id="3" name="Rectangle 2"/>
          <p:cNvSpPr/>
          <p:nvPr/>
        </p:nvSpPr>
        <p:spPr>
          <a:xfrm>
            <a:off x="519174" y="1058882"/>
            <a:ext cx="8073776" cy="4955203"/>
          </a:xfrm>
          <a:prstGeom prst="rect">
            <a:avLst/>
          </a:prstGeom>
        </p:spPr>
        <p:txBody>
          <a:bodyPr wrap="square" lIns="91440" tIns="45720" rIns="91440" bIns="45720" anchor="t">
            <a:spAutoFit/>
          </a:bodyPr>
          <a:lstStyle/>
          <a:p>
            <a:r>
              <a:rPr lang="en-US" sz="2800">
                <a:solidFill>
                  <a:schemeClr val="bg1"/>
                </a:solidFill>
              </a:rPr>
              <a:t>Phonics is not the only thing needed to become a fluent reader. Please continue to read with your child each night and encourage them to:</a:t>
            </a:r>
          </a:p>
          <a:p>
            <a:r>
              <a:rPr lang="en-US" sz="2800">
                <a:solidFill>
                  <a:schemeClr val="bg1"/>
                </a:solidFill>
              </a:rPr>
              <a:t>Sound out</a:t>
            </a:r>
          </a:p>
          <a:p>
            <a:r>
              <a:rPr lang="en-US" sz="2800">
                <a:solidFill>
                  <a:schemeClr val="bg1"/>
                </a:solidFill>
              </a:rPr>
              <a:t>Re-read to check that it makes sense</a:t>
            </a:r>
          </a:p>
          <a:p>
            <a:r>
              <a:rPr lang="en-US" sz="2800">
                <a:solidFill>
                  <a:schemeClr val="bg1"/>
                </a:solidFill>
              </a:rPr>
              <a:t>Use pictures for clues</a:t>
            </a:r>
          </a:p>
          <a:p>
            <a:r>
              <a:rPr lang="en-US" sz="2800">
                <a:solidFill>
                  <a:schemeClr val="bg1"/>
                </a:solidFill>
              </a:rPr>
              <a:t>Ask questions about the book</a:t>
            </a:r>
          </a:p>
          <a:p>
            <a:r>
              <a:rPr lang="en-US" sz="2800">
                <a:solidFill>
                  <a:schemeClr val="bg1"/>
                </a:solidFill>
              </a:rPr>
              <a:t>Discuss and recap what they have read</a:t>
            </a:r>
          </a:p>
          <a:p>
            <a:endParaRPr lang="en-US" sz="2800">
              <a:solidFill>
                <a:schemeClr val="bg1"/>
              </a:solidFill>
            </a:endParaRPr>
          </a:p>
          <a:p>
            <a:endParaRPr lang="en-US" sz="2800">
              <a:solidFill>
                <a:schemeClr val="bg1"/>
              </a:solidFill>
            </a:endParaRPr>
          </a:p>
          <a:p>
            <a:r>
              <a:rPr lang="en-US" sz="3600"/>
              <a:t>And most importantly </a:t>
            </a:r>
            <a:r>
              <a:rPr lang="en-US" sz="3600" u="sng"/>
              <a:t>ENJOY READING</a:t>
            </a:r>
            <a:r>
              <a:rPr lang="en-US" sz="2800" u="sng"/>
              <a:t>!</a:t>
            </a:r>
          </a:p>
        </p:txBody>
      </p:sp>
    </p:spTree>
    <p:extLst>
      <p:ext uri="{BB962C8B-B14F-4D97-AF65-F5344CB8AC3E}">
        <p14:creationId xmlns:p14="http://schemas.microsoft.com/office/powerpoint/2010/main" val="303371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609600" y="404664"/>
            <a:ext cx="7848600" cy="1752600"/>
          </a:xfrm>
          <a:prstGeom prst="rect">
            <a:avLst/>
          </a:prstGeom>
        </p:spPr>
        <p:txBody>
          <a:bodyPr wrap="none" fromWordArt="1">
            <a:prstTxWarp prst="textPlain">
              <a:avLst>
                <a:gd name="adj" fmla="val 50000"/>
              </a:avLst>
            </a:prstTxWarp>
          </a:bodyPr>
          <a:lstStyle/>
          <a:p>
            <a:r>
              <a:rPr lang="en-GB" sz="2000" b="1" kern="10">
                <a:ln w="9525">
                  <a:solidFill>
                    <a:srgbClr val="000000"/>
                  </a:solidFill>
                  <a:round/>
                  <a:headEnd/>
                  <a:tailEnd/>
                </a:ln>
                <a:solidFill>
                  <a:srgbClr val="FFFF00"/>
                </a:solidFill>
                <a:latin typeface="Comic Sans MS"/>
              </a:rPr>
              <a:t>QUESTIONS?</a:t>
            </a:r>
          </a:p>
        </p:txBody>
      </p:sp>
      <p:sp>
        <p:nvSpPr>
          <p:cNvPr id="14339"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sp>
        <p:nvSpPr>
          <p:cNvPr id="14340" name="Rectangle 6"/>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1" name="Rectangle 7"/>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4342" name="AutoShape 9" descr="data:image/jpeg;base64,/9j/4AAQSkZJRgABAQAAAQABAAD/2wBDAAkGBwgHBgkIBwgKCgkLDRYPDQwMDRsUFRAWIB0iIiAdHx8kKDQsJCYxJx8fLT0tMTU3Ojo6Iys/RD84QzQ5Ojf/2wBDAQoKCg0MDRoPDxo3JR8lNzc3Nzc3Nzc3Nzc3Nzc3Nzc3Nzc3Nzc3Nzc3Nzc3Nzc3Nzc3Nzc3Nzc3Nzc3Nzc3Nzf/wAARCACRALMDASIAAhEBAxEB/8QAHAABAAICAwEAAAAAAAAAAAAAAAcIBQYBAwQC/8QAQhAAAQMDAQYEAggFAQYHAAAAAQIDBAAFEQYHEiExQVETYXGBIpEIFBUjMkKhsRZScoLBNjM0N6Ky0UNic5KT4fH/xAAUAQEAAAAAAAAAAAAAAAAAAAAA/8QAFBEBAAAAAAAAAAAAAAAAAAAAAP/aAAwDAQACEQMRAD8Am6lKUClKGgV0zJceFHXIlvtMsoGVOOqCUp9Sa0baFtOt2kguHFCZt2x/sEr+FnzcPTgeXM+XOq86l1XetTyvHvM1b+6SUND4W2/JKRw68+fnQTvqPbVpy1rWzbEP3N4ZG80AlrPbePE+wIqObxts1TOK0wfqluaP4Q01vrH9ys8fYVGhOa4oM/O1rqa4LKpd+uKsjBSiQpCfknArCOvOvLK3nFuKPNS1Ek110oPTEnSoTm/EkvsLHEKZcKD+hra7HtR1dZykIuq5Taf/AA5g8UH3PxfrWl0oLIaL2yWi9uNRL039mTF4AWo5ZWf6vy+/zqTwoEAg5BGQRVIgrkMA1LWx3aRItcuNp69Oqdt7qg3GdWeMdR5Jz1QeA8vSgsJSlKBSlKBSlKBSlKBSlKBSlKAaibaztQFk8Sx6eeQu4kFL8gEERvId1/tWU2xa6VpS0phW5Y+1ZoUEHPFhGOK/XoPn041ndcU6tS1qUpa1FSlKOSSepNBy86t11brjiluLJUtaiSVE8ySeZrrpWd0npS6aruYg2pne3QFPPK4IZT3Uf2HWgwVd0aLIlKKYsd15Q5htBUR8qsrpPY/pyytIcuTQu0z8zkhP3Y8g3yx6551v8eJGithuNHZaQkYCW0BIA9BQUvk26dERvyochlGcbzjSkj9RXmwexq7jrTbqd11CVp6hScioG25aEt9lYj32yRkxmXHgzIjsowhJIJSsAcE8iCOWSKCG6VyeZzXFArkDJxXFcjGeNBbnZrfTqHRdtnuK3n/D8J4nnvo+En3xn3rZqiD6N8kq09dYhPBEwOAf1IAP/SKl+gUpSgUpSgUpSgUpSgV8uuJabU4shKEpKlEnAAHM19Vq+0+f9m6CvT4XuFUZTSVea/hH70FZdb6hc1NqefdFlRbdcwyFE/C2OCR5cBnHcmsDSlBl9LWGXqa9xrVAT968r4lkZS2gc1HyA/wOtWw0npu3aWszVstjW6hPFxw/ieX1Uo9z+g4DlUIbFrrZtLWq9ahvchKCVtxWG0p3nFHBUoJHn8PlwrNTPpAID5ELTylsg8FPSt1R9gk4+ZoJupUfaE2rWjVktFvcZcgXFY+BlxW+lzHEhKuHHyIFSCKBUd7epLTGzyQ24cLfkstt+agre/ZJqRKgb6ReoG35tvsDCwr6uDIfAP4VKGEg+eMn3FBDFKUoFciuK9NvhSrhOZhQWVPSX1hDTaOalGgnb6N8VSLFd5ZB3FyktD1SgE/9QqYawmi7A1pjTUK0tHeUyjLq/wCdw8VH5k1m8igUryXC6W+2NF24zY8VsDJU84EDHvWvu7StGNPBpeoIhUeqN5Sf/cBj9aDa6VjLZqOy3bP2ZdYUog4IaeSog+lZOgUpSgUpSgVoe3D/AIbXT+tnP/yorfKweubWu86Ru1vaAU69GWGgeqwMp/UCgp3Sua4oPoKIFfNK5waD0W6W/BnR5UMkSGXUuNEDPxA5H61dYcqqvsi0y7qLWMRSmyYcFYkSFngBjilPqVY4ds1anmKDGajvUTT9kl3WcoBmOgqx/MrkEjzJwKp/erpKvV1lXKcsKkSXCtZAwAew8gOHtUm7fdW/ad4b0/EVmNb1Bbyh+Z4g8P7QcepPaoloFKVk9P2O46guLdvtMVciQs9B8KB1KjyA8zQeFllbziG2UKW4tQShCBkqUeQAHM1Y3ZFs3/hlkXe8JSq7vJ+BvgRFSRxGf5j1Pt3zkNm+zWDpBpMyVuS7wpPxvj8DXdLfl5nifLlW/efWg6J0yNb4b0ua8hmOykrccWcBIHeoA1xtmulyddi6ZJgwRwEgp++c8+yR+vnWR+kJqd1cyNpmOshlCBIlYP41HO6n2xn3HaoVJoO2TJflvKelvOPuq4qcdWVKJ8ya6t45zmuK5xQchRCt4cCDkEdK3fSe1LU2nS22ZP2hDSRmPLUVcOoSrORw9QO1aNXIOOVBb3Rms7TrCAZFscKXW8B+O5wcaJ7jqOxHD5GtiqmWnb5cdPXZi5Wl8tSWjw/lWnqlQ6g9qtbofVUPV9iauMTCHOCZDG9ksuY4j07HqKDYKUpQKelKUEF7T9kk524SbxpdtL7b6i4/C3sKQs8yjPAg8Tjn2znAiCZabjAKhOgSo6k/iDzCkEeuRV08V8uNocGHEpUOyhmgpVFt82YQIkSQ+ScDwmlKyfYVv+j9j+ory8y9dGzaoJOVl4ffFOPyo6Hp8WMc+PI2Wbabaz4baUZ57oxX1QYnTOnLXpi2It9ojhlkHeWScqcV1Uo9T/8AnKvLrvUTeltMTbqrHitp3GEn87iuCR8+J8ga2CoG+kZfFO3C32Fs/Aw39ad/rVlKR7AE/wBwoIcedW+4tx5aluLUVLWs5KieZJ6muulbLoPSMvWV7RAiktso+OTIxkNIz+56D/tQfehdE3TWVx8CCA1FbI+sS1g7jY7DurHIftzqzmktLWzSdsRCtbO7wHivK4uOq7qP+OQr2WGywLBa2Lda2AzGZGABzJ6knqT3rIUClKdqCpW1Vbq9od8L4wsSN0f0hICf0ArVKmnb1oqSJ/8AFFva8SOtCUTUoTlTahwDh7gjAPbHnwhc86AORqfdDbOdIaq0PbbiqC+zLdbKHnW5K8lxJKVHBJAyRnl1qAhjrVtdl1mfsOhbXBlpKZG4p11JHFJWoqx6gED2oIR2h7Kbhpdhdwt7pnWxPFat371kd1Acx5j5VHBGMcau480280406gLQtJSpKuIUCMEGqd6xtbdl1TdbawctRpK0N8+Cc8Bx8sUGGrctlurF6V1Uw84spgSSGZaem6eSv7Sc+ma02uRQXfGCARxFK0HZ5rGHK0VaVz5LaZKWPCc318SUEpz77ufelBv1KVwpQSCVEADiSTyoOaVompNrOlbG44wJS58ps4U1ETvAHtv/AIfXjWkv7f1eIr6tpweGDwLkziR6BHD5mgnGlRPp7bnZZ7oZvMB62FRwHQvxm/cgAj5GpTjSWZbDciK6h5h1IW24hWUrSRkEEcxQdvrVUtr8pcraJeCtZUG1pbT5AIHD55q1tVX2zQXIe0S6lxOEvlDyMdUlI/yDQaZFYdlSWo8dBcedWENoHNSicAfM1bXZ9pKPo/T7UFsByUv45T2OK1n/AAOQqsOhpLMPWVkkSUpLTc1oqKjgJG8Bve3P2q4lApSlApSlB8rQlaShaQpJGCCMg1HWoNjGl7q+p+Gl+2OKOVCKRuH+05A9sVI9dMuXHhR3JEx9phhtO8txxYSlI7knlQaFpbZBp7T89E5xT1xkNkKa+s7u42ociEgcT655VIQ4DiaivUu2+xQApuyRnbo9nAWctNfMjJ9h71GOo9req70FNNyxbmDwLcPKFEf1/i+RHOgnvW2urPpGA6uVIbdm7hLENK/jcV0zj8I8z+tVUvNxeu91l3GScvSnVOr8iTnFeZ5519xTr7i3HFnKlrUSVepNddArkDPKuK+2W1uuJaaQpbi1BKEIGSok8AB3oPXHcuCGUpYLvh9N3OKVZrRWgbfbdLW6Jc4jTk1LW8+VIBIWolRGfLOPalBs+oL5A09bHrldXgzHbHqVHoAOpNVr19tMu+rHFx23FQrVvEIjNKILg5feEH4vTl6867NsmqntQ6qkxEOkW+3OKYZbHIrHBaz55yPQVosaO9KfbYjtqcddWG20JGSpROAB55oOs8//AKpk1PeiNiUNmO1L1YtUiSfi+ptLw2jsFKHFR9CB61v69A6SUwWf4etwScjgwAfnzzQVFyamL6P+rH491OmJTqlxpKVORAST4biQVKSOwIBPbI7mow1TCj23Ut1gQllcaNLdaaJOfhSogcevLnW7bBbS/O121PRwYtzK3HFdytCkJH/MT7UFlqizblop2+WxF7trRcnwUFLraRxdZ5nHUlJycdiryqU6elBSADPpVjdlG0yJeYDFovklDN2ZTuIWv4UyUjkQeW9jmOvMeX1rXY1a77LcnWaR9mSnOLje5vMrPU7vNJPXHDy76TG2D6jU8lMu52ptk/iU2pxah6AoGfnQWGpWo6F0FD0glS0T5syStO6pbzp3AOyUDgOXM5PnW3UClKUHXJeRGYdfdOENIK1egGaqdrnXF11hPcclOqagpUfAiIUQhCc8CR1V3PyxVrLnG+u22VEKt3xmVN5PTIIqmdyt0q1z5EGc0pmTHWUONq5gj/HUHqKDy5PnWUY05fJLKHmLLcnWljKVtxHFJI7ggcalb6PFns8wXGfJbafuUdxKW0uYV4SCMhQHQk5GfKp1HnQU1c0zf2xlyx3NA/8ANDcH+K6mrHdnlbjVrnOLzxSiMsn9qufSgqnZdl2r7spG5aVxmljPiy1BoJ9Qfi/Spp2f7KrZpN9NwlOmfc0j4XFJAQz33E9/Mn0x1kOlAA4cKUpQUwv1tm2i6yoN0QpExpwhzP5jn8QPUHnmtn2OXG02rWzEq9vNMMpZWGnXfwocOMEnpw3hnzqx2odKWLUqEovdtZlFPBKzlK0jyWkhQ9M1rSdjmigve+znyP5DLcx++f1oN3hzYs1nxYclmQ3y32VhQz6g1p21PXbOj7R4TGHLrLSpMZsckd1q8h0HU+9bVZrNbrFARBtERuLGRyQjPzJPEnzPGqx7YpMiVtFu/wBYKvulpabSfyoCBjHkc596DUHFOSH1LUVOOuKyTzKlH/JJq0uyfSn8LaUYbkN7s+Vh+VnmlRHBH9o4eue9RDsL0q3fdRruc1JVFtZQ4EEcFunO78sZ9hVk6BSlKBXXIfajMrefcQ20hJUtazgJA6k12Gq0bXdoEjUl0etMB/cs0VzdAQf94WOaldwDyHLr6BuWstuEeKt2JpWMmS4hW6ZkgfdeqEg5V6nHuOccStqutZLqnPtpxrP5WmkJA/StMPWuKDbU7S9ZpVvC/wArPmEn/FTFsc2iTdVOSbXevCVOYb8Zt5tO74iOAO8OWQSOI71XEAgg1Of0ddPuITcNQvoKUuD6rHUQRvAEFZHcZCRnuDQTZWv6p0ZYtUtpF5hBxxH4H0KKHE/3DmPI5FaBtm2iXTT9xZsljV9WeWyl52VuhSgCSAlIIwOXE+fComG0LVyXi6L/ADd/+sY+WMUFgNH7MbTpG+LutsmzlKWypktOqSU7pIPHAzzAreKr9pDbdcYjiI+qGhOj5A+tMoCHU8+YGEq+QPDrU7Wu5QrtAZn26S3IivDKHG1ZB7+44gjpig9dKUoFKUoFKUoFKUoFR7tE2WQNXyTcY0r6hcykJW5ubyHgOA3hw4gcMjp3wMSFSgiTQWktQbOpcuRcrvakWBQCpRWog5AICk5HwnJHXjy7V75227SkWWWWW7hLQOb7LKQj/mUD+lan9Iy6TvtO22sKcRB8EvEA4S6vOOPfGP1qLLBYrlqG5N2+0xlPPuKxwHwoHdR6AUFwbVcI12t0e4QXPEjSGw42vBGQfI8q9VYvS9pTYtPwLUhfiCKylsrxjeIHE/OspQdUxDjsR9tlW64ttSUq7EjgapZOhyIEt2JNaUzIZUUONqHFJFXYrWtT6D05qdwPXa3oVIHDx2lFtwjsSOfvQVFxxxXYxHdkOpZYbW66s4ShtJUpR8gKslH2J6RbcK3ETXU/yLkED5gCtxsWlrFp9OLPa40ZRGC4lGVq9VHiaCC9C7G7pdltTNRJct0HIV4Chh50dsfkHrx8qsJb4Ua3QmYcJlLUZhAQ22nklIGMV6MDtSgjja1s5Vq9DNxtjiGrpHR4eHOCXkZyEk9CCTg+ZB6YrvebFdbHIUxd7fIiOA4+9bICj5HkfUVc/nXVJix5bKmZbDT7ShhSHUBSSPMGgpOOGcnhVkNgduulv0nINxaeZbelFcdt0EHdwASAeQJFbrD0pp2C+JEOxWxh4HKXGoiEqT6EDhWYAA5CgUpSgUpSgUpSgUpSgUpSgiT6RX+noH/r/wDaslsL/wBIteppSgkmlKUClKUClKUClKUClKUClKUClKUClKUClKUH/9k=">
            <a:hlinkClick r:id="rId2"/>
          </p:cNvPr>
          <p:cNvSpPr>
            <a:spLocks noChangeAspect="1" noChangeArrowheads="1"/>
          </p:cNvSpPr>
          <p:nvPr/>
        </p:nvSpPr>
        <p:spPr bwMode="auto">
          <a:xfrm>
            <a:off x="8088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3" name="Rectangle 10"/>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14344" name="Rectangle 11"/>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14345" name="AutoShape 13" descr="data:image/jpeg;base64,/9j/4AAQSkZJRgABAQAAAQABAAD/2wBDAAkGBwgHBgkIBwgKCgkLDRYPDQwMDRsUFRAWIB0iIiAdHx8kKDQsJCYxJx8fLT0tMTU3Ojo6Iys/RD84QzQ5Ojf/2wBDAQoKCg0MDRoPDxo3JR8lNzc3Nzc3Nzc3Nzc3Nzc3Nzc3Nzc3Nzc3Nzc3Nzc3Nzc3Nzc3Nzc3Nzc3Nzc3Nzc3Nzf/wAARCACRALMDASIAAhEBAxEB/8QAHAABAAICAwEAAAAAAAAAAAAAAAcIBQYBAwQC/8QAQhAAAQMDAQYEAggFAQYHAAAAAQIDBAAFEQYHEiExQVETYXGBIpEIFBUjMkKhsRZScoLBNjM0N6Ky0UNic5KT4fH/xAAUAQEAAAAAAAAAAAAAAAAAAAAA/8QAFBEBAAAAAAAAAAAAAAAAAAAAAP/aAAwDAQACEQMRAD8Am6lKUClKGgV0zJceFHXIlvtMsoGVOOqCUp9Sa0baFtOt2kguHFCZt2x/sEr+FnzcPTgeXM+XOq86l1XetTyvHvM1b+6SUND4W2/JKRw68+fnQTvqPbVpy1rWzbEP3N4ZG80AlrPbePE+wIqObxts1TOK0wfqluaP4Q01vrH9ys8fYVGhOa4oM/O1rqa4LKpd+uKsjBSiQpCfknArCOvOvLK3nFuKPNS1Ek110oPTEnSoTm/EkvsLHEKZcKD+hra7HtR1dZykIuq5Taf/AA5g8UH3PxfrWl0oLIaL2yWi9uNRL039mTF4AWo5ZWf6vy+/zqTwoEAg5BGQRVIgrkMA1LWx3aRItcuNp69Oqdt7qg3GdWeMdR5Jz1QeA8vSgsJSlKBSlKBSlKBSlKBSlKBSlKAaibaztQFk8Sx6eeQu4kFL8gEERvId1/tWU2xa6VpS0phW5Y+1ZoUEHPFhGOK/XoPn041ndcU6tS1qUpa1FSlKOSSepNBy86t11brjiluLJUtaiSVE8ySeZrrpWd0npS6aruYg2pne3QFPPK4IZT3Uf2HWgwVd0aLIlKKYsd15Q5htBUR8qsrpPY/pyytIcuTQu0z8zkhP3Y8g3yx6551v8eJGithuNHZaQkYCW0BIA9BQUvk26dERvyochlGcbzjSkj9RXmwexq7jrTbqd11CVp6hScioG25aEt9lYj32yRkxmXHgzIjsowhJIJSsAcE8iCOWSKCG6VyeZzXFArkDJxXFcjGeNBbnZrfTqHRdtnuK3n/D8J4nnvo+En3xn3rZqiD6N8kq09dYhPBEwOAf1IAP/SKl+gUpSgUpSgUpSgUpSgV8uuJabU4shKEpKlEnAAHM19Vq+0+f9m6CvT4XuFUZTSVea/hH70FZdb6hc1NqefdFlRbdcwyFE/C2OCR5cBnHcmsDSlBl9LWGXqa9xrVAT968r4lkZS2gc1HyA/wOtWw0npu3aWszVstjW6hPFxw/ieX1Uo9z+g4DlUIbFrrZtLWq9ahvchKCVtxWG0p3nFHBUoJHn8PlwrNTPpAID5ELTylsg8FPSt1R9gk4+ZoJupUfaE2rWjVktFvcZcgXFY+BlxW+lzHEhKuHHyIFSCKBUd7epLTGzyQ24cLfkstt+agre/ZJqRKgb6ReoG35tvsDCwr6uDIfAP4VKGEg+eMn3FBDFKUoFciuK9NvhSrhOZhQWVPSX1hDTaOalGgnb6N8VSLFd5ZB3FyktD1SgE/9QqYawmi7A1pjTUK0tHeUyjLq/wCdw8VH5k1m8igUryXC6W+2NF24zY8VsDJU84EDHvWvu7StGNPBpeoIhUeqN5Sf/cBj9aDa6VjLZqOy3bP2ZdYUog4IaeSog+lZOgUpSgUpSgVoe3D/AIbXT+tnP/yorfKweubWu86Ru1vaAU69GWGgeqwMp/UCgp3Sua4oPoKIFfNK5waD0W6W/BnR5UMkSGXUuNEDPxA5H61dYcqqvsi0y7qLWMRSmyYcFYkSFngBjilPqVY4ds1anmKDGajvUTT9kl3WcoBmOgqx/MrkEjzJwKp/erpKvV1lXKcsKkSXCtZAwAew8gOHtUm7fdW/ad4b0/EVmNb1Bbyh+Z4g8P7QcepPaoloFKVk9P2O46guLdvtMVciQs9B8KB1KjyA8zQeFllbziG2UKW4tQShCBkqUeQAHM1Y3ZFs3/hlkXe8JSq7vJ+BvgRFSRxGf5j1Pt3zkNm+zWDpBpMyVuS7wpPxvj8DXdLfl5nifLlW/efWg6J0yNb4b0ua8hmOykrccWcBIHeoA1xtmulyddi6ZJgwRwEgp++c8+yR+vnWR+kJqd1cyNpmOshlCBIlYP41HO6n2xn3HaoVJoO2TJflvKelvOPuq4qcdWVKJ8ya6t45zmuK5xQchRCt4cCDkEdK3fSe1LU2nS22ZP2hDSRmPLUVcOoSrORw9QO1aNXIOOVBb3Rms7TrCAZFscKXW8B+O5wcaJ7jqOxHD5GtiqmWnb5cdPXZi5Wl8tSWjw/lWnqlQ6g9qtbofVUPV9iauMTCHOCZDG9ksuY4j07HqKDYKUpQKelKUEF7T9kk524SbxpdtL7b6i4/C3sKQs8yjPAg8Tjn2znAiCZabjAKhOgSo6k/iDzCkEeuRV08V8uNocGHEpUOyhmgpVFt82YQIkSQ+ScDwmlKyfYVv+j9j+ory8y9dGzaoJOVl4ffFOPyo6Hp8WMc+PI2Wbabaz4baUZ57oxX1QYnTOnLXpi2It9ojhlkHeWScqcV1Uo9T/8AnKvLrvUTeltMTbqrHitp3GEn87iuCR8+J8ga2CoG+kZfFO3C32Fs/Aw39ad/rVlKR7AE/wBwoIcedW+4tx5aluLUVLWs5KieZJ6muulbLoPSMvWV7RAiktso+OTIxkNIz+56D/tQfehdE3TWVx8CCA1FbI+sS1g7jY7DurHIftzqzmktLWzSdsRCtbO7wHivK4uOq7qP+OQr2WGywLBa2Lda2AzGZGABzJ6knqT3rIUClKdqCpW1Vbq9od8L4wsSN0f0hICf0ArVKmnb1oqSJ/8AFFva8SOtCUTUoTlTahwDh7gjAPbHnwhc86AORqfdDbOdIaq0PbbiqC+zLdbKHnW5K8lxJKVHBJAyRnl1qAhjrVtdl1mfsOhbXBlpKZG4p11JHFJWoqx6gED2oIR2h7Kbhpdhdwt7pnWxPFat371kd1Acx5j5VHBGMcau480280406gLQtJSpKuIUCMEGqd6xtbdl1TdbawctRpK0N8+Cc8Bx8sUGGrctlurF6V1Uw84spgSSGZaem6eSv7Sc+ma02uRQXfGCARxFK0HZ5rGHK0VaVz5LaZKWPCc318SUEpz77ufelBv1KVwpQSCVEADiSTyoOaVompNrOlbG44wJS58ps4U1ETvAHtv/AIfXjWkv7f1eIr6tpweGDwLkziR6BHD5mgnGlRPp7bnZZ7oZvMB62FRwHQvxm/cgAj5GpTjSWZbDciK6h5h1IW24hWUrSRkEEcxQdvrVUtr8pcraJeCtZUG1pbT5AIHD55q1tVX2zQXIe0S6lxOEvlDyMdUlI/yDQaZFYdlSWo8dBcedWENoHNSicAfM1bXZ9pKPo/T7UFsByUv45T2OK1n/AAOQqsOhpLMPWVkkSUpLTc1oqKjgJG8Bve3P2q4lApSlApSlB8rQlaShaQpJGCCMg1HWoNjGl7q+p+Gl+2OKOVCKRuH+05A9sVI9dMuXHhR3JEx9phhtO8txxYSlI7knlQaFpbZBp7T89E5xT1xkNkKa+s7u42ociEgcT655VIQ4DiaivUu2+xQApuyRnbo9nAWctNfMjJ9h71GOo9req70FNNyxbmDwLcPKFEf1/i+RHOgnvW2urPpGA6uVIbdm7hLENK/jcV0zj8I8z+tVUvNxeu91l3GScvSnVOr8iTnFeZ5519xTr7i3HFnKlrUSVepNddArkDPKuK+2W1uuJaaQpbi1BKEIGSok8AB3oPXHcuCGUpYLvh9N3OKVZrRWgbfbdLW6Jc4jTk1LW8+VIBIWolRGfLOPalBs+oL5A09bHrldXgzHbHqVHoAOpNVr19tMu+rHFx23FQrVvEIjNKILg5feEH4vTl6867NsmqntQ6qkxEOkW+3OKYZbHIrHBaz55yPQVosaO9KfbYjtqcddWG20JGSpROAB55oOs8//AKpk1PeiNiUNmO1L1YtUiSfi+ptLw2jsFKHFR9CB61v69A6SUwWf4etwScjgwAfnzzQVFyamL6P+rH491OmJTqlxpKVORAST4biQVKSOwIBPbI7mow1TCj23Ut1gQllcaNLdaaJOfhSogcevLnW7bBbS/O121PRwYtzK3HFdytCkJH/MT7UFlqizblop2+WxF7trRcnwUFLraRxdZ5nHUlJycdiryqU6elBSADPpVjdlG0yJeYDFovklDN2ZTuIWv4UyUjkQeW9jmOvMeX1rXY1a77LcnWaR9mSnOLje5vMrPU7vNJPXHDy76TG2D6jU8lMu52ptk/iU2pxah6AoGfnQWGpWo6F0FD0glS0T5syStO6pbzp3AOyUDgOXM5PnW3UClKUHXJeRGYdfdOENIK1egGaqdrnXF11hPcclOqagpUfAiIUQhCc8CR1V3PyxVrLnG+u22VEKt3xmVN5PTIIqmdyt0q1z5EGc0pmTHWUONq5gj/HUHqKDy5PnWUY05fJLKHmLLcnWljKVtxHFJI7ggcalb6PFns8wXGfJbafuUdxKW0uYV4SCMhQHQk5GfKp1HnQU1c0zf2xlyx3NA/8ANDcH+K6mrHdnlbjVrnOLzxSiMsn9qufSgqnZdl2r7spG5aVxmljPiy1BoJ9Qfi/Spp2f7KrZpN9NwlOmfc0j4XFJAQz33E9/Mn0x1kOlAA4cKUpQUwv1tm2i6yoN0QpExpwhzP5jn8QPUHnmtn2OXG02rWzEq9vNMMpZWGnXfwocOMEnpw3hnzqx2odKWLUqEovdtZlFPBKzlK0jyWkhQ9M1rSdjmigve+znyP5DLcx++f1oN3hzYs1nxYclmQ3y32VhQz6g1p21PXbOj7R4TGHLrLSpMZsckd1q8h0HU+9bVZrNbrFARBtERuLGRyQjPzJPEnzPGqx7YpMiVtFu/wBYKvulpabSfyoCBjHkc596DUHFOSH1LUVOOuKyTzKlH/JJq0uyfSn8LaUYbkN7s+Vh+VnmlRHBH9o4eue9RDsL0q3fdRruc1JVFtZQ4EEcFunO78sZ9hVk6BSlKBXXIfajMrefcQ20hJUtazgJA6k12Gq0bXdoEjUl0etMB/cs0VzdAQf94WOaldwDyHLr6BuWstuEeKt2JpWMmS4hW6ZkgfdeqEg5V6nHuOccStqutZLqnPtpxrP5WmkJA/StMPWuKDbU7S9ZpVvC/wArPmEn/FTFsc2iTdVOSbXevCVOYb8Zt5tO74iOAO8OWQSOI71XEAgg1Of0ddPuITcNQvoKUuD6rHUQRvAEFZHcZCRnuDQTZWv6p0ZYtUtpF5hBxxH4H0KKHE/3DmPI5FaBtm2iXTT9xZsljV9WeWyl52VuhSgCSAlIIwOXE+fComG0LVyXi6L/ADd/+sY+WMUFgNH7MbTpG+LutsmzlKWypktOqSU7pIPHAzzAreKr9pDbdcYjiI+qGhOj5A+tMoCHU8+YGEq+QPDrU7Wu5QrtAZn26S3IivDKHG1ZB7+44gjpig9dKUoFKUoFKUoFKUoFR7tE2WQNXyTcY0r6hcykJW5ubyHgOA3hw4gcMjp3wMSFSgiTQWktQbOpcuRcrvakWBQCpRWog5AICk5HwnJHXjy7V75227SkWWWWW7hLQOb7LKQj/mUD+lan9Iy6TvtO22sKcRB8EvEA4S6vOOPfGP1qLLBYrlqG5N2+0xlPPuKxwHwoHdR6AUFwbVcI12t0e4QXPEjSGw42vBGQfI8q9VYvS9pTYtPwLUhfiCKylsrxjeIHE/OspQdUxDjsR9tlW64ttSUq7EjgapZOhyIEt2JNaUzIZUUONqHFJFXYrWtT6D05qdwPXa3oVIHDx2lFtwjsSOfvQVFxxxXYxHdkOpZYbW66s4ShtJUpR8gKslH2J6RbcK3ETXU/yLkED5gCtxsWlrFp9OLPa40ZRGC4lGVq9VHiaCC9C7G7pdltTNRJct0HIV4Chh50dsfkHrx8qsJb4Ua3QmYcJlLUZhAQ22nklIGMV6MDtSgjja1s5Vq9DNxtjiGrpHR4eHOCXkZyEk9CCTg+ZB6YrvebFdbHIUxd7fIiOA4+9bICj5HkfUVc/nXVJix5bKmZbDT7ShhSHUBSSPMGgpOOGcnhVkNgduulv0nINxaeZbelFcdt0EHdwASAeQJFbrD0pp2C+JEOxWxh4HKXGoiEqT6EDhWYAA5CgUpSgUpSgUpSgUpSgUpSgiT6RX+noH/r/wDaslsL/wBIteppSgkmlKUClKUClKUClKUClKUClKUClKUClKUClKUH/9k=">
            <a:hlinkClick r:id="rId2"/>
          </p:cNvPr>
          <p:cNvSpPr>
            <a:spLocks noChangeAspect="1" noChangeArrowheads="1"/>
          </p:cNvSpPr>
          <p:nvPr/>
        </p:nvSpPr>
        <p:spPr bwMode="auto">
          <a:xfrm>
            <a:off x="8088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pic>
        <p:nvPicPr>
          <p:cNvPr id="11"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63" y="4725144"/>
            <a:ext cx="9165263" cy="2168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755576" y="258148"/>
            <a:ext cx="7632848" cy="707886"/>
          </a:xfrm>
          <a:prstGeom prst="rect">
            <a:avLst/>
          </a:prstGeom>
        </p:spPr>
        <p:txBody>
          <a:bodyPr wrap="square">
            <a:spAutoFit/>
          </a:bodyPr>
          <a:lstStyle/>
          <a:p>
            <a:r>
              <a:rPr lang="en-GB" sz="4000" b="1" kern="10">
                <a:ln w="9525">
                  <a:solidFill>
                    <a:srgbClr val="000000"/>
                  </a:solidFill>
                  <a:round/>
                  <a:headEnd/>
                  <a:tailEnd/>
                </a:ln>
                <a:solidFill>
                  <a:srgbClr val="FFFF00"/>
                </a:solidFill>
                <a:latin typeface="Comic Sans MS"/>
              </a:rPr>
              <a:t>KS1 Phonics Screening Check</a:t>
            </a:r>
          </a:p>
        </p:txBody>
      </p:sp>
      <p:sp>
        <p:nvSpPr>
          <p:cNvPr id="3" name="Rectangle 2"/>
          <p:cNvSpPr/>
          <p:nvPr/>
        </p:nvSpPr>
        <p:spPr>
          <a:xfrm>
            <a:off x="395537" y="1438742"/>
            <a:ext cx="8073776" cy="2677656"/>
          </a:xfrm>
          <a:prstGeom prst="rect">
            <a:avLst/>
          </a:prstGeom>
        </p:spPr>
        <p:txBody>
          <a:bodyPr wrap="square">
            <a:spAutoFit/>
          </a:bodyPr>
          <a:lstStyle/>
          <a:p>
            <a:r>
              <a:rPr lang="en-US" sz="2800">
                <a:solidFill>
                  <a:schemeClr val="bg1"/>
                </a:solidFill>
              </a:rPr>
              <a:t>The Year 1 phonics screening check is not a formal test, but a way for teachers to ensure that children are making sufficient progress with their phonics skills to read words, and that they are on track to become fluent readers who can enjoy reading for pleasure and for learning.</a:t>
            </a:r>
            <a:endParaRPr lang="en-GB" sz="2800">
              <a:solidFill>
                <a:schemeClr val="bg1"/>
              </a:solidFill>
            </a:endParaRPr>
          </a:p>
        </p:txBody>
      </p:sp>
    </p:spTree>
    <p:extLst>
      <p:ext uri="{BB962C8B-B14F-4D97-AF65-F5344CB8AC3E}">
        <p14:creationId xmlns:p14="http://schemas.microsoft.com/office/powerpoint/2010/main" val="317452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755576" y="258148"/>
            <a:ext cx="7632848" cy="707886"/>
          </a:xfrm>
          <a:prstGeom prst="rect">
            <a:avLst/>
          </a:prstGeom>
        </p:spPr>
        <p:txBody>
          <a:bodyPr wrap="square" lIns="91440" tIns="45720" rIns="91440" bIns="45720" anchor="t">
            <a:spAutoFit/>
          </a:bodyPr>
          <a:lstStyle/>
          <a:p>
            <a:pPr algn="ctr"/>
            <a:r>
              <a:rPr lang="en-GB" sz="4000" b="1" kern="10">
                <a:ln w="9525">
                  <a:solidFill>
                    <a:srgbClr val="000000"/>
                  </a:solidFill>
                  <a:round/>
                  <a:headEnd/>
                  <a:tailEnd/>
                </a:ln>
                <a:solidFill>
                  <a:srgbClr val="FFFF00"/>
                </a:solidFill>
                <a:latin typeface="Comic Sans MS"/>
              </a:rPr>
              <a:t>What is phonics?</a:t>
            </a:r>
            <a:endParaRPr lang="en-US"/>
          </a:p>
        </p:txBody>
      </p:sp>
      <p:sp>
        <p:nvSpPr>
          <p:cNvPr id="3" name="Rectangle 2"/>
          <p:cNvSpPr/>
          <p:nvPr/>
        </p:nvSpPr>
        <p:spPr>
          <a:xfrm>
            <a:off x="179512" y="1274435"/>
            <a:ext cx="8640960" cy="4401205"/>
          </a:xfrm>
          <a:prstGeom prst="rect">
            <a:avLst/>
          </a:prstGeom>
        </p:spPr>
        <p:txBody>
          <a:bodyPr wrap="square" lIns="91440" tIns="45720" rIns="91440" bIns="45720" anchor="t">
            <a:spAutoFit/>
          </a:bodyPr>
          <a:lstStyle/>
          <a:p>
            <a:r>
              <a:rPr lang="en-US" sz="2800">
                <a:solidFill>
                  <a:schemeClr val="bg1"/>
                </a:solidFill>
              </a:rPr>
              <a:t>Children are taught to read by breaking down words into separate sounds or ‘phonemes’. They are then taught how to blend these sounds together to read the whole word. </a:t>
            </a:r>
          </a:p>
          <a:p>
            <a:endParaRPr lang="en-US" sz="2800">
              <a:solidFill>
                <a:schemeClr val="bg1"/>
              </a:solidFill>
            </a:endParaRPr>
          </a:p>
          <a:p>
            <a:r>
              <a:rPr lang="en-US" sz="2800">
                <a:solidFill>
                  <a:schemeClr val="bg1"/>
                </a:solidFill>
              </a:rPr>
              <a:t>Children have a 20-minute phonics lesson each day and they are encouraged to use these strategies to read and write in other lessons. </a:t>
            </a:r>
          </a:p>
          <a:p>
            <a:endParaRPr lang="en-US" sz="2800">
              <a:solidFill>
                <a:schemeClr val="bg1"/>
              </a:solidFill>
            </a:endParaRPr>
          </a:p>
          <a:p>
            <a:endParaRPr lang="en-US" sz="2800"/>
          </a:p>
          <a:p>
            <a:r>
              <a:rPr lang="en-US" sz="2800"/>
              <a:t>There are around 40 different sounds</a:t>
            </a:r>
            <a:r>
              <a:rPr lang="en-US" sz="2800">
                <a:solidFill>
                  <a:schemeClr val="bg1"/>
                </a:solidFill>
              </a:rPr>
              <a:t>.</a:t>
            </a:r>
          </a:p>
        </p:txBody>
      </p:sp>
      <p:pic>
        <p:nvPicPr>
          <p:cNvPr id="17" name="Picture 5" descr="Ear - Body Part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319776">
            <a:off x="7653949" y="4840919"/>
            <a:ext cx="914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28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4479925" y="3048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sz="4400">
              <a:solidFill>
                <a:schemeClr val="tx2"/>
              </a:solidFill>
            </a:endParaRPr>
          </a:p>
        </p:txBody>
      </p:sp>
      <p:pic>
        <p:nvPicPr>
          <p:cNvPr id="40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856932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1200329"/>
          </a:xfrm>
          <a:prstGeom prst="rect">
            <a:avLst/>
          </a:prstGeom>
        </p:spPr>
        <p:txBody>
          <a:bodyPr wrap="square" lIns="91440" tIns="45720" rIns="91440" bIns="45720" anchor="t">
            <a:spAutoFit/>
          </a:bodyPr>
          <a:lstStyle/>
          <a:p>
            <a:pPr algn="ctr"/>
            <a:r>
              <a:rPr lang="en-US" sz="3600" b="1" kern="10">
                <a:ln w="9525">
                  <a:solidFill>
                    <a:srgbClr val="000000"/>
                  </a:solidFill>
                  <a:round/>
                  <a:headEnd/>
                  <a:tailEnd/>
                </a:ln>
                <a:solidFill>
                  <a:srgbClr val="FFFF00"/>
                </a:solidFill>
                <a:latin typeface="Comic Sans MS"/>
              </a:rPr>
              <a:t>WHAT IS THE YEAR 1 PHONICS SCREENING CHECK?</a:t>
            </a:r>
            <a:endParaRPr lang="en-US"/>
          </a:p>
        </p:txBody>
      </p:sp>
      <p:sp>
        <p:nvSpPr>
          <p:cNvPr id="3" name="Rectangle 2"/>
          <p:cNvSpPr/>
          <p:nvPr/>
        </p:nvSpPr>
        <p:spPr>
          <a:xfrm>
            <a:off x="395537" y="1438742"/>
            <a:ext cx="8073776" cy="4401205"/>
          </a:xfrm>
          <a:prstGeom prst="rect">
            <a:avLst/>
          </a:prstGeom>
        </p:spPr>
        <p:txBody>
          <a:bodyPr wrap="square" lIns="91440" tIns="45720" rIns="91440" bIns="45720" anchor="t">
            <a:spAutoFit/>
          </a:bodyPr>
          <a:lstStyle/>
          <a:p>
            <a:r>
              <a:rPr lang="en-US" sz="2800">
                <a:solidFill>
                  <a:schemeClr val="bg1"/>
                </a:solidFill>
              </a:rPr>
              <a:t>The phonics screening check will be taken individually by all children in Year 1 in June. It is designed to give teachers and parents information on how your child is progressing in phonics. It will help to identify whether your child needs additional support at this stage so that they do not fall behind in this vital early reading skill.</a:t>
            </a:r>
          </a:p>
          <a:p>
            <a:r>
              <a:rPr lang="en-US" sz="2800">
                <a:solidFill>
                  <a:schemeClr val="bg1"/>
                </a:solidFill>
              </a:rPr>
              <a:t>Any children who do not pass the check, will be given the opportunity to retake it in Year 2.</a:t>
            </a:r>
          </a:p>
          <a:p>
            <a:endParaRPr lang="en-US" sz="2800">
              <a:solidFill>
                <a:schemeClr val="bg1"/>
              </a:solidFill>
            </a:endParaRPr>
          </a:p>
          <a:p>
            <a:endParaRPr lang="en-US" sz="2800">
              <a:solidFill>
                <a:schemeClr val="bg1"/>
              </a:solidFill>
            </a:endParaRPr>
          </a:p>
        </p:txBody>
      </p:sp>
    </p:spTree>
    <p:extLst>
      <p:ext uri="{BB962C8B-B14F-4D97-AF65-F5344CB8AC3E}">
        <p14:creationId xmlns:p14="http://schemas.microsoft.com/office/powerpoint/2010/main" val="931083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1200329"/>
          </a:xfrm>
          <a:prstGeom prst="rect">
            <a:avLst/>
          </a:prstGeom>
        </p:spPr>
        <p:txBody>
          <a:bodyPr wrap="square" lIns="91440" tIns="45720" rIns="91440" bIns="45720" anchor="t">
            <a:spAutoFit/>
          </a:bodyPr>
          <a:lstStyle/>
          <a:p>
            <a:pPr algn="ctr"/>
            <a:r>
              <a:rPr lang="en-US" sz="3600" b="1" kern="10">
                <a:ln w="9525">
                  <a:solidFill>
                    <a:srgbClr val="000000"/>
                  </a:solidFill>
                  <a:round/>
                  <a:headEnd/>
                  <a:tailEnd/>
                </a:ln>
                <a:solidFill>
                  <a:srgbClr val="FFFF00"/>
                </a:solidFill>
                <a:latin typeface="Comic Sans MS"/>
              </a:rPr>
              <a:t>HOW IS THE PHONICS SCREENING CHECK COMPLETED?</a:t>
            </a:r>
            <a:endParaRPr lang="en-US"/>
          </a:p>
        </p:txBody>
      </p:sp>
      <p:sp>
        <p:nvSpPr>
          <p:cNvPr id="3" name="Rectangle 2"/>
          <p:cNvSpPr/>
          <p:nvPr/>
        </p:nvSpPr>
        <p:spPr>
          <a:xfrm>
            <a:off x="395537" y="1622425"/>
            <a:ext cx="8073776" cy="3477875"/>
          </a:xfrm>
          <a:prstGeom prst="rect">
            <a:avLst/>
          </a:prstGeom>
        </p:spPr>
        <p:txBody>
          <a:bodyPr wrap="square" lIns="91440" tIns="45720" rIns="91440" bIns="45720" anchor="t">
            <a:spAutoFit/>
          </a:bodyPr>
          <a:lstStyle/>
          <a:p>
            <a:endParaRPr lang="en-US" sz="2800">
              <a:solidFill>
                <a:schemeClr val="bg1"/>
              </a:solidFill>
            </a:endParaRPr>
          </a:p>
          <a:p>
            <a:r>
              <a:rPr lang="en-US" sz="3200">
                <a:solidFill>
                  <a:schemeClr val="bg1"/>
                </a:solidFill>
              </a:rPr>
              <a:t>There will be two sections in this 40-word check and it will assess phonics skills and knowledge learned throughout Reception and Year 1. </a:t>
            </a:r>
          </a:p>
          <a:p>
            <a:r>
              <a:rPr lang="en-US" sz="3200">
                <a:solidFill>
                  <a:schemeClr val="bg1"/>
                </a:solidFill>
              </a:rPr>
              <a:t>Your child will read up to four words per page for their teacher and they will probably do the check in one sitting of about </a:t>
            </a:r>
            <a:r>
              <a:rPr lang="en-US" sz="3200" u="sng">
                <a:solidFill>
                  <a:schemeClr val="bg1"/>
                </a:solidFill>
              </a:rPr>
              <a:t>5-10</a:t>
            </a:r>
            <a:r>
              <a:rPr lang="en-US" sz="3200">
                <a:solidFill>
                  <a:schemeClr val="bg1"/>
                </a:solidFill>
              </a:rPr>
              <a:t> minutes.</a:t>
            </a:r>
            <a:endParaRPr lang="en-GB" sz="3200">
              <a:solidFill>
                <a:schemeClr val="bg1"/>
              </a:solidFill>
            </a:endParaRPr>
          </a:p>
        </p:txBody>
      </p:sp>
    </p:spTree>
    <p:extLst>
      <p:ext uri="{BB962C8B-B14F-4D97-AF65-F5344CB8AC3E}">
        <p14:creationId xmlns:p14="http://schemas.microsoft.com/office/powerpoint/2010/main" val="94478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1200329"/>
          </a:xfrm>
          <a:prstGeom prst="rect">
            <a:avLst/>
          </a:prstGeom>
        </p:spPr>
        <p:txBody>
          <a:bodyPr wrap="square" lIns="91440" tIns="45720" rIns="91440" bIns="45720" anchor="t">
            <a:spAutoFit/>
          </a:bodyPr>
          <a:lstStyle/>
          <a:p>
            <a:pPr algn="ctr"/>
            <a:r>
              <a:rPr lang="en-US" sz="3600" b="1" kern="10">
                <a:ln w="9525">
                  <a:solidFill>
                    <a:srgbClr val="000000"/>
                  </a:solidFill>
                  <a:round/>
                  <a:headEnd/>
                  <a:tailEnd/>
                </a:ln>
                <a:solidFill>
                  <a:srgbClr val="FFFF00"/>
                </a:solidFill>
                <a:latin typeface="Comic Sans MS"/>
              </a:rPr>
              <a:t>WHAT SORT OF CHECK IS IT AND IS IT COMPULSORY?</a:t>
            </a:r>
            <a:endParaRPr lang="en-US"/>
          </a:p>
        </p:txBody>
      </p:sp>
      <p:sp>
        <p:nvSpPr>
          <p:cNvPr id="3" name="Rectangle 2"/>
          <p:cNvSpPr/>
          <p:nvPr/>
        </p:nvSpPr>
        <p:spPr>
          <a:xfrm>
            <a:off x="395537" y="1620034"/>
            <a:ext cx="8073776" cy="3539430"/>
          </a:xfrm>
          <a:prstGeom prst="rect">
            <a:avLst/>
          </a:prstGeom>
        </p:spPr>
        <p:txBody>
          <a:bodyPr wrap="square" lIns="91440" tIns="45720" rIns="91440" bIns="45720" anchor="t">
            <a:spAutoFit/>
          </a:bodyPr>
          <a:lstStyle/>
          <a:p>
            <a:r>
              <a:rPr lang="en-US" sz="3200">
                <a:solidFill>
                  <a:schemeClr val="bg1"/>
                </a:solidFill>
              </a:rPr>
              <a:t>It is a school-based check to make sure that your child receives any additional support promptly, should they need it. It is not a stressful situation as the teacher will be well-equipped to listen and understand your child’s level of skills. There will be a few practice words first to make sure your child understands the activity.</a:t>
            </a:r>
            <a:endParaRPr lang="en-GB" sz="3200">
              <a:solidFill>
                <a:schemeClr val="bg1"/>
              </a:solidFill>
            </a:endParaRPr>
          </a:p>
        </p:txBody>
      </p:sp>
    </p:spTree>
    <p:extLst>
      <p:ext uri="{BB962C8B-B14F-4D97-AF65-F5344CB8AC3E}">
        <p14:creationId xmlns:p14="http://schemas.microsoft.com/office/powerpoint/2010/main" val="1534821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646331"/>
          </a:xfrm>
          <a:prstGeom prst="rect">
            <a:avLst/>
          </a:prstGeom>
        </p:spPr>
        <p:txBody>
          <a:bodyPr wrap="square" lIns="91440" tIns="45720" rIns="91440" bIns="45720" anchor="t">
            <a:spAutoFit/>
          </a:bodyPr>
          <a:lstStyle/>
          <a:p>
            <a:pPr algn="ctr"/>
            <a:r>
              <a:rPr lang="en-US" sz="3600" b="1" kern="10">
                <a:ln w="9525">
                  <a:solidFill>
                    <a:srgbClr val="000000"/>
                  </a:solidFill>
                  <a:round/>
                  <a:headEnd/>
                  <a:tailEnd/>
                </a:ln>
                <a:solidFill>
                  <a:srgbClr val="FFFF00"/>
                </a:solidFill>
                <a:latin typeface="Comic Sans MS"/>
              </a:rPr>
              <a:t>WHAT WILL IT CHECK?</a:t>
            </a:r>
            <a:endParaRPr lang="en-US"/>
          </a:p>
        </p:txBody>
      </p:sp>
      <p:sp>
        <p:nvSpPr>
          <p:cNvPr id="3" name="Rectangle 2"/>
          <p:cNvSpPr/>
          <p:nvPr/>
        </p:nvSpPr>
        <p:spPr>
          <a:xfrm>
            <a:off x="487202" y="1003648"/>
            <a:ext cx="8073776" cy="3539430"/>
          </a:xfrm>
          <a:prstGeom prst="rect">
            <a:avLst/>
          </a:prstGeom>
        </p:spPr>
        <p:txBody>
          <a:bodyPr wrap="square">
            <a:spAutoFit/>
          </a:bodyPr>
          <a:lstStyle/>
          <a:p>
            <a:r>
              <a:rPr lang="en-US" sz="2800">
                <a:solidFill>
                  <a:schemeClr val="bg1"/>
                </a:solidFill>
              </a:rPr>
              <a:t>It will check that your child can:</a:t>
            </a:r>
          </a:p>
          <a:p>
            <a:endParaRPr lang="en-US" sz="2800">
              <a:solidFill>
                <a:schemeClr val="bg1"/>
              </a:solidFill>
            </a:endParaRPr>
          </a:p>
          <a:p>
            <a:r>
              <a:rPr lang="en-US" sz="2800">
                <a:solidFill>
                  <a:schemeClr val="bg1"/>
                </a:solidFill>
              </a:rPr>
              <a:t>Sound out and blend graphemes in order to read simple words.</a:t>
            </a:r>
          </a:p>
          <a:p>
            <a:r>
              <a:rPr lang="en-US" sz="2800">
                <a:solidFill>
                  <a:schemeClr val="bg1"/>
                </a:solidFill>
              </a:rPr>
              <a:t>Read phonically decodable one-syllable and two-syllable words, e.g. cat, sand, windmill.</a:t>
            </a:r>
          </a:p>
          <a:p>
            <a:r>
              <a:rPr lang="en-US" sz="2800">
                <a:solidFill>
                  <a:schemeClr val="bg1"/>
                </a:solidFill>
              </a:rPr>
              <a:t>Read a selection of nonsense words which are referred to as pseudo words.</a:t>
            </a:r>
            <a:endParaRPr lang="en-GB" sz="2800">
              <a:solidFill>
                <a:schemeClr val="bg1"/>
              </a:solidFill>
            </a:endParaRPr>
          </a:p>
        </p:txBody>
      </p:sp>
      <p:pic>
        <p:nvPicPr>
          <p:cNvPr id="18"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24655" b="48881"/>
          <a:stretch/>
        </p:blipFill>
        <p:spPr bwMode="auto">
          <a:xfrm>
            <a:off x="600733" y="5063865"/>
            <a:ext cx="3733800" cy="1440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6"/>
          <p:cNvPicPr>
            <a:picLocks noChangeAspect="1" noChangeArrowheads="1"/>
          </p:cNvPicPr>
          <p:nvPr/>
        </p:nvPicPr>
        <p:blipFill rotWithShape="1">
          <a:blip r:embed="rId4">
            <a:extLst>
              <a:ext uri="{28A0092B-C50C-407E-A947-70E740481C1C}">
                <a14:useLocalDpi xmlns:a14="http://schemas.microsoft.com/office/drawing/2010/main" val="0"/>
              </a:ext>
            </a:extLst>
          </a:blip>
          <a:srcRect t="24398" b="49177"/>
          <a:stretch/>
        </p:blipFill>
        <p:spPr bwMode="auto">
          <a:xfrm>
            <a:off x="4740330" y="5063865"/>
            <a:ext cx="3816350" cy="1440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095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WordArt 3"/>
          <p:cNvSpPr>
            <a:spLocks noChangeArrowheads="1" noChangeShapeType="1" noTextEdit="1"/>
          </p:cNvSpPr>
          <p:nvPr/>
        </p:nvSpPr>
        <p:spPr bwMode="auto">
          <a:xfrm>
            <a:off x="1219200" y="914400"/>
            <a:ext cx="6419850" cy="4114800"/>
          </a:xfrm>
          <a:prstGeom prst="rect">
            <a:avLst/>
          </a:prstGeom>
        </p:spPr>
        <p:txBody>
          <a:bodyPr wrap="none" fromWordArt="1">
            <a:prstTxWarp prst="textPlain">
              <a:avLst>
                <a:gd name="adj" fmla="val 50000"/>
              </a:avLst>
            </a:prstTxWarp>
          </a:bodyPr>
          <a:lstStyle/>
          <a:p>
            <a:endParaRPr lang="en-GB" sz="3600" b="1" kern="10">
              <a:ln w="9525">
                <a:solidFill>
                  <a:srgbClr val="000000"/>
                </a:solidFill>
                <a:round/>
                <a:headEnd/>
                <a:tailEnd/>
              </a:ln>
              <a:solidFill>
                <a:srgbClr val="CC0000"/>
              </a:solidFill>
              <a:latin typeface="Comic Sans MS"/>
            </a:endParaRPr>
          </a:p>
        </p:txBody>
      </p:sp>
      <p:sp>
        <p:nvSpPr>
          <p:cNvPr id="2051" name="Rectangle 4"/>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2" name="Rectangle 5"/>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3" name="AutoShape 7"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4" name="Rectangle 8"/>
          <p:cNvSpPr>
            <a:spLocks noChangeArrowheads="1"/>
          </p:cNvSpPr>
          <p:nvPr/>
        </p:nvSpPr>
        <p:spPr bwMode="auto">
          <a:xfrm>
            <a:off x="447992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5" name="Rectangle 9"/>
          <p:cNvSpPr>
            <a:spLocks noChangeArrowheads="1"/>
          </p:cNvSpPr>
          <p:nvPr/>
        </p:nvSpPr>
        <p:spPr bwMode="auto">
          <a:xfrm>
            <a:off x="4479925" y="30178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56" name="AutoShape 11" descr="data:image/jpeg;base64,/9j/4AAQSkZJRgABAQAAAQABAAD/2wBDAAkGBwgHBgkIBwgKCgkLDRYPDQwMDRsUFRAWIB0iIiAdHx8kKDQsJCYxJx8fLT0tMTU3Ojo6Iys/RD84QzQ5Ojf/2wBDAQoKCg0MDRoPDxo3JR8lNzc3Nzc3Nzc3Nzc3Nzc3Nzc3Nzc3Nzc3Nzc3Nzc3Nzc3Nzc3Nzc3Nzc3Nzc3Nzc3Nzf/wAARCAC0AGwDASIAAhEBAxEB/8QAHAAAAgIDAQEAAAAAAAAAAAAAAAcGCAMEBQEC/8QAQhAAAQIEAwUFBAcHAgcAAAAAAQIDAAQFEQYSIQcxQVFhEyJxgaEUMpGxIzNCUmKCwQgVQ3KSotEWUyQ0ssLh4vD/xAAZAQADAQEBAAAAAAAAAAAAAAAAAwQCBQH/xAAmEQACAgEEAgEFAQEAAAAAAAAAAQIDEQQSITEiQRMUMjNRYXEj/9oADAMBAAIRAxEAPwB4wQQHdAB4TaOLibFVFwxKh+szqGMwJba3uOW+6kanh01iLbUtpTGEGPYZAImKw6m6UHVLAO5S/mBxiuUzMVbEtWW9MKmahPvnU2KlHyG4eggAaeJdu8+8stYcpzcs1/vTYzuHwSDYesL6pY9xXU1Xm6/Pnfo052Q+CLCOzSdllbnAldQdYkEHelZzuDyGnrEnldklHQEmZn511Q3hGVAPoTCpX1x7Y2NM5ehQvTL7y87r7q1c1LJPrGzI1qq08gyNSnJcjd2T6k/Iw5RswwyBbsZgnn25jTmdk1DcJLE3PMk7hnSpI9L+sY+prNfTWEZoO2LFtKcAmppupMDe3NIF/JSbH43hw4K2sUDEy25V9Rp1QUPqZhQyLPJC9x8DY9ITdb2V1aSCnKY81Ptj7A7jm/kdD8fKIM8y7LvKYmGlsuJNltuJKVJPUGHRnGXTFShKPaLuA3j2K87MNrUzSnWqVid9UxT1EJamlarl+FlH7SfUeG6wbLrbzSHWXEuNrSFIWk3CgdxBjRk+4IIIACI5j7FDOEcNzNTcCVPfVyzZP1jp90eG8noDEjhI7X0P4rx7S8MS7iky8oz280pCvczEXJHMJAAv9/rHjeFlnqWXhC9w3hmqY2qb1RnphwMKdzTM4sXU4riE8L+g9IcdDoVNoUqJemyyWh9pZ1Ws81K3mNqQk5enSbMnJNJal2U5UITwjPHOtulN/wAOhVUoL+hBBAogJJJsBqTCRpjmH2ZZhx+YdQ002My1rUEpSOZMRBe07DSZks9rNFANu2DF0eO+9vKIFtHxiuvTi6fIu2pjCrDKfr1D7R6ch5+EaTQqytkuppM+poC5WJZeUDxtFtenjjMySeoefEsVTKlJVaVEzTppqZZOmZtV7HkRvB6GOXizCchiWVKX0hqbSPoppI7yTyP3h0+UI/DVfncO1BM5Iq0Ng60o911PI/oeEWCo1UlazTWKhJKuy8m4B3pPEHqDCrK5VPdEZXZG1YaK61qkTtDqDkhUWi28jXT3Vp4KSeIP/wBrDT2IbQFyM0zhmsOgybxtJOrNuyWT7hPJXDkdOOkixxhhrE1IU2AlM8yCqWcPP7p6H/zFf3EOy0wptwKadaWUqG4pUDr5gxXVarI/0ltrcGXdBvHsQfZHi8Yrws2Zh0LqUnZmaBOqvurt+ID4gxOIaKPh5xDLSnXDlQgFSjyAhPYMe/fc3WMVONBK6rMkNXNyllsBKQeuh+AhuTpyyjx5IPyiDS0sxKMhmVZbZaCiQhtISkEm5NupiXUzxHb+ynTQy936MsEEEQloRB8WVSZr8/8A6Uw+4M67iozY1SwjinTeeBF+nO3Ix5tCJK6ThxwqcUcjs23vB3ZW+v4h5c4leA8OJw9RUJdSDPzNnJpZ35uCb9L28bnjD1D4475d+hLl8ktkevZs0LCdEobaPYpFsvJSAZh0Z3FG2pud1+QsI7l48ghLk28tjVFLoXmPNnrU+l6pURsNzvvuS40S8eJTwCvn4xH9ktdVTaw5RptSkMTajkSrTI8P8gW8QIccKXa3h8yE6ziCnhTYeWEvls2yOj3Vi269viOsVVWb18cie2Gx/JEbXlCk2w4dEvMN12VQQh9QbmQNwXbuq6XAseoHOGPherortClKijRTqLOJ+6saKHxEZMQUtus0Wcpzlvp2lJSSL5V/ZV5GxhVcnXPkZZFWQ4FPsUxEaDjWXZdXaUqREq4NbBRPcP8AVp4KMWkikgMxIToIzNTMu55oWk/oRFyqFUE1iiSFSatlmpdDtuWZINo6RzjNVVZadMH8BEQ6JbW1ZaY91sPUREog1X3It0v2sIUm1DGq33XqFSncrCLomnUHVw8UA8hx57t29g4yqiqPhioTrSyh1LWVpQF7LUcqT5E38oroVKUSVEkk6k8Y1pq0/Jnmpsa8UTLZVRRVcSJmHkBUvIgOqvYgr3IHxufyw84hmyikinYVbmVIyvzyi6o8SkaI8rXP5jEzhWonun/g2iG2H+hBGrUp1FOYE0/pLJUA8sa9mDpmPQEi/Ia8I2gQQCDcHcYTj2Nz6CNSrU2Wq9OfkJ1Gdl5OVXMciOoOsbcECeHwD5IBs/k53DFansOT4zMvJ9qlJhIsl0CyVcd9sunC3UXn8Y3WG3ltLdQlS2l52yRqk2IuPIkeBjJv3xuct7yZhHasCB2mSHsGMp4JSEofKX02/ELn+7ND12G1FE1s8k23nApcq66z3lXNs2YDyCgPCFVttYSmrU2YAspyXUknnlV/7Rl2ZYrTQqDMSpCTnm1Oa9UIH6R0anmCZzrFibRYLEKstOI5rSIi0STExtJNDm6PkYjcR6l+ZZpl4EO2tIUvBcwU7kPNKV4Xt8yIRXGLL16mpq9GnaebAzDKkJUR7qraHyNorZMMuS0w6w8gpcaWULTyUDYiH6V+OBOpXlksvSJcSlJkpZIsGZdtA8kgRtxilFpdlGHEG6VtpUD0IBj6eeQynMs+A4mIXyyxcI9dbQ80tp1IW2tJSpKtxB0IiB4Ura6FXnsH1Z1SktLy0+Yc+0g6pQT4butxyiWrqS79xtIHU3hZ7XpQvqkqqGwFAdg4U33alN/7odTHLcX7E2vCUl6G7BEO2bYpViGmLl51QNQlAAtX+6jgvx4H48YmMKnFweGNhJSWUEEEEZNCq24W7ajW35HvmiFvLZ+zOUm1+ET/AG2vJVVqawD3m5dSiOV1af8ASYybMsKiuUGYmbo7k2pvXohB/WOnR+NHOu/Ix9YnP0LCeaifSI/HcxOrvS6eij8o4cRah/8ARlen/GghQ7XsOezTqa5KoPZTJCJgAe65bRXmB8fGG9GpVqexVqbMSE2nMy+goOmo5EdQbEeEZqnslk1bDfHBxNnNUTU8JSKswLsun2dwXvYp0F/FNjHQn3C5MKF+6jQCFhgGfewnjOYodQUA1MOBhZOgzi/Zq8Df+4QyXTd1z+Y/OGWQ2zyumYrnuhj2j4jn4gpyatRpqSV7ziO4eShqD8QI6EejfGU8PJprKwJrZ5VDSsWyDmazby+wcHAheg9cp8osHrxitFdbMtXZ9Ce6UTK8uXS3eNrRZZCs6Er+8AfjDdUupCtM+4nsEEatVnm6ZTZqeevkl2lOEcTYXsOp3RJjPBU3jkRm06e9uxnPZVBSJfKwmx3ZRqP6iqHpsMpqZbZ5JuOt2VMvOvapsbZsoPwSD4With9pqlROVPaTU29uH21rV/kxcigUxFIokhTW/dlZdDQPPKALx14rCSOVJ5eTmYmVeZZTyQT6xxo6mI1Xn0jk2PmY5cc27mxnRpXggggghQwVO2emdhMyFZlwUrWS06tJscw1QfG2b4CJVQ55VSo8nOrILjzSVOW+9x9bxxdtE+yikSdPC0l91/tSjiEJBF+mpHrG3ghhUvhWnIWSSWysX5KJUPQxW+aotky4taR3I9G+PI5mJakKTQ5uczAOJRlbvxWdB6mFRWXgY3hZE5VCqo1+Z9ms4qYmlBvL9q6rD9IsqEhACRuSLCEDs2pv7xxjIpKQpuXJmF+Cd392WH9DdU1lRFaZcNhC42yVwS9PYozCx2swQ4+AdQ2D3QfE6/lib4grEtQaU/UJs9xsWSgb3FHckdT/AJMV4qk/N1qqPTkyS5MzK/dSL9AkDpoBHmmr3PczWosSW1dk22G4e/feM25x5vNK0sCYUdLdpf6MfG6vyxZ2IdstwmMJYVZlnkj2+YPbTah987k/lFh43PGJjFxCRSvKvUljklI9I50b1aN6o/0IHoI0Y5Vj82dOv7EER3HGJ28MUkvJyrnXrplmlHQnio9Bfz0HGJFCZxyp3EG0dulKJ7BlbbISDuTYKWrx3/ARumClLnozdNxjx2amFsPzmJ6gqs1pxa5dTmZS3NTMKHAcki1vQdGilISkJSAEgWAG4R8sMty7LbLCAhptIShIGgA4R9+Easm5sxCCighU7Rq+KlURT5VWaVlVd4jctzcT4Dd8Y72OsXJlGnaZS3bzKtHnUm3ZDkDz+XjEDw9SHq/V5enSwKS4rvrtcNoHvKPl62h9NePOQq2efBDR2OUUylJfqryClycVlauP4aePmb/AQwoxSkszJyrMrLICGWUBCE8kgWEQnapig0qmilSbhE5Np75B1aa1BPQnd8YmebrChYqr5ILtKxQa/VRLybhNOlCQ0Uq0dVxX+g6eMTLYZgFU7NN4nq7CfZGTeSaWPrHAfrPBNtOZ14a8LZPs7dxbOioVFKm6JLrso7jMqH2E9OZ8hrusvLsNS7LbMu2hpptIShCE2CQNwAG6OjGKisI58pOTyzKBaCCCPTwh1VUFVOZsb2XY/ARqRzqRWEVmZrDzd/oam8xr+GwHpaOjHKsWJs6dbzBBCVxkp/Dm0ddSLeZlxSXk/jQUhKh43v6Q6ojWPMLJxNSkpaIbnpe6pdZ3Hmg9D6G0bpmoy56Zm6DlHjtGhJ4lo05LGYaqLCUAXUHFBCk+IMQvFuO1PhyRoiyho6Lmtylfy8h13+EQielJmQm3JSdZWy+0cq21jUR0aDhmrYgcy02VUtsGynl91tPio/IaxWqoR8iR2zlwctlt2YfQ20lTjjqglKU6lRJ3Q9dnuE04bpxemUg1KZSO2Oh7MbwgfqeJj6wbgeRw2gPuETVQI+vUnRvgQgcOIvvMSuEXX7vGPRRTTt8pdmtU59il0+YnptRSywgrURx6DqTpCGkJap4+xkhgECZnne8oC6WUAanwSkc9dOcSzbJXit5igy6tEWembH7R91J8tbHmIlP7OuHEtSM5iOYQe1fUZaXJ+4LFRHiqw/LDtNXtju/YnUTzLH6G1RKTJ0OlS1MpzIalpZAQhI9SeZJuSeJMb8EEUE4QQQQAVs2V1Vyn4hqVCqBCHHnFKGY/xkkhSfMX/phrxA9teApqTn3MXUNK+zKg5OIbvmZWP4qbcNNeR13XtuYCxoxiKXErOLS3VGx3k7g8PvJ/URHqKm3vRXp7FjayYQQQRGVmvNyMnOZDNyrD5Qbp7VsKt4XEbCQEpCUgJSBYAbhBBHuWGEEYZ6aakZJ+bfOVphtTiz0AuYzRBdr9VEnhtEihX0k84ARexyJ7xPxyjzjVcd0kjM5bYtifqc7MViqvzboK35p0qypFzcnQD0EXBwtSEUHDtOpbe6VYShR5qt3j5m5ismyKkGsbQKW2pGZqXWZlzoEC4P8AVl+MWvEdU5Z7BBBAAQQQQAeKSFJKVAEHQgjfCL2k7JnpF5yuYLQ4AlXaOSLJOds78zVtfy7+XKHrHhFxABXbCm00DJJYmSUOJOX2tKeP408PEfCGTKTUvOy6ZiTfbfYX7rjSgpJ8xH1jzZZR8VlycY/4CqqGsw2m6XCN2dO4+IsfG1oR9Xw5jLZ9NF1SZiXZB/5qUUVsL8eHkoCJrNNGXK4KK9Q48PkecEJmm7VqzLoCJ+Vlp0AAZwOzUfG2nwEdhna/LkHt6K6g8MkyFfNIid6axFC1EGM1SghJUohIAuSTawhAbQsQDEGInXmSTKMDsWNdCkE3V5m58LRvYs2iVCvy6pOVa9hk16LQleZbg5FVhp0A+MRqiUeoV2otU6lyy5iZdPdSke6OJJ4Ac4pop2cvsnutU+F0OH9m2kC9XrSwD7sq2eW5Sv8Ash5RHsB4YYwjhuWpTKkrcF3Jh0C3aOG1z6ADoBEhignCCCCAAggggAIIIIACPlaErSULSFJIsUkXBgggAg2JNleEaqh1/wDd3sb5SfpJJfZ89cvu8eUIHGuG5Og1JyWk3ZhaErCQXVJJ9AIIIAJns62a0PECQ/UXZ1WU6todSlJ0492/rDww/hqjYclTL0WQZlUG2dSRdS/5lHU+ZgggA60EEEABBBBAAQQQQAf/2Q==">
            <a:hlinkClick r:id="rId2"/>
          </p:cNvPr>
          <p:cNvSpPr>
            <a:spLocks noChangeAspect="1" noChangeArrowheads="1"/>
          </p:cNvSpPr>
          <p:nvPr/>
        </p:nvSpPr>
        <p:spPr bwMode="auto">
          <a:xfrm>
            <a:off x="8469313" y="34036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7" name="Rectangle 12"/>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59" name="Rectangle 17"/>
          <p:cNvSpPr>
            <a:spLocks noChangeArrowheads="1"/>
          </p:cNvSpPr>
          <p:nvPr/>
        </p:nvSpPr>
        <p:spPr bwMode="auto">
          <a:xfrm>
            <a:off x="3519488" y="1622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1" name="Rectangle 23"/>
          <p:cNvSpPr>
            <a:spLocks noChangeArrowheads="1"/>
          </p:cNvSpPr>
          <p:nvPr/>
        </p:nvSpPr>
        <p:spPr bwMode="auto">
          <a:xfrm>
            <a:off x="1635125" y="19510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2" name="Rectangle 24"/>
          <p:cNvSpPr>
            <a:spLocks noChangeArrowheads="1"/>
          </p:cNvSpPr>
          <p:nvPr/>
        </p:nvSpPr>
        <p:spPr bwMode="auto">
          <a:xfrm>
            <a:off x="1635125" y="1951038"/>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AutoNum type="arabicPeriod"/>
            </a:pPr>
            <a:endParaRPr lang="en-GB" altLang="en-US">
              <a:solidFill>
                <a:srgbClr val="CC0000"/>
              </a:solidFill>
            </a:endParaRPr>
          </a:p>
          <a:p>
            <a:pPr lvl="1" algn="l"/>
            <a:endParaRPr lang="en-GB" altLang="en-US"/>
          </a:p>
        </p:txBody>
      </p:sp>
      <p:sp>
        <p:nvSpPr>
          <p:cNvPr id="2063" name="Rectangle 25"/>
          <p:cNvSpPr>
            <a:spLocks noChangeArrowheads="1"/>
          </p:cNvSpPr>
          <p:nvPr/>
        </p:nvSpPr>
        <p:spPr bwMode="auto">
          <a:xfrm>
            <a:off x="4556125" y="5022850"/>
            <a:ext cx="1608138"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1415" tIns="-85698" rIns="-71415" bIns="-85698">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altLang="en-US"/>
          </a:p>
        </p:txBody>
      </p:sp>
      <p:sp>
        <p:nvSpPr>
          <p:cNvPr id="2064" name="Rectangle 28"/>
          <p:cNvSpPr>
            <a:spLocks noChangeArrowheads="1"/>
          </p:cNvSpPr>
          <p:nvPr/>
        </p:nvSpPr>
        <p:spPr bwMode="auto">
          <a:xfrm>
            <a:off x="1727200" y="1997075"/>
            <a:ext cx="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l" eaLnBrk="1" hangingPunct="1">
              <a:buFontTx/>
              <a:buChar char="•"/>
            </a:pPr>
            <a:endParaRPr lang="en-GB" altLang="en-US">
              <a:solidFill>
                <a:srgbClr val="CC0000"/>
              </a:solidFill>
            </a:endParaRPr>
          </a:p>
          <a:p>
            <a:pPr algn="l"/>
            <a:endParaRPr lang="en-GB" altLang="en-US"/>
          </a:p>
        </p:txBody>
      </p:sp>
      <p:sp>
        <p:nvSpPr>
          <p:cNvPr id="2" name="Rectangle 1"/>
          <p:cNvSpPr/>
          <p:nvPr/>
        </p:nvSpPr>
        <p:spPr>
          <a:xfrm>
            <a:off x="519174" y="115303"/>
            <a:ext cx="8289801" cy="954107"/>
          </a:xfrm>
          <a:prstGeom prst="rect">
            <a:avLst/>
          </a:prstGeom>
        </p:spPr>
        <p:txBody>
          <a:bodyPr wrap="square" lIns="91440" tIns="45720" rIns="91440" bIns="45720" anchor="t">
            <a:spAutoFit/>
          </a:bodyPr>
          <a:lstStyle/>
          <a:p>
            <a:pPr algn="ctr"/>
            <a:r>
              <a:rPr lang="en-US" sz="2800" b="1" kern="10">
                <a:ln w="9525">
                  <a:solidFill>
                    <a:srgbClr val="000000"/>
                  </a:solidFill>
                  <a:round/>
                  <a:headEnd/>
                  <a:tailEnd/>
                </a:ln>
                <a:solidFill>
                  <a:srgbClr val="FFFF00"/>
                </a:solidFill>
                <a:latin typeface="Comic Sans MS"/>
              </a:rPr>
              <a:t>WHAT ARE NONSENSE, PSEUDO OR ALIEN WORDS AND WHY ARE THEY INCLUDED?</a:t>
            </a:r>
            <a:endParaRPr lang="en-US"/>
          </a:p>
        </p:txBody>
      </p:sp>
      <p:sp>
        <p:nvSpPr>
          <p:cNvPr id="3" name="Rectangle 2"/>
          <p:cNvSpPr/>
          <p:nvPr/>
        </p:nvSpPr>
        <p:spPr>
          <a:xfrm>
            <a:off x="535112" y="1593394"/>
            <a:ext cx="8073776" cy="2246769"/>
          </a:xfrm>
          <a:prstGeom prst="rect">
            <a:avLst/>
          </a:prstGeom>
        </p:spPr>
        <p:txBody>
          <a:bodyPr wrap="square">
            <a:spAutoFit/>
          </a:bodyPr>
          <a:lstStyle/>
          <a:p>
            <a:r>
              <a:rPr lang="en-US" sz="2800">
                <a:solidFill>
                  <a:schemeClr val="bg1"/>
                </a:solidFill>
              </a:rPr>
              <a:t>These are words that are phonically decodable but are not actual words with an associated meaning e.g. </a:t>
            </a:r>
            <a:r>
              <a:rPr lang="en-US" sz="2800" err="1">
                <a:solidFill>
                  <a:schemeClr val="bg1"/>
                </a:solidFill>
              </a:rPr>
              <a:t>brip</a:t>
            </a:r>
            <a:r>
              <a:rPr lang="en-US" sz="2800">
                <a:solidFill>
                  <a:schemeClr val="bg1"/>
                </a:solidFill>
              </a:rPr>
              <a:t>, </a:t>
            </a:r>
            <a:r>
              <a:rPr lang="en-US" sz="2800" err="1">
                <a:solidFill>
                  <a:schemeClr val="bg1"/>
                </a:solidFill>
              </a:rPr>
              <a:t>snorb</a:t>
            </a:r>
            <a:r>
              <a:rPr lang="en-US" sz="2800">
                <a:solidFill>
                  <a:schemeClr val="bg1"/>
                </a:solidFill>
              </a:rPr>
              <a:t>. Pseudo words are included in the check specifically to assess whether your child can decode a word using phonics skills and not their memory.</a:t>
            </a:r>
            <a:endParaRPr lang="en-GB" sz="2800">
              <a:solidFill>
                <a:schemeClr val="bg1"/>
              </a:solidFill>
            </a:endParaRPr>
          </a:p>
        </p:txBody>
      </p:sp>
      <p:pic>
        <p:nvPicPr>
          <p:cNvPr id="19"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49927"/>
          <a:stretch/>
        </p:blipFill>
        <p:spPr bwMode="auto">
          <a:xfrm>
            <a:off x="687624" y="4131469"/>
            <a:ext cx="3733800" cy="272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6"/>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5153511" y="4131468"/>
            <a:ext cx="3816350" cy="272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3616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ad06dde-0faf-4c01-a0af-8dd65eb9d678">
      <Terms xmlns="http://schemas.microsoft.com/office/infopath/2007/PartnerControls"/>
    </lcf76f155ced4ddcb4097134ff3c332f>
    <TaxCatchAll xmlns="b5bf702f-961c-4621-bc78-d5eefd1698a4" xsi:nil="true"/>
    <SharedWithUsers xmlns="b5bf702f-961c-4621-bc78-d5eefd1698a4">
      <UserInfo>
        <DisplayName>Katrina Stephenson</DisplayName>
        <AccountId>35</AccountId>
        <AccountType/>
      </UserInfo>
      <UserInfo>
        <DisplayName>Head Bearwood Primary School</DisplayName>
        <AccountId>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7B033E2C8E9940A543815DB374AEE4" ma:contentTypeVersion="16" ma:contentTypeDescription="Create a new document." ma:contentTypeScope="" ma:versionID="341cde15ca45e432e4e6b922d24f6b9e">
  <xsd:schema xmlns:xsd="http://www.w3.org/2001/XMLSchema" xmlns:xs="http://www.w3.org/2001/XMLSchema" xmlns:p="http://schemas.microsoft.com/office/2006/metadata/properties" xmlns:ns2="dad06dde-0faf-4c01-a0af-8dd65eb9d678" xmlns:ns3="b5bf702f-961c-4621-bc78-d5eefd1698a4" targetNamespace="http://schemas.microsoft.com/office/2006/metadata/properties" ma:root="true" ma:fieldsID="669a4706672035ddd81b3a6cc1620c0b" ns2:_="" ns3:_="">
    <xsd:import namespace="dad06dde-0faf-4c01-a0af-8dd65eb9d678"/>
    <xsd:import namespace="b5bf702f-961c-4621-bc78-d5eefd1698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06dde-0faf-4c01-a0af-8dd65eb9d6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c9e7333-3211-4ff5-8ead-11d3dfd4558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5bf702f-961c-4621-bc78-d5eefd1698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b17e48b-bf7f-44ab-8213-fec8ca23153d}" ma:internalName="TaxCatchAll" ma:showField="CatchAllData" ma:web="b5bf702f-961c-4621-bc78-d5eefd1698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BA09EF-C006-4D30-A24E-130AF53D235B}">
  <ds:schemaRefs>
    <ds:schemaRef ds:uri="http://schemas.microsoft.com/sharepoint/v3/contenttype/forms"/>
  </ds:schemaRefs>
</ds:datastoreItem>
</file>

<file path=customXml/itemProps2.xml><?xml version="1.0" encoding="utf-8"?>
<ds:datastoreItem xmlns:ds="http://schemas.openxmlformats.org/officeDocument/2006/customXml" ds:itemID="{BC0AA1C3-74D4-47B6-A681-8ED7122D8747}">
  <ds:schemaRefs>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b5bf702f-961c-4621-bc78-d5eefd1698a4"/>
    <ds:schemaRef ds:uri="dad06dde-0faf-4c01-a0af-8dd65eb9d678"/>
    <ds:schemaRef ds:uri="http://www.w3.org/XML/1998/namespace"/>
    <ds:schemaRef ds:uri="http://purl.org/dc/terms/"/>
  </ds:schemaRefs>
</ds:datastoreItem>
</file>

<file path=customXml/itemProps3.xml><?xml version="1.0" encoding="utf-8"?>
<ds:datastoreItem xmlns:ds="http://schemas.openxmlformats.org/officeDocument/2006/customXml" ds:itemID="{CA77EE83-F019-46B1-86CD-45498746B22E}">
  <ds:schemaRefs>
    <ds:schemaRef ds:uri="b5bf702f-961c-4621-bc78-d5eefd1698a4"/>
    <ds:schemaRef ds:uri="dad06dde-0faf-4c01-a0af-8dd65eb9d6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{53651D8E-36C9-7740-AD0A-AD6B63D9FD57}tf10001122</Template>
  <TotalTime>0</TotalTime>
  <Words>994</Words>
  <Application>Microsoft Office PowerPoint</Application>
  <PresentationFormat>On-screen Show (4:3)</PresentationFormat>
  <Paragraphs>67</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Comic Sans MS</vt:lpstr>
      <vt:lpstr>Times New Roman</vt:lpstr>
      <vt:lpstr>Trebuchet MS</vt:lpstr>
      <vt:lpstr>Tw Cen MT</vt: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Dudley</dc:creator>
  <cp:lastModifiedBy>Jennifer Proud</cp:lastModifiedBy>
  <cp:revision>14</cp:revision>
  <dcterms:created xsi:type="dcterms:W3CDTF">2012-04-05T19:15:23Z</dcterms:created>
  <dcterms:modified xsi:type="dcterms:W3CDTF">2023-01-18T08:35:33Z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0x010100377B033E2C8E9940A543815DB374AEE4</vt:lpwstr>
  </property>
  <property fmtid="{D5CDD505-2E9C-101B-9397-08002B2CF9AE}" pid="3" name="MediaServiceImageTags">
    <vt:lpwstr/>
  </property>
</Properties>
</file>