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4"/>
  </p:notesMasterIdLst>
  <p:sldIdLst>
    <p:sldId id="256" r:id="rId2"/>
    <p:sldId id="257" r:id="rId3"/>
    <p:sldId id="286" r:id="rId4"/>
    <p:sldId id="287" r:id="rId5"/>
    <p:sldId id="276" r:id="rId6"/>
    <p:sldId id="284" r:id="rId7"/>
    <p:sldId id="269" r:id="rId8"/>
    <p:sldId id="270" r:id="rId9"/>
    <p:sldId id="271" r:id="rId10"/>
    <p:sldId id="272" r:id="rId11"/>
    <p:sldId id="273" r:id="rId12"/>
    <p:sldId id="274" r:id="rId13"/>
    <p:sldId id="275" r:id="rId14"/>
    <p:sldId id="277" r:id="rId15"/>
    <p:sldId id="278" r:id="rId16"/>
    <p:sldId id="279" r:id="rId17"/>
    <p:sldId id="280" r:id="rId18"/>
    <p:sldId id="281" r:id="rId19"/>
    <p:sldId id="282" r:id="rId20"/>
    <p:sldId id="285" r:id="rId21"/>
    <p:sldId id="283" r:id="rId22"/>
    <p:sldId id="265" r:id="rId23"/>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2070" autoAdjust="0"/>
  </p:normalViewPr>
  <p:slideViewPr>
    <p:cSldViewPr snapToGrid="0">
      <p:cViewPr varScale="1">
        <p:scale>
          <a:sx n="60" d="100"/>
          <a:sy n="60" d="100"/>
        </p:scale>
        <p:origin x="127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4EFC7E16-FFBA-4D65-9D48-3C991EB2DD9B}" type="datetimeFigureOut">
              <a:rPr lang="en-GB" smtClean="0"/>
              <a:t>12/10/2022</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D7D6A018-9A33-41E3-91E1-C6E0CCDD0730}" type="slidenum">
              <a:rPr lang="en-GB" smtClean="0"/>
              <a:t>‹#›</a:t>
            </a:fld>
            <a:endParaRPr lang="en-GB"/>
          </a:p>
        </p:txBody>
      </p:sp>
    </p:spTree>
    <p:extLst>
      <p:ext uri="{BB962C8B-B14F-4D97-AF65-F5344CB8AC3E}">
        <p14:creationId xmlns:p14="http://schemas.microsoft.com/office/powerpoint/2010/main" val="863541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D6A018-9A33-41E3-91E1-C6E0CCDD0730}" type="slidenum">
              <a:rPr lang="en-GB" smtClean="0"/>
              <a:t>1</a:t>
            </a:fld>
            <a:endParaRPr lang="en-GB"/>
          </a:p>
        </p:txBody>
      </p:sp>
    </p:spTree>
    <p:extLst>
      <p:ext uri="{BB962C8B-B14F-4D97-AF65-F5344CB8AC3E}">
        <p14:creationId xmlns:p14="http://schemas.microsoft.com/office/powerpoint/2010/main" val="3585086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D6A018-9A33-41E3-91E1-C6E0CCDD0730}" type="slidenum">
              <a:rPr lang="en-GB" smtClean="0"/>
              <a:t>10</a:t>
            </a:fld>
            <a:endParaRPr lang="en-GB"/>
          </a:p>
        </p:txBody>
      </p:sp>
    </p:spTree>
    <p:extLst>
      <p:ext uri="{BB962C8B-B14F-4D97-AF65-F5344CB8AC3E}">
        <p14:creationId xmlns:p14="http://schemas.microsoft.com/office/powerpoint/2010/main" val="3268786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D6A018-9A33-41E3-91E1-C6E0CCDD0730}" type="slidenum">
              <a:rPr lang="en-GB" smtClean="0"/>
              <a:t>11</a:t>
            </a:fld>
            <a:endParaRPr lang="en-GB"/>
          </a:p>
        </p:txBody>
      </p:sp>
    </p:spTree>
    <p:extLst>
      <p:ext uri="{BB962C8B-B14F-4D97-AF65-F5344CB8AC3E}">
        <p14:creationId xmlns:p14="http://schemas.microsoft.com/office/powerpoint/2010/main" val="3582540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D6A018-9A33-41E3-91E1-C6E0CCDD0730}" type="slidenum">
              <a:rPr lang="en-GB" smtClean="0"/>
              <a:t>12</a:t>
            </a:fld>
            <a:endParaRPr lang="en-GB"/>
          </a:p>
        </p:txBody>
      </p:sp>
    </p:spTree>
    <p:extLst>
      <p:ext uri="{BB962C8B-B14F-4D97-AF65-F5344CB8AC3E}">
        <p14:creationId xmlns:p14="http://schemas.microsoft.com/office/powerpoint/2010/main" val="3494239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D6A018-9A33-41E3-91E1-C6E0CCDD0730}" type="slidenum">
              <a:rPr lang="en-GB" smtClean="0"/>
              <a:t>13</a:t>
            </a:fld>
            <a:endParaRPr lang="en-GB"/>
          </a:p>
        </p:txBody>
      </p:sp>
    </p:spTree>
    <p:extLst>
      <p:ext uri="{BB962C8B-B14F-4D97-AF65-F5344CB8AC3E}">
        <p14:creationId xmlns:p14="http://schemas.microsoft.com/office/powerpoint/2010/main" val="2188214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D6A018-9A33-41E3-91E1-C6E0CCDD0730}" type="slidenum">
              <a:rPr lang="en-GB" smtClean="0"/>
              <a:t>14</a:t>
            </a:fld>
            <a:endParaRPr lang="en-GB"/>
          </a:p>
        </p:txBody>
      </p:sp>
    </p:spTree>
    <p:extLst>
      <p:ext uri="{BB962C8B-B14F-4D97-AF65-F5344CB8AC3E}">
        <p14:creationId xmlns:p14="http://schemas.microsoft.com/office/powerpoint/2010/main" val="2929972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D6A018-9A33-41E3-91E1-C6E0CCDD0730}" type="slidenum">
              <a:rPr lang="en-GB" smtClean="0"/>
              <a:t>15</a:t>
            </a:fld>
            <a:endParaRPr lang="en-GB"/>
          </a:p>
        </p:txBody>
      </p:sp>
    </p:spTree>
    <p:extLst>
      <p:ext uri="{BB962C8B-B14F-4D97-AF65-F5344CB8AC3E}">
        <p14:creationId xmlns:p14="http://schemas.microsoft.com/office/powerpoint/2010/main" val="2645809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D6A018-9A33-41E3-91E1-C6E0CCDD0730}" type="slidenum">
              <a:rPr lang="en-GB" smtClean="0"/>
              <a:t>16</a:t>
            </a:fld>
            <a:endParaRPr lang="en-GB"/>
          </a:p>
        </p:txBody>
      </p:sp>
    </p:spTree>
    <p:extLst>
      <p:ext uri="{BB962C8B-B14F-4D97-AF65-F5344CB8AC3E}">
        <p14:creationId xmlns:p14="http://schemas.microsoft.com/office/powerpoint/2010/main" val="2770418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D6A018-9A33-41E3-91E1-C6E0CCDD0730}" type="slidenum">
              <a:rPr lang="en-GB" smtClean="0"/>
              <a:t>17</a:t>
            </a:fld>
            <a:endParaRPr lang="en-GB"/>
          </a:p>
        </p:txBody>
      </p:sp>
    </p:spTree>
    <p:extLst>
      <p:ext uri="{BB962C8B-B14F-4D97-AF65-F5344CB8AC3E}">
        <p14:creationId xmlns:p14="http://schemas.microsoft.com/office/powerpoint/2010/main" val="1129823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D6A018-9A33-41E3-91E1-C6E0CCDD0730}" type="slidenum">
              <a:rPr lang="en-GB" smtClean="0"/>
              <a:t>18</a:t>
            </a:fld>
            <a:endParaRPr lang="en-GB"/>
          </a:p>
        </p:txBody>
      </p:sp>
    </p:spTree>
    <p:extLst>
      <p:ext uri="{BB962C8B-B14F-4D97-AF65-F5344CB8AC3E}">
        <p14:creationId xmlns:p14="http://schemas.microsoft.com/office/powerpoint/2010/main" val="3561275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D6A018-9A33-41E3-91E1-C6E0CCDD0730}" type="slidenum">
              <a:rPr lang="en-GB" smtClean="0"/>
              <a:t>19</a:t>
            </a:fld>
            <a:endParaRPr lang="en-GB"/>
          </a:p>
        </p:txBody>
      </p:sp>
    </p:spTree>
    <p:extLst>
      <p:ext uri="{BB962C8B-B14F-4D97-AF65-F5344CB8AC3E}">
        <p14:creationId xmlns:p14="http://schemas.microsoft.com/office/powerpoint/2010/main" val="374833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D6A018-9A33-41E3-91E1-C6E0CCDD0730}" type="slidenum">
              <a:rPr lang="en-GB" smtClean="0"/>
              <a:t>2</a:t>
            </a:fld>
            <a:endParaRPr lang="en-GB"/>
          </a:p>
        </p:txBody>
      </p:sp>
    </p:spTree>
    <p:extLst>
      <p:ext uri="{BB962C8B-B14F-4D97-AF65-F5344CB8AC3E}">
        <p14:creationId xmlns:p14="http://schemas.microsoft.com/office/powerpoint/2010/main" val="2409969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D6A018-9A33-41E3-91E1-C6E0CCDD0730}" type="slidenum">
              <a:rPr lang="en-GB" smtClean="0"/>
              <a:t>20</a:t>
            </a:fld>
            <a:endParaRPr lang="en-GB"/>
          </a:p>
        </p:txBody>
      </p:sp>
    </p:spTree>
    <p:extLst>
      <p:ext uri="{BB962C8B-B14F-4D97-AF65-F5344CB8AC3E}">
        <p14:creationId xmlns:p14="http://schemas.microsoft.com/office/powerpoint/2010/main" val="3651860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D6A018-9A33-41E3-91E1-C6E0CCDD0730}" type="slidenum">
              <a:rPr lang="en-GB" smtClean="0"/>
              <a:t>21</a:t>
            </a:fld>
            <a:endParaRPr lang="en-GB"/>
          </a:p>
        </p:txBody>
      </p:sp>
    </p:spTree>
    <p:extLst>
      <p:ext uri="{BB962C8B-B14F-4D97-AF65-F5344CB8AC3E}">
        <p14:creationId xmlns:p14="http://schemas.microsoft.com/office/powerpoint/2010/main" val="29547787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D6A018-9A33-41E3-91E1-C6E0CCDD0730}" type="slidenum">
              <a:rPr lang="en-GB" smtClean="0"/>
              <a:t>22</a:t>
            </a:fld>
            <a:endParaRPr lang="en-GB"/>
          </a:p>
        </p:txBody>
      </p:sp>
    </p:spTree>
    <p:extLst>
      <p:ext uri="{BB962C8B-B14F-4D97-AF65-F5344CB8AC3E}">
        <p14:creationId xmlns:p14="http://schemas.microsoft.com/office/powerpoint/2010/main" val="3158093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D6A018-9A33-41E3-91E1-C6E0CCDD0730}" type="slidenum">
              <a:rPr lang="en-GB" smtClean="0"/>
              <a:t>3</a:t>
            </a:fld>
            <a:endParaRPr lang="en-GB"/>
          </a:p>
        </p:txBody>
      </p:sp>
    </p:spTree>
    <p:extLst>
      <p:ext uri="{BB962C8B-B14F-4D97-AF65-F5344CB8AC3E}">
        <p14:creationId xmlns:p14="http://schemas.microsoft.com/office/powerpoint/2010/main" val="3814089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 SSP the graphemes and corresponding phonemes are taught before the introduction of words containing those letters/sounds. </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 read these words, children are taught to pronounce the individual phonemes (sounds) associated with the graphemes (letters) they see, and then to blend them together (</a:t>
            </a:r>
            <a:r>
              <a:rPr kumimoji="0" lang="en-US" altLang="en-US" sz="1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synthesise</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to form the word.</a:t>
            </a:r>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D7D6A018-9A33-41E3-91E1-C6E0CCDD0730}" type="slidenum">
              <a:rPr lang="en-GB" smtClean="0"/>
              <a:t>4</a:t>
            </a:fld>
            <a:endParaRPr lang="en-GB"/>
          </a:p>
        </p:txBody>
      </p:sp>
    </p:spTree>
    <p:extLst>
      <p:ext uri="{BB962C8B-B14F-4D97-AF65-F5344CB8AC3E}">
        <p14:creationId xmlns:p14="http://schemas.microsoft.com/office/powerpoint/2010/main" val="209763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graph has been taken from the Reading framework published in July 2021.</a:t>
            </a:r>
          </a:p>
          <a:p>
            <a:r>
              <a:rPr lang="en-GB" dirty="0"/>
              <a:t>It is really important when thinking about reading to consider the whole approach to reading. </a:t>
            </a:r>
          </a:p>
          <a:p>
            <a:r>
              <a:rPr lang="en-GB" dirty="0"/>
              <a:t>The report says:</a:t>
            </a:r>
          </a:p>
          <a:p>
            <a:r>
              <a:rPr lang="en-GB" dirty="0"/>
              <a:t>When children start learning to read, the number of words they can decode accurately is too limited to broaden their vocabulary. Their understanding of language should therefore be developed through their listening and speaking, while they are taught to decode through phonics. However, when they can read most words ‘at a glance’ and can decode unfamiliar words easily, they are free to think about the meaning of what they read. They can then begin to develop their understanding of language through their reading.</a:t>
            </a:r>
          </a:p>
          <a:p>
            <a:r>
              <a:rPr lang="en-GB" dirty="0"/>
              <a:t>We might think of writing similarly. Composition might be considered as the reverse of language comprehension; encoding (spelling) is the reverse of decoding (word reading). Writing might therefore be described as the product of composition and transcription. But before children can write independently, they need to be able to say (aloud or just to themselves) what they want to write. A wide spoken language gives them more that they can write about and more words for what they want to say. Their expressive and receptive language develops through talk and listening. In learning phonics, children learn to spell familiar words accurately and how to form letters. When they can do this, and can spell any word in a way that is at least phonically plausible, they can begin to write down what they want to say. </a:t>
            </a:r>
          </a:p>
          <a:p>
            <a:endParaRPr lang="en-GB" dirty="0"/>
          </a:p>
        </p:txBody>
      </p:sp>
      <p:sp>
        <p:nvSpPr>
          <p:cNvPr id="4" name="Slide Number Placeholder 3"/>
          <p:cNvSpPr>
            <a:spLocks noGrp="1"/>
          </p:cNvSpPr>
          <p:nvPr>
            <p:ph type="sldNum" sz="quarter" idx="5"/>
          </p:nvPr>
        </p:nvSpPr>
        <p:spPr/>
        <p:txBody>
          <a:bodyPr/>
          <a:lstStyle/>
          <a:p>
            <a:fld id="{D7D6A018-9A33-41E3-91E1-C6E0CCDD0730}" type="slidenum">
              <a:rPr lang="en-GB" smtClean="0"/>
              <a:t>5</a:t>
            </a:fld>
            <a:endParaRPr lang="en-GB"/>
          </a:p>
        </p:txBody>
      </p:sp>
    </p:spTree>
    <p:extLst>
      <p:ext uri="{BB962C8B-B14F-4D97-AF65-F5344CB8AC3E}">
        <p14:creationId xmlns:p14="http://schemas.microsoft.com/office/powerpoint/2010/main" val="3331399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D6A018-9A33-41E3-91E1-C6E0CCDD0730}" type="slidenum">
              <a:rPr lang="en-GB" smtClean="0"/>
              <a:t>6</a:t>
            </a:fld>
            <a:endParaRPr lang="en-GB"/>
          </a:p>
        </p:txBody>
      </p:sp>
    </p:spTree>
    <p:extLst>
      <p:ext uri="{BB962C8B-B14F-4D97-AF65-F5344CB8AC3E}">
        <p14:creationId xmlns:p14="http://schemas.microsoft.com/office/powerpoint/2010/main" val="621387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D6A018-9A33-41E3-91E1-C6E0CCDD0730}" type="slidenum">
              <a:rPr lang="en-GB" smtClean="0"/>
              <a:t>7</a:t>
            </a:fld>
            <a:endParaRPr lang="en-GB"/>
          </a:p>
        </p:txBody>
      </p:sp>
    </p:spTree>
    <p:extLst>
      <p:ext uri="{BB962C8B-B14F-4D97-AF65-F5344CB8AC3E}">
        <p14:creationId xmlns:p14="http://schemas.microsoft.com/office/powerpoint/2010/main" val="2950019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D6A018-9A33-41E3-91E1-C6E0CCDD0730}" type="slidenum">
              <a:rPr lang="en-GB" smtClean="0"/>
              <a:t>8</a:t>
            </a:fld>
            <a:endParaRPr lang="en-GB"/>
          </a:p>
        </p:txBody>
      </p:sp>
    </p:spTree>
    <p:extLst>
      <p:ext uri="{BB962C8B-B14F-4D97-AF65-F5344CB8AC3E}">
        <p14:creationId xmlns:p14="http://schemas.microsoft.com/office/powerpoint/2010/main" val="1155086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D6A018-9A33-41E3-91E1-C6E0CCDD0730}" type="slidenum">
              <a:rPr lang="en-GB" smtClean="0"/>
              <a:t>9</a:t>
            </a:fld>
            <a:endParaRPr lang="en-GB"/>
          </a:p>
        </p:txBody>
      </p:sp>
    </p:spTree>
    <p:extLst>
      <p:ext uri="{BB962C8B-B14F-4D97-AF65-F5344CB8AC3E}">
        <p14:creationId xmlns:p14="http://schemas.microsoft.com/office/powerpoint/2010/main" val="801065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76C81D3-5638-4970-9727-7E4FF3605CA6}" type="datetimeFigureOut">
              <a:rPr lang="en-GB" smtClean="0"/>
              <a:t>12/10/2022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558C81-28DF-4EEA-AE66-1410139C9D16}" type="slidenum">
              <a:rPr lang="en-GB" smtClean="0"/>
              <a:t>‹#›</a:t>
            </a:fld>
            <a:endParaRPr lang="en-GB"/>
          </a:p>
        </p:txBody>
      </p:sp>
    </p:spTree>
    <p:extLst>
      <p:ext uri="{BB962C8B-B14F-4D97-AF65-F5344CB8AC3E}">
        <p14:creationId xmlns:p14="http://schemas.microsoft.com/office/powerpoint/2010/main" val="2196188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76C81D3-5638-4970-9727-7E4FF3605CA6}" type="datetimeFigureOut">
              <a:rPr lang="en-GB" smtClean="0"/>
              <a:t>12/10/2022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558C81-28DF-4EEA-AE66-1410139C9D16}" type="slidenum">
              <a:rPr lang="en-GB" smtClean="0"/>
              <a:t>‹#›</a:t>
            </a:fld>
            <a:endParaRPr lang="en-GB"/>
          </a:p>
        </p:txBody>
      </p:sp>
    </p:spTree>
    <p:extLst>
      <p:ext uri="{BB962C8B-B14F-4D97-AF65-F5344CB8AC3E}">
        <p14:creationId xmlns:p14="http://schemas.microsoft.com/office/powerpoint/2010/main" val="717819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76C81D3-5638-4970-9727-7E4FF3605CA6}" type="datetimeFigureOut">
              <a:rPr lang="en-GB" smtClean="0"/>
              <a:t>12/10/2022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558C81-28DF-4EEA-AE66-1410139C9D16}" type="slidenum">
              <a:rPr lang="en-GB" smtClean="0"/>
              <a:t>‹#›</a:t>
            </a:fld>
            <a:endParaRPr lang="en-GB"/>
          </a:p>
        </p:txBody>
      </p:sp>
    </p:spTree>
    <p:extLst>
      <p:ext uri="{BB962C8B-B14F-4D97-AF65-F5344CB8AC3E}">
        <p14:creationId xmlns:p14="http://schemas.microsoft.com/office/powerpoint/2010/main" val="1197437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76C81D3-5638-4970-9727-7E4FF3605CA6}" type="datetimeFigureOut">
              <a:rPr lang="en-GB" smtClean="0"/>
              <a:t>12/10/2022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558C81-28DF-4EEA-AE66-1410139C9D16}"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970657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6C81D3-5638-4970-9727-7E4FF3605CA6}" type="datetimeFigureOut">
              <a:rPr lang="en-GB" smtClean="0"/>
              <a:t>12/10/2022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558C81-28DF-4EEA-AE66-1410139C9D16}" type="slidenum">
              <a:rPr lang="en-GB" smtClean="0"/>
              <a:t>‹#›</a:t>
            </a:fld>
            <a:endParaRPr lang="en-GB"/>
          </a:p>
        </p:txBody>
      </p:sp>
    </p:spTree>
    <p:extLst>
      <p:ext uri="{BB962C8B-B14F-4D97-AF65-F5344CB8AC3E}">
        <p14:creationId xmlns:p14="http://schemas.microsoft.com/office/powerpoint/2010/main" val="814514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76C81D3-5638-4970-9727-7E4FF3605CA6}" type="datetimeFigureOut">
              <a:rPr lang="en-GB" smtClean="0"/>
              <a:t>12/10/2022</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558C81-28DF-4EEA-AE66-1410139C9D16}" type="slidenum">
              <a:rPr lang="en-GB" smtClean="0"/>
              <a:t>‹#›</a:t>
            </a:fld>
            <a:endParaRPr lang="en-GB"/>
          </a:p>
        </p:txBody>
      </p:sp>
    </p:spTree>
    <p:extLst>
      <p:ext uri="{BB962C8B-B14F-4D97-AF65-F5344CB8AC3E}">
        <p14:creationId xmlns:p14="http://schemas.microsoft.com/office/powerpoint/2010/main" val="2983999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76C81D3-5638-4970-9727-7E4FF3605CA6}" type="datetimeFigureOut">
              <a:rPr lang="en-GB" smtClean="0"/>
              <a:t>12/10/2022</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558C81-28DF-4EEA-AE66-1410139C9D16}" type="slidenum">
              <a:rPr lang="en-GB" smtClean="0"/>
              <a:t>‹#›</a:t>
            </a:fld>
            <a:endParaRPr lang="en-GB"/>
          </a:p>
        </p:txBody>
      </p:sp>
    </p:spTree>
    <p:extLst>
      <p:ext uri="{BB962C8B-B14F-4D97-AF65-F5344CB8AC3E}">
        <p14:creationId xmlns:p14="http://schemas.microsoft.com/office/powerpoint/2010/main" val="3249141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6C81D3-5638-4970-9727-7E4FF3605CA6}" type="datetimeFigureOut">
              <a:rPr lang="en-GB" smtClean="0"/>
              <a:t>12/10/2022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558C81-28DF-4EEA-AE66-1410139C9D16}" type="slidenum">
              <a:rPr lang="en-GB" smtClean="0"/>
              <a:t>‹#›</a:t>
            </a:fld>
            <a:endParaRPr lang="en-GB"/>
          </a:p>
        </p:txBody>
      </p:sp>
    </p:spTree>
    <p:extLst>
      <p:ext uri="{BB962C8B-B14F-4D97-AF65-F5344CB8AC3E}">
        <p14:creationId xmlns:p14="http://schemas.microsoft.com/office/powerpoint/2010/main" val="3420704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6C81D3-5638-4970-9727-7E4FF3605CA6}" type="datetimeFigureOut">
              <a:rPr lang="en-GB" smtClean="0"/>
              <a:t>12/10/2022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558C81-28DF-4EEA-AE66-1410139C9D16}" type="slidenum">
              <a:rPr lang="en-GB" smtClean="0"/>
              <a:t>‹#›</a:t>
            </a:fld>
            <a:endParaRPr lang="en-GB"/>
          </a:p>
        </p:txBody>
      </p:sp>
    </p:spTree>
    <p:extLst>
      <p:ext uri="{BB962C8B-B14F-4D97-AF65-F5344CB8AC3E}">
        <p14:creationId xmlns:p14="http://schemas.microsoft.com/office/powerpoint/2010/main" val="1582958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A76C81D3-5638-4970-9727-7E4FF3605CA6}" type="datetimeFigureOut">
              <a:rPr lang="en-GB" smtClean="0"/>
              <a:t>12/10/2022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558C81-28DF-4EEA-AE66-1410139C9D16}" type="slidenum">
              <a:rPr lang="en-GB" smtClean="0"/>
              <a:t>‹#›</a:t>
            </a:fld>
            <a:endParaRPr lang="en-GB"/>
          </a:p>
        </p:txBody>
      </p:sp>
    </p:spTree>
    <p:extLst>
      <p:ext uri="{BB962C8B-B14F-4D97-AF65-F5344CB8AC3E}">
        <p14:creationId xmlns:p14="http://schemas.microsoft.com/office/powerpoint/2010/main" val="2083088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6C81D3-5638-4970-9727-7E4FF3605CA6}" type="datetimeFigureOut">
              <a:rPr lang="en-GB" smtClean="0"/>
              <a:t>12/10/2022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558C81-28DF-4EEA-AE66-1410139C9D16}" type="slidenum">
              <a:rPr lang="en-GB" smtClean="0"/>
              <a:t>‹#›</a:t>
            </a:fld>
            <a:endParaRPr lang="en-GB"/>
          </a:p>
        </p:txBody>
      </p:sp>
    </p:spTree>
    <p:extLst>
      <p:ext uri="{BB962C8B-B14F-4D97-AF65-F5344CB8AC3E}">
        <p14:creationId xmlns:p14="http://schemas.microsoft.com/office/powerpoint/2010/main" val="1303159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6C81D3-5638-4970-9727-7E4FF3605CA6}" type="datetimeFigureOut">
              <a:rPr lang="en-GB" smtClean="0"/>
              <a:t>12/10/2022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558C81-28DF-4EEA-AE66-1410139C9D16}" type="slidenum">
              <a:rPr lang="en-GB" smtClean="0"/>
              <a:t>‹#›</a:t>
            </a:fld>
            <a:endParaRPr lang="en-GB"/>
          </a:p>
        </p:txBody>
      </p:sp>
    </p:spTree>
    <p:extLst>
      <p:ext uri="{BB962C8B-B14F-4D97-AF65-F5344CB8AC3E}">
        <p14:creationId xmlns:p14="http://schemas.microsoft.com/office/powerpoint/2010/main" val="153310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6C81D3-5638-4970-9727-7E4FF3605CA6}" type="datetimeFigureOut">
              <a:rPr lang="en-GB" smtClean="0"/>
              <a:t>12/10/2022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A558C81-28DF-4EEA-AE66-1410139C9D16}" type="slidenum">
              <a:rPr lang="en-GB" smtClean="0"/>
              <a:t>‹#›</a:t>
            </a:fld>
            <a:endParaRPr lang="en-GB"/>
          </a:p>
        </p:txBody>
      </p:sp>
    </p:spTree>
    <p:extLst>
      <p:ext uri="{BB962C8B-B14F-4D97-AF65-F5344CB8AC3E}">
        <p14:creationId xmlns:p14="http://schemas.microsoft.com/office/powerpoint/2010/main" val="4037417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A76C81D3-5638-4970-9727-7E4FF3605CA6}" type="datetimeFigureOut">
              <a:rPr lang="en-GB" smtClean="0"/>
              <a:t>12/10/2022</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2A558C81-28DF-4EEA-AE66-1410139C9D16}" type="slidenum">
              <a:rPr lang="en-GB" smtClean="0"/>
              <a:t>‹#›</a:t>
            </a:fld>
            <a:endParaRPr lang="en-GB"/>
          </a:p>
        </p:txBody>
      </p:sp>
    </p:spTree>
    <p:extLst>
      <p:ext uri="{BB962C8B-B14F-4D97-AF65-F5344CB8AC3E}">
        <p14:creationId xmlns:p14="http://schemas.microsoft.com/office/powerpoint/2010/main" val="841748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76C81D3-5638-4970-9727-7E4FF3605CA6}" type="datetimeFigureOut">
              <a:rPr lang="en-GB" smtClean="0"/>
              <a:t>12/10/2022</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2A558C81-28DF-4EEA-AE66-1410139C9D16}" type="slidenum">
              <a:rPr lang="en-GB" smtClean="0"/>
              <a:t>‹#›</a:t>
            </a:fld>
            <a:endParaRPr lang="en-GB"/>
          </a:p>
        </p:txBody>
      </p:sp>
    </p:spTree>
    <p:extLst>
      <p:ext uri="{BB962C8B-B14F-4D97-AF65-F5344CB8AC3E}">
        <p14:creationId xmlns:p14="http://schemas.microsoft.com/office/powerpoint/2010/main" val="3690098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A76C81D3-5638-4970-9727-7E4FF3605CA6}" type="datetimeFigureOut">
              <a:rPr lang="en-GB" smtClean="0"/>
              <a:t>12/10/2022</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2A558C81-28DF-4EEA-AE66-1410139C9D16}" type="slidenum">
              <a:rPr lang="en-GB" smtClean="0"/>
              <a:t>‹#›</a:t>
            </a:fld>
            <a:endParaRPr lang="en-GB"/>
          </a:p>
        </p:txBody>
      </p:sp>
    </p:spTree>
    <p:extLst>
      <p:ext uri="{BB962C8B-B14F-4D97-AF65-F5344CB8AC3E}">
        <p14:creationId xmlns:p14="http://schemas.microsoft.com/office/powerpoint/2010/main" val="2443234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76C81D3-5638-4970-9727-7E4FF3605CA6}" type="datetimeFigureOut">
              <a:rPr lang="en-GB" smtClean="0"/>
              <a:t>12/10/2022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558C81-28DF-4EEA-AE66-1410139C9D16}" type="slidenum">
              <a:rPr lang="en-GB" smtClean="0"/>
              <a:t>‹#›</a:t>
            </a:fld>
            <a:endParaRPr lang="en-GB"/>
          </a:p>
        </p:txBody>
      </p:sp>
    </p:spTree>
    <p:extLst>
      <p:ext uri="{BB962C8B-B14F-4D97-AF65-F5344CB8AC3E}">
        <p14:creationId xmlns:p14="http://schemas.microsoft.com/office/powerpoint/2010/main" val="1068356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76C81D3-5638-4970-9727-7E4FF3605CA6}" type="datetimeFigureOut">
              <a:rPr lang="en-GB" smtClean="0"/>
              <a:t>12/10/2022</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A558C81-28DF-4EEA-AE66-1410139C9D16}" type="slidenum">
              <a:rPr lang="en-GB" smtClean="0"/>
              <a:t>‹#›</a:t>
            </a:fld>
            <a:endParaRPr lang="en-GB"/>
          </a:p>
        </p:txBody>
      </p:sp>
    </p:spTree>
    <p:extLst>
      <p:ext uri="{BB962C8B-B14F-4D97-AF65-F5344CB8AC3E}">
        <p14:creationId xmlns:p14="http://schemas.microsoft.com/office/powerpoint/2010/main" val="113145756"/>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package" Target="../embeddings/Microsoft_Word_Document.docx"/></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UCI2mu7URBc"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ssentiallettersandsounds.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www.phonicsplay.co.uk/"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8018" y="1852749"/>
            <a:ext cx="8825658" cy="3329581"/>
          </a:xfrm>
        </p:spPr>
        <p:txBody>
          <a:bodyPr/>
          <a:lstStyle/>
          <a:p>
            <a:br>
              <a:rPr lang="en-GB" sz="5400" b="1" dirty="0">
                <a:solidFill>
                  <a:srgbClr val="FFC000"/>
                </a:solidFill>
              </a:rPr>
            </a:br>
            <a:r>
              <a:rPr lang="en-GB" sz="5400" b="1" dirty="0">
                <a:solidFill>
                  <a:srgbClr val="FFC000"/>
                </a:solidFill>
              </a:rPr>
              <a:t>Bearwood Primary School</a:t>
            </a:r>
            <a:br>
              <a:rPr lang="en-GB" sz="5400" b="1" dirty="0">
                <a:solidFill>
                  <a:srgbClr val="FFC000"/>
                </a:solidFill>
              </a:rPr>
            </a:br>
            <a:r>
              <a:rPr lang="en-GB" sz="4400" b="1" dirty="0">
                <a:solidFill>
                  <a:srgbClr val="FFC000"/>
                </a:solidFill>
              </a:rPr>
              <a:t>Early Years Foundation Stage</a:t>
            </a:r>
            <a:br>
              <a:rPr lang="en-GB" sz="5400" b="1" dirty="0">
                <a:solidFill>
                  <a:srgbClr val="FFC000"/>
                </a:solidFill>
              </a:rPr>
            </a:br>
            <a:br>
              <a:rPr lang="en-GB" sz="5400" b="1" dirty="0">
                <a:solidFill>
                  <a:srgbClr val="FFC000"/>
                </a:solidFill>
              </a:rPr>
            </a:br>
            <a:r>
              <a:rPr lang="en-GB" sz="4800" b="1" dirty="0">
                <a:solidFill>
                  <a:srgbClr val="FFC000"/>
                </a:solidFill>
              </a:rPr>
              <a:t>Phonics Workshop</a:t>
            </a:r>
            <a:br>
              <a:rPr lang="en-GB" sz="4800" b="1" dirty="0">
                <a:solidFill>
                  <a:srgbClr val="FFC000"/>
                </a:solidFill>
              </a:rPr>
            </a:br>
            <a:r>
              <a:rPr lang="en-GB" sz="4800" b="1" dirty="0">
                <a:solidFill>
                  <a:srgbClr val="FFC000"/>
                </a:solidFill>
              </a:rPr>
              <a:t>October 2022</a:t>
            </a:r>
          </a:p>
        </p:txBody>
      </p:sp>
      <p:pic>
        <p:nvPicPr>
          <p:cNvPr id="4" name="Picture 3"/>
          <p:cNvPicPr>
            <a:picLocks noChangeAspect="1"/>
          </p:cNvPicPr>
          <p:nvPr/>
        </p:nvPicPr>
        <p:blipFill>
          <a:blip r:embed="rId3"/>
          <a:stretch>
            <a:fillRect/>
          </a:stretch>
        </p:blipFill>
        <p:spPr>
          <a:xfrm>
            <a:off x="8242663" y="3352712"/>
            <a:ext cx="2849337" cy="2849337"/>
          </a:xfrm>
          <a:prstGeom prst="rect">
            <a:avLst/>
          </a:prstGeom>
        </p:spPr>
      </p:pic>
    </p:spTree>
    <p:extLst>
      <p:ext uri="{BB962C8B-B14F-4D97-AF65-F5344CB8AC3E}">
        <p14:creationId xmlns:p14="http://schemas.microsoft.com/office/powerpoint/2010/main" val="1310648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FFC000"/>
                </a:solidFill>
              </a:rPr>
              <a:t>Phase 2</a:t>
            </a:r>
            <a:br>
              <a:rPr lang="en-GB" b="1" dirty="0">
                <a:solidFill>
                  <a:srgbClr val="FFC000"/>
                </a:solidFill>
              </a:rPr>
            </a:br>
            <a:r>
              <a:rPr lang="en-GB" sz="2800" b="1" dirty="0">
                <a:solidFill>
                  <a:srgbClr val="FFC000"/>
                </a:solidFill>
              </a:rPr>
              <a:t>Autumn Term in Reception</a:t>
            </a:r>
            <a:br>
              <a:rPr lang="en-GB" b="1" dirty="0">
                <a:solidFill>
                  <a:srgbClr val="FFC000"/>
                </a:solidFill>
              </a:rPr>
            </a:br>
            <a:endParaRPr lang="en-GB" b="1" dirty="0">
              <a:solidFill>
                <a:srgbClr val="FFC000"/>
              </a:solidFill>
            </a:endParaRPr>
          </a:p>
        </p:txBody>
      </p:sp>
      <p:sp>
        <p:nvSpPr>
          <p:cNvPr id="3" name="Content Placeholder 2"/>
          <p:cNvSpPr>
            <a:spLocks noGrp="1"/>
          </p:cNvSpPr>
          <p:nvPr>
            <p:ph idx="1"/>
          </p:nvPr>
        </p:nvSpPr>
        <p:spPr>
          <a:xfrm>
            <a:off x="1104293" y="1739410"/>
            <a:ext cx="8946541" cy="4739767"/>
          </a:xfrm>
        </p:spPr>
        <p:txBody>
          <a:bodyPr>
            <a:normAutofit fontScale="55000" lnSpcReduction="20000"/>
          </a:bodyPr>
          <a:lstStyle/>
          <a:p>
            <a:pPr marL="0" indent="0">
              <a:lnSpc>
                <a:spcPct val="150000"/>
              </a:lnSpc>
              <a:buNone/>
            </a:pPr>
            <a:r>
              <a:rPr lang="en-GB" sz="3200" b="1" dirty="0">
                <a:solidFill>
                  <a:srgbClr val="FFC000"/>
                </a:solidFill>
                <a:latin typeface="Comic Sans MS" pitchFamily="66" charset="0"/>
              </a:rPr>
              <a:t>Introduces phoneme/grapheme (letter/sound) correspondence. Children learn a small selection of common consonants and vowels and begin to put them together to read and spell CVC words and simple sentences using only the GPC and tricky words they have learned.</a:t>
            </a:r>
          </a:p>
          <a:p>
            <a:pPr>
              <a:lnSpc>
                <a:spcPct val="150000"/>
              </a:lnSpc>
            </a:pPr>
            <a:r>
              <a:rPr lang="en-GB" sz="3200" b="1" dirty="0">
                <a:solidFill>
                  <a:srgbClr val="FFC000"/>
                </a:solidFill>
                <a:latin typeface="Comic Sans MS" pitchFamily="66" charset="0"/>
              </a:rPr>
              <a:t>Set 1</a:t>
            </a:r>
            <a:r>
              <a:rPr lang="en-GB" sz="3200" dirty="0">
                <a:solidFill>
                  <a:srgbClr val="FFC000"/>
                </a:solidFill>
                <a:latin typeface="Comic Sans MS" pitchFamily="66" charset="0"/>
              </a:rPr>
              <a:t>: s, a, t, p</a:t>
            </a:r>
          </a:p>
          <a:p>
            <a:pPr>
              <a:lnSpc>
                <a:spcPct val="150000"/>
              </a:lnSpc>
            </a:pPr>
            <a:r>
              <a:rPr lang="en-GB" sz="3200" b="1" dirty="0">
                <a:solidFill>
                  <a:srgbClr val="FFC000"/>
                </a:solidFill>
                <a:latin typeface="Comic Sans MS" pitchFamily="66" charset="0"/>
              </a:rPr>
              <a:t>Set 2</a:t>
            </a:r>
            <a:r>
              <a:rPr lang="en-GB" sz="3200" dirty="0">
                <a:solidFill>
                  <a:srgbClr val="FFC000"/>
                </a:solidFill>
                <a:latin typeface="Comic Sans MS" pitchFamily="66" charset="0"/>
              </a:rPr>
              <a:t>: </a:t>
            </a:r>
            <a:r>
              <a:rPr lang="en-GB" sz="3200" dirty="0" err="1">
                <a:solidFill>
                  <a:srgbClr val="FFC000"/>
                </a:solidFill>
                <a:latin typeface="Comic Sans MS" pitchFamily="66" charset="0"/>
              </a:rPr>
              <a:t>i</a:t>
            </a:r>
            <a:r>
              <a:rPr lang="en-GB" sz="3200" dirty="0">
                <a:solidFill>
                  <a:srgbClr val="FFC000"/>
                </a:solidFill>
                <a:latin typeface="Comic Sans MS" pitchFamily="66" charset="0"/>
              </a:rPr>
              <a:t>, n, m, d</a:t>
            </a:r>
          </a:p>
          <a:p>
            <a:pPr>
              <a:lnSpc>
                <a:spcPct val="150000"/>
              </a:lnSpc>
            </a:pPr>
            <a:r>
              <a:rPr lang="en-GB" sz="3200" b="1" dirty="0">
                <a:solidFill>
                  <a:srgbClr val="FFC000"/>
                </a:solidFill>
                <a:latin typeface="Comic Sans MS" pitchFamily="66" charset="0"/>
              </a:rPr>
              <a:t>Set 3</a:t>
            </a:r>
            <a:r>
              <a:rPr lang="en-GB" sz="3200" dirty="0">
                <a:solidFill>
                  <a:srgbClr val="FFC000"/>
                </a:solidFill>
                <a:latin typeface="Comic Sans MS" pitchFamily="66" charset="0"/>
              </a:rPr>
              <a:t>: g, o, c, k</a:t>
            </a:r>
          </a:p>
          <a:p>
            <a:pPr>
              <a:lnSpc>
                <a:spcPct val="150000"/>
              </a:lnSpc>
            </a:pPr>
            <a:r>
              <a:rPr lang="en-GB" sz="3200" b="1" dirty="0">
                <a:solidFill>
                  <a:srgbClr val="FFC000"/>
                </a:solidFill>
                <a:latin typeface="Comic Sans MS" pitchFamily="66" charset="0"/>
              </a:rPr>
              <a:t>Set 4</a:t>
            </a:r>
            <a:r>
              <a:rPr lang="en-GB" sz="3200" dirty="0">
                <a:solidFill>
                  <a:srgbClr val="FFC000"/>
                </a:solidFill>
                <a:latin typeface="Comic Sans MS" pitchFamily="66" charset="0"/>
              </a:rPr>
              <a:t>: </a:t>
            </a:r>
            <a:r>
              <a:rPr lang="en-GB" sz="3200" dirty="0" err="1">
                <a:solidFill>
                  <a:srgbClr val="FFC000"/>
                </a:solidFill>
                <a:latin typeface="Comic Sans MS" pitchFamily="66" charset="0"/>
              </a:rPr>
              <a:t>ck</a:t>
            </a:r>
            <a:r>
              <a:rPr lang="en-GB" sz="3200" dirty="0">
                <a:solidFill>
                  <a:srgbClr val="FFC000"/>
                </a:solidFill>
                <a:latin typeface="Comic Sans MS" pitchFamily="66" charset="0"/>
              </a:rPr>
              <a:t>, e, u, r</a:t>
            </a:r>
          </a:p>
          <a:p>
            <a:pPr>
              <a:lnSpc>
                <a:spcPct val="150000"/>
              </a:lnSpc>
            </a:pPr>
            <a:r>
              <a:rPr lang="en-GB" sz="3200" b="1" dirty="0">
                <a:solidFill>
                  <a:srgbClr val="FFC000"/>
                </a:solidFill>
                <a:latin typeface="Comic Sans MS" pitchFamily="66" charset="0"/>
              </a:rPr>
              <a:t>Set 5</a:t>
            </a:r>
            <a:r>
              <a:rPr lang="en-GB" sz="3200" dirty="0">
                <a:solidFill>
                  <a:srgbClr val="FFC000"/>
                </a:solidFill>
                <a:latin typeface="Comic Sans MS" pitchFamily="66" charset="0"/>
              </a:rPr>
              <a:t>: h, b, f, </a:t>
            </a:r>
            <a:r>
              <a:rPr lang="en-GB" sz="3200" dirty="0" err="1">
                <a:solidFill>
                  <a:srgbClr val="FFC000"/>
                </a:solidFill>
                <a:latin typeface="Comic Sans MS" pitchFamily="66" charset="0"/>
              </a:rPr>
              <a:t>ff</a:t>
            </a:r>
            <a:r>
              <a:rPr lang="en-GB" sz="3200" dirty="0">
                <a:solidFill>
                  <a:srgbClr val="FFC000"/>
                </a:solidFill>
                <a:latin typeface="Comic Sans MS" pitchFamily="66" charset="0"/>
              </a:rPr>
              <a:t>, l, </a:t>
            </a:r>
            <a:r>
              <a:rPr lang="en-GB" sz="3200" dirty="0" err="1">
                <a:solidFill>
                  <a:srgbClr val="FFC000"/>
                </a:solidFill>
                <a:latin typeface="Comic Sans MS" pitchFamily="66" charset="0"/>
              </a:rPr>
              <a:t>ll</a:t>
            </a:r>
            <a:r>
              <a:rPr lang="en-GB" sz="3200" dirty="0">
                <a:solidFill>
                  <a:srgbClr val="FFC000"/>
                </a:solidFill>
                <a:latin typeface="Comic Sans MS" pitchFamily="66" charset="0"/>
              </a:rPr>
              <a:t>, </a:t>
            </a:r>
            <a:r>
              <a:rPr lang="en-GB" sz="3200" dirty="0" err="1">
                <a:solidFill>
                  <a:srgbClr val="FFC000"/>
                </a:solidFill>
                <a:latin typeface="Comic Sans MS" pitchFamily="66" charset="0"/>
              </a:rPr>
              <a:t>ss</a:t>
            </a:r>
            <a:endParaRPr lang="en-GB" sz="3200" dirty="0">
              <a:solidFill>
                <a:srgbClr val="FFC000"/>
              </a:solidFill>
              <a:latin typeface="Comic Sans MS" pitchFamily="66" charset="0"/>
            </a:endParaRPr>
          </a:p>
          <a:p>
            <a:pPr>
              <a:lnSpc>
                <a:spcPct val="150000"/>
              </a:lnSpc>
            </a:pPr>
            <a:r>
              <a:rPr lang="en-GB" sz="3200" dirty="0">
                <a:solidFill>
                  <a:srgbClr val="FFC000"/>
                </a:solidFill>
                <a:latin typeface="Comic Sans MS" pitchFamily="66" charset="0"/>
              </a:rPr>
              <a:t>Tricky words: I, no, to, go, the, into,</a:t>
            </a:r>
          </a:p>
        </p:txBody>
      </p:sp>
    </p:spTree>
    <p:extLst>
      <p:ext uri="{BB962C8B-B14F-4D97-AF65-F5344CB8AC3E}">
        <p14:creationId xmlns:p14="http://schemas.microsoft.com/office/powerpoint/2010/main" val="1667105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FFC000"/>
                </a:solidFill>
              </a:rPr>
              <a:t>Phase 3</a:t>
            </a:r>
            <a:br>
              <a:rPr lang="en-GB" b="1" dirty="0">
                <a:solidFill>
                  <a:srgbClr val="FFC000"/>
                </a:solidFill>
              </a:rPr>
            </a:br>
            <a:r>
              <a:rPr lang="en-GB" sz="2800" b="1" dirty="0">
                <a:solidFill>
                  <a:srgbClr val="FFC000"/>
                </a:solidFill>
              </a:rPr>
              <a:t>Autumn and Spring Term in Reception</a:t>
            </a:r>
            <a:endParaRPr lang="en-GB" b="1" dirty="0">
              <a:solidFill>
                <a:srgbClr val="FFC000"/>
              </a:solidFill>
            </a:endParaRPr>
          </a:p>
        </p:txBody>
      </p:sp>
      <p:sp>
        <p:nvSpPr>
          <p:cNvPr id="3" name="Content Placeholder 2"/>
          <p:cNvSpPr>
            <a:spLocks noGrp="1"/>
          </p:cNvSpPr>
          <p:nvPr>
            <p:ph idx="1"/>
          </p:nvPr>
        </p:nvSpPr>
        <p:spPr>
          <a:xfrm>
            <a:off x="1312318" y="1700221"/>
            <a:ext cx="9177156" cy="4870396"/>
          </a:xfrm>
        </p:spPr>
        <p:txBody>
          <a:bodyPr>
            <a:normAutofit fontScale="77500" lnSpcReduction="20000"/>
          </a:bodyPr>
          <a:lstStyle/>
          <a:p>
            <a:pPr marL="0" indent="0">
              <a:lnSpc>
                <a:spcPct val="150000"/>
              </a:lnSpc>
              <a:buNone/>
            </a:pPr>
            <a:r>
              <a:rPr lang="en-GB" sz="2800" b="1" dirty="0">
                <a:solidFill>
                  <a:srgbClr val="FFC000"/>
                </a:solidFill>
                <a:latin typeface="Comic Sans MS" pitchFamily="66" charset="0"/>
              </a:rPr>
              <a:t>Teaches one grapheme for each phoneme in order to read and spell simple regular words. Continue to read and spell words and sentences using the GPC and tricky words they have learned.</a:t>
            </a:r>
          </a:p>
          <a:p>
            <a:pPr>
              <a:lnSpc>
                <a:spcPct val="150000"/>
              </a:lnSpc>
            </a:pPr>
            <a:r>
              <a:rPr lang="en-GB" sz="2800" b="1" dirty="0">
                <a:solidFill>
                  <a:srgbClr val="FFC000"/>
                </a:solidFill>
                <a:latin typeface="Comic Sans MS" pitchFamily="66" charset="0"/>
              </a:rPr>
              <a:t>Set 6:</a:t>
            </a:r>
            <a:r>
              <a:rPr lang="en-GB" sz="2800" dirty="0">
                <a:solidFill>
                  <a:srgbClr val="FFC000"/>
                </a:solidFill>
                <a:latin typeface="Comic Sans MS" pitchFamily="66" charset="0"/>
              </a:rPr>
              <a:t> j, v, w, x</a:t>
            </a:r>
          </a:p>
          <a:p>
            <a:pPr>
              <a:lnSpc>
                <a:spcPct val="150000"/>
              </a:lnSpc>
            </a:pPr>
            <a:r>
              <a:rPr lang="en-GB" sz="2800" b="1" dirty="0">
                <a:solidFill>
                  <a:srgbClr val="FFC000"/>
                </a:solidFill>
                <a:latin typeface="Comic Sans MS" pitchFamily="66" charset="0"/>
              </a:rPr>
              <a:t>Set 7</a:t>
            </a:r>
            <a:r>
              <a:rPr lang="en-GB" sz="2800" dirty="0">
                <a:solidFill>
                  <a:srgbClr val="FFC000"/>
                </a:solidFill>
                <a:latin typeface="Comic Sans MS" pitchFamily="66" charset="0"/>
              </a:rPr>
              <a:t>: y, z, </a:t>
            </a:r>
            <a:r>
              <a:rPr lang="en-GB" sz="2800" dirty="0" err="1">
                <a:solidFill>
                  <a:srgbClr val="FFC000"/>
                </a:solidFill>
                <a:latin typeface="Comic Sans MS" pitchFamily="66" charset="0"/>
              </a:rPr>
              <a:t>zz</a:t>
            </a:r>
            <a:r>
              <a:rPr lang="en-GB" sz="2800" dirty="0">
                <a:solidFill>
                  <a:srgbClr val="FFC000"/>
                </a:solidFill>
                <a:latin typeface="Comic Sans MS" pitchFamily="66" charset="0"/>
              </a:rPr>
              <a:t>, </a:t>
            </a:r>
            <a:r>
              <a:rPr lang="en-GB" sz="2800" dirty="0" err="1">
                <a:solidFill>
                  <a:srgbClr val="FFC000"/>
                </a:solidFill>
                <a:latin typeface="Comic Sans MS" pitchFamily="66" charset="0"/>
              </a:rPr>
              <a:t>qu</a:t>
            </a:r>
            <a:endParaRPr lang="en-GB" sz="2800" dirty="0">
              <a:solidFill>
                <a:srgbClr val="FFC000"/>
              </a:solidFill>
              <a:latin typeface="Comic Sans MS" pitchFamily="66" charset="0"/>
            </a:endParaRPr>
          </a:p>
          <a:p>
            <a:pPr>
              <a:lnSpc>
                <a:spcPct val="150000"/>
              </a:lnSpc>
            </a:pPr>
            <a:r>
              <a:rPr lang="en-GB" sz="2800" b="1" dirty="0">
                <a:solidFill>
                  <a:srgbClr val="FFC000"/>
                </a:solidFill>
                <a:latin typeface="Comic Sans MS" pitchFamily="66" charset="0"/>
              </a:rPr>
              <a:t>Consonant digraphs</a:t>
            </a:r>
            <a:r>
              <a:rPr lang="en-GB" sz="2800" dirty="0">
                <a:solidFill>
                  <a:srgbClr val="FFC000"/>
                </a:solidFill>
                <a:latin typeface="Comic Sans MS" pitchFamily="66" charset="0"/>
              </a:rPr>
              <a:t>: </a:t>
            </a:r>
            <a:r>
              <a:rPr lang="en-GB" sz="2800" dirty="0" err="1">
                <a:solidFill>
                  <a:srgbClr val="FFC000"/>
                </a:solidFill>
                <a:latin typeface="Comic Sans MS" pitchFamily="66" charset="0"/>
              </a:rPr>
              <a:t>ch</a:t>
            </a:r>
            <a:r>
              <a:rPr lang="en-GB" sz="2800" dirty="0">
                <a:solidFill>
                  <a:srgbClr val="FFC000"/>
                </a:solidFill>
                <a:latin typeface="Comic Sans MS" pitchFamily="66" charset="0"/>
              </a:rPr>
              <a:t>, </a:t>
            </a:r>
            <a:r>
              <a:rPr lang="en-GB" sz="2800" dirty="0" err="1">
                <a:solidFill>
                  <a:srgbClr val="FFC000"/>
                </a:solidFill>
                <a:latin typeface="Comic Sans MS" pitchFamily="66" charset="0"/>
              </a:rPr>
              <a:t>sh</a:t>
            </a:r>
            <a:r>
              <a:rPr lang="en-GB" sz="2800" dirty="0">
                <a:solidFill>
                  <a:srgbClr val="FFC000"/>
                </a:solidFill>
                <a:latin typeface="Comic Sans MS" pitchFamily="66" charset="0"/>
              </a:rPr>
              <a:t>, </a:t>
            </a:r>
            <a:r>
              <a:rPr lang="en-GB" sz="2800" dirty="0" err="1">
                <a:solidFill>
                  <a:srgbClr val="FFC000"/>
                </a:solidFill>
                <a:latin typeface="Comic Sans MS" pitchFamily="66" charset="0"/>
              </a:rPr>
              <a:t>th</a:t>
            </a:r>
            <a:r>
              <a:rPr lang="en-GB" sz="2800" dirty="0">
                <a:solidFill>
                  <a:srgbClr val="FFC000"/>
                </a:solidFill>
                <a:latin typeface="Comic Sans MS" pitchFamily="66" charset="0"/>
              </a:rPr>
              <a:t>, ng</a:t>
            </a:r>
          </a:p>
          <a:p>
            <a:pPr>
              <a:lnSpc>
                <a:spcPct val="150000"/>
              </a:lnSpc>
            </a:pPr>
            <a:r>
              <a:rPr lang="en-GB" sz="2800" b="1" dirty="0">
                <a:solidFill>
                  <a:srgbClr val="FFC000"/>
                </a:solidFill>
                <a:latin typeface="Comic Sans MS" pitchFamily="66" charset="0"/>
              </a:rPr>
              <a:t>Vowel digraphs</a:t>
            </a:r>
            <a:r>
              <a:rPr lang="en-GB" sz="2800" dirty="0">
                <a:solidFill>
                  <a:srgbClr val="FFC000"/>
                </a:solidFill>
                <a:latin typeface="Comic Sans MS" pitchFamily="66" charset="0"/>
              </a:rPr>
              <a:t>: </a:t>
            </a:r>
            <a:r>
              <a:rPr lang="en-GB" sz="2800" dirty="0" err="1">
                <a:solidFill>
                  <a:srgbClr val="FFC000"/>
                </a:solidFill>
                <a:latin typeface="Comic Sans MS" pitchFamily="66" charset="0"/>
              </a:rPr>
              <a:t>ai</a:t>
            </a:r>
            <a:r>
              <a:rPr lang="en-GB" sz="2800" dirty="0">
                <a:solidFill>
                  <a:srgbClr val="FFC000"/>
                </a:solidFill>
                <a:latin typeface="Comic Sans MS" pitchFamily="66" charset="0"/>
              </a:rPr>
              <a:t>, </a:t>
            </a:r>
            <a:r>
              <a:rPr lang="en-GB" sz="2800" dirty="0" err="1">
                <a:solidFill>
                  <a:srgbClr val="FFC000"/>
                </a:solidFill>
                <a:latin typeface="Comic Sans MS" pitchFamily="66" charset="0"/>
              </a:rPr>
              <a:t>ee</a:t>
            </a:r>
            <a:r>
              <a:rPr lang="en-GB" sz="2800" dirty="0">
                <a:solidFill>
                  <a:srgbClr val="FFC000"/>
                </a:solidFill>
                <a:latin typeface="Comic Sans MS" pitchFamily="66" charset="0"/>
              </a:rPr>
              <a:t>, </a:t>
            </a:r>
            <a:r>
              <a:rPr lang="en-GB" sz="2800" dirty="0" err="1">
                <a:solidFill>
                  <a:srgbClr val="FFC000"/>
                </a:solidFill>
                <a:latin typeface="Comic Sans MS" pitchFamily="66" charset="0"/>
              </a:rPr>
              <a:t>igh</a:t>
            </a:r>
            <a:r>
              <a:rPr lang="en-GB" sz="2800" dirty="0">
                <a:solidFill>
                  <a:srgbClr val="FFC000"/>
                </a:solidFill>
                <a:latin typeface="Comic Sans MS" pitchFamily="66" charset="0"/>
              </a:rPr>
              <a:t>, </a:t>
            </a:r>
            <a:r>
              <a:rPr lang="en-GB" sz="2800" dirty="0" err="1">
                <a:solidFill>
                  <a:srgbClr val="FFC000"/>
                </a:solidFill>
                <a:latin typeface="Comic Sans MS" pitchFamily="66" charset="0"/>
              </a:rPr>
              <a:t>oa</a:t>
            </a:r>
            <a:r>
              <a:rPr lang="en-GB" sz="2800" dirty="0">
                <a:solidFill>
                  <a:srgbClr val="FFC000"/>
                </a:solidFill>
                <a:latin typeface="Comic Sans MS" pitchFamily="66" charset="0"/>
              </a:rPr>
              <a:t>, </a:t>
            </a:r>
            <a:r>
              <a:rPr lang="en-GB" sz="2800" dirty="0" err="1">
                <a:solidFill>
                  <a:srgbClr val="FFC000"/>
                </a:solidFill>
                <a:latin typeface="Comic Sans MS" pitchFamily="66" charset="0"/>
              </a:rPr>
              <a:t>oo</a:t>
            </a:r>
            <a:r>
              <a:rPr lang="en-GB" sz="2800" dirty="0">
                <a:solidFill>
                  <a:srgbClr val="FFC000"/>
                </a:solidFill>
                <a:latin typeface="Comic Sans MS" pitchFamily="66" charset="0"/>
              </a:rPr>
              <a:t>, </a:t>
            </a:r>
            <a:r>
              <a:rPr lang="en-GB" sz="2800" dirty="0" err="1">
                <a:solidFill>
                  <a:srgbClr val="FFC000"/>
                </a:solidFill>
                <a:latin typeface="Comic Sans MS" pitchFamily="66" charset="0"/>
              </a:rPr>
              <a:t>ar</a:t>
            </a:r>
            <a:r>
              <a:rPr lang="en-GB" sz="2800" dirty="0">
                <a:solidFill>
                  <a:srgbClr val="FFC000"/>
                </a:solidFill>
                <a:latin typeface="Comic Sans MS" pitchFamily="66" charset="0"/>
              </a:rPr>
              <a:t>, or, </a:t>
            </a:r>
            <a:r>
              <a:rPr lang="en-GB" sz="2800" dirty="0" err="1">
                <a:solidFill>
                  <a:srgbClr val="FFC000"/>
                </a:solidFill>
                <a:latin typeface="Comic Sans MS" pitchFamily="66" charset="0"/>
              </a:rPr>
              <a:t>ur</a:t>
            </a:r>
            <a:r>
              <a:rPr lang="en-GB" sz="2800" dirty="0">
                <a:solidFill>
                  <a:srgbClr val="FFC000"/>
                </a:solidFill>
                <a:latin typeface="Comic Sans MS" pitchFamily="66" charset="0"/>
              </a:rPr>
              <a:t>, ow, oi, ear, air, </a:t>
            </a:r>
            <a:r>
              <a:rPr lang="en-GB" sz="2800" dirty="0" err="1">
                <a:solidFill>
                  <a:srgbClr val="FFC000"/>
                </a:solidFill>
                <a:latin typeface="Comic Sans MS" pitchFamily="66" charset="0"/>
              </a:rPr>
              <a:t>ure</a:t>
            </a:r>
            <a:r>
              <a:rPr lang="en-GB" sz="2800" dirty="0">
                <a:solidFill>
                  <a:srgbClr val="FFC000"/>
                </a:solidFill>
                <a:latin typeface="Comic Sans MS" pitchFamily="66" charset="0"/>
              </a:rPr>
              <a:t>, </a:t>
            </a:r>
            <a:r>
              <a:rPr lang="en-GB" sz="2800" dirty="0" err="1">
                <a:solidFill>
                  <a:srgbClr val="FFC000"/>
                </a:solidFill>
                <a:latin typeface="Comic Sans MS" pitchFamily="66" charset="0"/>
              </a:rPr>
              <a:t>er</a:t>
            </a:r>
            <a:endParaRPr lang="en-GB" sz="2800" dirty="0">
              <a:solidFill>
                <a:srgbClr val="FFC000"/>
              </a:solidFill>
              <a:latin typeface="Comic Sans MS" pitchFamily="66" charset="0"/>
            </a:endParaRPr>
          </a:p>
          <a:p>
            <a:pPr>
              <a:lnSpc>
                <a:spcPct val="150000"/>
              </a:lnSpc>
            </a:pPr>
            <a:r>
              <a:rPr lang="en-GB" sz="2800" dirty="0">
                <a:solidFill>
                  <a:srgbClr val="FFC000"/>
                </a:solidFill>
                <a:latin typeface="Comic Sans MS" pitchFamily="66" charset="0"/>
              </a:rPr>
              <a:t>Tricky words: he, she, me, we, be, was, you, they, all, are her, my,</a:t>
            </a:r>
          </a:p>
        </p:txBody>
      </p:sp>
    </p:spTree>
    <p:extLst>
      <p:ext uri="{BB962C8B-B14F-4D97-AF65-F5344CB8AC3E}">
        <p14:creationId xmlns:p14="http://schemas.microsoft.com/office/powerpoint/2010/main" val="3858489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FFC000"/>
                </a:solidFill>
              </a:rPr>
              <a:t>Phase 4</a:t>
            </a:r>
            <a:br>
              <a:rPr lang="en-GB" b="1" dirty="0">
                <a:solidFill>
                  <a:srgbClr val="FFC000"/>
                </a:solidFill>
              </a:rPr>
            </a:br>
            <a:r>
              <a:rPr lang="en-GB" sz="2800" b="1" dirty="0">
                <a:solidFill>
                  <a:srgbClr val="FFC000"/>
                </a:solidFill>
              </a:rPr>
              <a:t>Summer Term in Reception</a:t>
            </a:r>
            <a:endParaRPr lang="en-GB" b="1" dirty="0">
              <a:solidFill>
                <a:srgbClr val="FFC000"/>
              </a:solidFill>
            </a:endParaRPr>
          </a:p>
        </p:txBody>
      </p:sp>
      <p:sp>
        <p:nvSpPr>
          <p:cNvPr id="3" name="Content Placeholder 2"/>
          <p:cNvSpPr>
            <a:spLocks noGrp="1"/>
          </p:cNvSpPr>
          <p:nvPr>
            <p:ph idx="1"/>
          </p:nvPr>
        </p:nvSpPr>
        <p:spPr/>
        <p:txBody>
          <a:bodyPr>
            <a:normAutofit fontScale="77500" lnSpcReduction="20000"/>
          </a:bodyPr>
          <a:lstStyle/>
          <a:p>
            <a:pPr marL="0" indent="0">
              <a:lnSpc>
                <a:spcPct val="150000"/>
              </a:lnSpc>
              <a:buNone/>
            </a:pPr>
            <a:r>
              <a:rPr lang="en-GB" sz="3600" dirty="0">
                <a:solidFill>
                  <a:srgbClr val="FFC000"/>
                </a:solidFill>
                <a:latin typeface="Comic Sans MS" pitchFamily="66" charset="0"/>
              </a:rPr>
              <a:t>This phase consolidates all the children have learnt in the previous phases, including words containing adjacent consonants </a:t>
            </a:r>
            <a:r>
              <a:rPr lang="en-GB" sz="3600" dirty="0" err="1">
                <a:solidFill>
                  <a:srgbClr val="FFC000"/>
                </a:solidFill>
                <a:latin typeface="Comic Sans MS" pitchFamily="66" charset="0"/>
              </a:rPr>
              <a:t>eg.</a:t>
            </a:r>
            <a:r>
              <a:rPr lang="en-GB" sz="3600" dirty="0">
                <a:solidFill>
                  <a:srgbClr val="FFC000"/>
                </a:solidFill>
                <a:latin typeface="Comic Sans MS" pitchFamily="66" charset="0"/>
              </a:rPr>
              <a:t> stamp, and polysyllabic words </a:t>
            </a:r>
            <a:r>
              <a:rPr lang="en-GB" sz="3600" dirty="0" err="1">
                <a:solidFill>
                  <a:srgbClr val="FFC000"/>
                </a:solidFill>
                <a:latin typeface="Comic Sans MS" pitchFamily="66" charset="0"/>
              </a:rPr>
              <a:t>eg.</a:t>
            </a:r>
            <a:r>
              <a:rPr lang="en-GB" sz="3600" dirty="0">
                <a:solidFill>
                  <a:srgbClr val="FFC000"/>
                </a:solidFill>
                <a:latin typeface="Comic Sans MS" pitchFamily="66" charset="0"/>
              </a:rPr>
              <a:t> shampoo, and continue to apply all their phonic knowledge to read and spell to write. </a:t>
            </a:r>
          </a:p>
          <a:p>
            <a:pPr marL="0" indent="0">
              <a:lnSpc>
                <a:spcPct val="150000"/>
              </a:lnSpc>
              <a:buNone/>
            </a:pPr>
            <a:r>
              <a:rPr lang="en-GB" sz="3600" dirty="0">
                <a:solidFill>
                  <a:srgbClr val="FFC000"/>
                </a:solidFill>
                <a:latin typeface="Comic Sans MS" pitchFamily="66" charset="0"/>
              </a:rPr>
              <a:t>Tricky words: said, have, like, so, do, some, come, were, there, little, one, when, out, what, </a:t>
            </a:r>
          </a:p>
        </p:txBody>
      </p:sp>
    </p:spTree>
    <p:extLst>
      <p:ext uri="{BB962C8B-B14F-4D97-AF65-F5344CB8AC3E}">
        <p14:creationId xmlns:p14="http://schemas.microsoft.com/office/powerpoint/2010/main" val="3361330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FFC000"/>
                </a:solidFill>
              </a:rPr>
              <a:t>Phase 5</a:t>
            </a:r>
            <a:br>
              <a:rPr lang="en-GB" b="1" dirty="0">
                <a:solidFill>
                  <a:srgbClr val="FFC000"/>
                </a:solidFill>
              </a:rPr>
            </a:br>
            <a:r>
              <a:rPr lang="en-GB" sz="2800" b="1" dirty="0">
                <a:solidFill>
                  <a:srgbClr val="FFC000"/>
                </a:solidFill>
              </a:rPr>
              <a:t>Year 1</a:t>
            </a:r>
          </a:p>
        </p:txBody>
      </p:sp>
      <p:sp>
        <p:nvSpPr>
          <p:cNvPr id="3" name="Content Placeholder 2"/>
          <p:cNvSpPr>
            <a:spLocks noGrp="1"/>
          </p:cNvSpPr>
          <p:nvPr>
            <p:ph idx="1"/>
          </p:nvPr>
        </p:nvSpPr>
        <p:spPr>
          <a:xfrm>
            <a:off x="1104293" y="1465090"/>
            <a:ext cx="9411307" cy="5040213"/>
          </a:xfrm>
        </p:spPr>
        <p:txBody>
          <a:bodyPr>
            <a:normAutofit fontScale="92500"/>
          </a:bodyPr>
          <a:lstStyle/>
          <a:p>
            <a:pPr marL="0" indent="0">
              <a:lnSpc>
                <a:spcPct val="150000"/>
              </a:lnSpc>
              <a:buNone/>
            </a:pPr>
            <a:r>
              <a:rPr lang="en-GB" sz="2800" dirty="0">
                <a:solidFill>
                  <a:srgbClr val="FFC000"/>
                </a:solidFill>
                <a:latin typeface="Comic Sans MS" pitchFamily="66" charset="0"/>
              </a:rPr>
              <a:t>Children will be taught new graphemes and alternative pronunciations for these graphemes.</a:t>
            </a:r>
          </a:p>
          <a:p>
            <a:pPr>
              <a:lnSpc>
                <a:spcPct val="150000"/>
              </a:lnSpc>
            </a:pPr>
            <a:r>
              <a:rPr lang="en-GB" sz="2800" b="1" dirty="0">
                <a:solidFill>
                  <a:srgbClr val="FFC000"/>
                </a:solidFill>
                <a:latin typeface="Comic Sans MS" pitchFamily="66" charset="0"/>
              </a:rPr>
              <a:t>Vowel digraphs:</a:t>
            </a:r>
            <a:r>
              <a:rPr lang="en-GB" sz="2800" dirty="0">
                <a:solidFill>
                  <a:srgbClr val="FFC000"/>
                </a:solidFill>
                <a:latin typeface="Comic Sans MS" pitchFamily="66" charset="0"/>
              </a:rPr>
              <a:t>, ay, </a:t>
            </a:r>
            <a:r>
              <a:rPr lang="en-GB" sz="2800" dirty="0" err="1">
                <a:solidFill>
                  <a:srgbClr val="FFC000"/>
                </a:solidFill>
                <a:latin typeface="Comic Sans MS" pitchFamily="66" charset="0"/>
              </a:rPr>
              <a:t>ou</a:t>
            </a:r>
            <a:r>
              <a:rPr lang="en-GB" sz="2800" dirty="0">
                <a:solidFill>
                  <a:srgbClr val="FFC000"/>
                </a:solidFill>
                <a:latin typeface="Comic Sans MS" pitchFamily="66" charset="0"/>
              </a:rPr>
              <a:t>, </a:t>
            </a:r>
            <a:r>
              <a:rPr lang="en-GB" sz="2800" dirty="0" err="1">
                <a:solidFill>
                  <a:srgbClr val="FFC000"/>
                </a:solidFill>
                <a:latin typeface="Comic Sans MS" pitchFamily="66" charset="0"/>
              </a:rPr>
              <a:t>ie</a:t>
            </a:r>
            <a:r>
              <a:rPr lang="en-GB" sz="2800" dirty="0">
                <a:solidFill>
                  <a:srgbClr val="FFC000"/>
                </a:solidFill>
                <a:latin typeface="Comic Sans MS" pitchFamily="66" charset="0"/>
              </a:rPr>
              <a:t>, </a:t>
            </a:r>
            <a:r>
              <a:rPr lang="en-GB" sz="2800" dirty="0" err="1">
                <a:solidFill>
                  <a:srgbClr val="FFC000"/>
                </a:solidFill>
                <a:latin typeface="Comic Sans MS" pitchFamily="66" charset="0"/>
              </a:rPr>
              <a:t>ea</a:t>
            </a:r>
            <a:r>
              <a:rPr lang="en-GB" sz="2800" dirty="0">
                <a:solidFill>
                  <a:srgbClr val="FFC000"/>
                </a:solidFill>
                <a:latin typeface="Comic Sans MS" pitchFamily="66" charset="0"/>
              </a:rPr>
              <a:t>, oy, </a:t>
            </a:r>
            <a:r>
              <a:rPr lang="en-GB" sz="2800" dirty="0" err="1">
                <a:solidFill>
                  <a:srgbClr val="FFC000"/>
                </a:solidFill>
                <a:latin typeface="Comic Sans MS" pitchFamily="66" charset="0"/>
              </a:rPr>
              <a:t>ir</a:t>
            </a:r>
            <a:r>
              <a:rPr lang="en-GB" sz="2800" dirty="0">
                <a:solidFill>
                  <a:srgbClr val="FFC000"/>
                </a:solidFill>
                <a:latin typeface="Comic Sans MS" pitchFamily="66" charset="0"/>
              </a:rPr>
              <a:t>, </a:t>
            </a:r>
            <a:r>
              <a:rPr lang="en-GB" sz="2800" dirty="0" err="1">
                <a:solidFill>
                  <a:srgbClr val="FFC000"/>
                </a:solidFill>
                <a:latin typeface="Comic Sans MS" pitchFamily="66" charset="0"/>
              </a:rPr>
              <a:t>ue</a:t>
            </a:r>
            <a:r>
              <a:rPr lang="en-GB" sz="2800" dirty="0">
                <a:solidFill>
                  <a:srgbClr val="FFC000"/>
                </a:solidFill>
                <a:latin typeface="Comic Sans MS" pitchFamily="66" charset="0"/>
              </a:rPr>
              <a:t>, aw, </a:t>
            </a:r>
            <a:r>
              <a:rPr lang="en-GB" sz="2800" dirty="0" err="1">
                <a:solidFill>
                  <a:srgbClr val="FFC000"/>
                </a:solidFill>
                <a:latin typeface="Comic Sans MS" pitchFamily="66" charset="0"/>
              </a:rPr>
              <a:t>ew</a:t>
            </a:r>
            <a:r>
              <a:rPr lang="en-GB" sz="2800" dirty="0">
                <a:solidFill>
                  <a:srgbClr val="FFC000"/>
                </a:solidFill>
                <a:latin typeface="Comic Sans MS" pitchFamily="66" charset="0"/>
              </a:rPr>
              <a:t>, </a:t>
            </a:r>
            <a:r>
              <a:rPr lang="en-GB" sz="2800" dirty="0" err="1">
                <a:solidFill>
                  <a:srgbClr val="FFC000"/>
                </a:solidFill>
                <a:latin typeface="Comic Sans MS" pitchFamily="66" charset="0"/>
              </a:rPr>
              <a:t>oe</a:t>
            </a:r>
            <a:r>
              <a:rPr lang="en-GB" sz="2800" dirty="0">
                <a:solidFill>
                  <a:srgbClr val="FFC000"/>
                </a:solidFill>
                <a:latin typeface="Comic Sans MS" pitchFamily="66" charset="0"/>
              </a:rPr>
              <a:t>, au, </a:t>
            </a:r>
          </a:p>
          <a:p>
            <a:pPr>
              <a:lnSpc>
                <a:spcPct val="150000"/>
              </a:lnSpc>
            </a:pPr>
            <a:r>
              <a:rPr lang="en-GB" sz="2800" b="1" dirty="0">
                <a:solidFill>
                  <a:srgbClr val="FFC000"/>
                </a:solidFill>
                <a:latin typeface="Comic Sans MS" pitchFamily="66" charset="0"/>
              </a:rPr>
              <a:t>Consonant digraphs</a:t>
            </a:r>
            <a:r>
              <a:rPr lang="en-GB" sz="2800" dirty="0">
                <a:solidFill>
                  <a:srgbClr val="FFC000"/>
                </a:solidFill>
                <a:latin typeface="Comic Sans MS" pitchFamily="66" charset="0"/>
              </a:rPr>
              <a:t>: </a:t>
            </a:r>
            <a:r>
              <a:rPr lang="en-GB" sz="2800" dirty="0" err="1">
                <a:solidFill>
                  <a:srgbClr val="FFC000"/>
                </a:solidFill>
                <a:latin typeface="Comic Sans MS" pitchFamily="66" charset="0"/>
              </a:rPr>
              <a:t>wh</a:t>
            </a:r>
            <a:r>
              <a:rPr lang="en-GB" sz="2800" dirty="0">
                <a:solidFill>
                  <a:srgbClr val="FFC000"/>
                </a:solidFill>
                <a:latin typeface="Comic Sans MS" pitchFamily="66" charset="0"/>
              </a:rPr>
              <a:t>, </a:t>
            </a:r>
            <a:r>
              <a:rPr lang="en-GB" sz="2800" dirty="0" err="1">
                <a:solidFill>
                  <a:srgbClr val="FFC000"/>
                </a:solidFill>
                <a:latin typeface="Comic Sans MS" pitchFamily="66" charset="0"/>
              </a:rPr>
              <a:t>ph</a:t>
            </a:r>
            <a:r>
              <a:rPr lang="en-GB" sz="2800" dirty="0">
                <a:solidFill>
                  <a:srgbClr val="FFC000"/>
                </a:solidFill>
                <a:latin typeface="Comic Sans MS" pitchFamily="66" charset="0"/>
              </a:rPr>
              <a:t>, </a:t>
            </a:r>
            <a:r>
              <a:rPr lang="en-GB" sz="2800" dirty="0" err="1">
                <a:solidFill>
                  <a:srgbClr val="FFC000"/>
                </a:solidFill>
                <a:latin typeface="Comic Sans MS" pitchFamily="66" charset="0"/>
              </a:rPr>
              <a:t>kn</a:t>
            </a:r>
            <a:r>
              <a:rPr lang="en-GB" sz="2800" dirty="0">
                <a:solidFill>
                  <a:srgbClr val="FFC000"/>
                </a:solidFill>
                <a:latin typeface="Comic Sans MS" pitchFamily="66" charset="0"/>
              </a:rPr>
              <a:t>, </a:t>
            </a:r>
            <a:r>
              <a:rPr lang="en-GB" sz="2800" dirty="0" err="1">
                <a:solidFill>
                  <a:srgbClr val="FFC000"/>
                </a:solidFill>
                <a:latin typeface="Comic Sans MS" pitchFamily="66" charset="0"/>
              </a:rPr>
              <a:t>gn</a:t>
            </a:r>
            <a:r>
              <a:rPr lang="en-GB" sz="2800" dirty="0">
                <a:solidFill>
                  <a:srgbClr val="FFC000"/>
                </a:solidFill>
                <a:latin typeface="Comic Sans MS" pitchFamily="66" charset="0"/>
              </a:rPr>
              <a:t>, </a:t>
            </a:r>
          </a:p>
          <a:p>
            <a:pPr>
              <a:lnSpc>
                <a:spcPct val="150000"/>
              </a:lnSpc>
            </a:pPr>
            <a:r>
              <a:rPr lang="en-GB" sz="2800" b="1" dirty="0">
                <a:solidFill>
                  <a:srgbClr val="FFC000"/>
                </a:solidFill>
                <a:latin typeface="Comic Sans MS" pitchFamily="66" charset="0"/>
              </a:rPr>
              <a:t>Split digraphs: </a:t>
            </a:r>
            <a:r>
              <a:rPr lang="en-GB" sz="2800" dirty="0" err="1">
                <a:solidFill>
                  <a:srgbClr val="FFC000"/>
                </a:solidFill>
                <a:latin typeface="Comic Sans MS" pitchFamily="66" charset="0"/>
              </a:rPr>
              <a:t>a_e</a:t>
            </a:r>
            <a:r>
              <a:rPr lang="en-GB" sz="2800" dirty="0">
                <a:solidFill>
                  <a:srgbClr val="FFC000"/>
                </a:solidFill>
                <a:latin typeface="Comic Sans MS" pitchFamily="66" charset="0"/>
              </a:rPr>
              <a:t>, </a:t>
            </a:r>
            <a:r>
              <a:rPr lang="en-GB" sz="2800" dirty="0" err="1">
                <a:solidFill>
                  <a:srgbClr val="FFC000"/>
                </a:solidFill>
                <a:latin typeface="Comic Sans MS" pitchFamily="66" charset="0"/>
              </a:rPr>
              <a:t>e_e</a:t>
            </a:r>
            <a:r>
              <a:rPr lang="en-GB" sz="2800" dirty="0">
                <a:solidFill>
                  <a:srgbClr val="FFC000"/>
                </a:solidFill>
                <a:latin typeface="Comic Sans MS" pitchFamily="66" charset="0"/>
              </a:rPr>
              <a:t>, </a:t>
            </a:r>
            <a:r>
              <a:rPr lang="en-GB" sz="2800" dirty="0" err="1">
                <a:solidFill>
                  <a:srgbClr val="FFC000"/>
                </a:solidFill>
                <a:latin typeface="Comic Sans MS" pitchFamily="66" charset="0"/>
              </a:rPr>
              <a:t>i_e</a:t>
            </a:r>
            <a:r>
              <a:rPr lang="en-GB" sz="2800" dirty="0">
                <a:solidFill>
                  <a:srgbClr val="FFC000"/>
                </a:solidFill>
                <a:latin typeface="Comic Sans MS" pitchFamily="66" charset="0"/>
              </a:rPr>
              <a:t>, </a:t>
            </a:r>
            <a:r>
              <a:rPr lang="en-GB" sz="2800" dirty="0" err="1">
                <a:solidFill>
                  <a:srgbClr val="FFC000"/>
                </a:solidFill>
                <a:latin typeface="Comic Sans MS" pitchFamily="66" charset="0"/>
              </a:rPr>
              <a:t>o_e</a:t>
            </a:r>
            <a:r>
              <a:rPr lang="en-GB" sz="2800" dirty="0">
                <a:solidFill>
                  <a:srgbClr val="FFC000"/>
                </a:solidFill>
                <a:latin typeface="Comic Sans MS" pitchFamily="66" charset="0"/>
              </a:rPr>
              <a:t>, </a:t>
            </a:r>
            <a:r>
              <a:rPr lang="en-GB" sz="2800" dirty="0" err="1">
                <a:solidFill>
                  <a:srgbClr val="FFC000"/>
                </a:solidFill>
                <a:latin typeface="Comic Sans MS" pitchFamily="66" charset="0"/>
              </a:rPr>
              <a:t>u_e</a:t>
            </a:r>
            <a:endParaRPr lang="en-GB" sz="2800" dirty="0">
              <a:solidFill>
                <a:srgbClr val="FFC000"/>
              </a:solidFill>
              <a:latin typeface="Comic Sans MS" pitchFamily="66" charset="0"/>
            </a:endParaRPr>
          </a:p>
          <a:p>
            <a:pPr>
              <a:lnSpc>
                <a:spcPct val="150000"/>
              </a:lnSpc>
            </a:pPr>
            <a:r>
              <a:rPr lang="en-GB" sz="2800" b="1" dirty="0">
                <a:solidFill>
                  <a:srgbClr val="FFC000"/>
                </a:solidFill>
                <a:latin typeface="Comic Sans MS" pitchFamily="66" charset="0"/>
              </a:rPr>
              <a:t>Tricky words</a:t>
            </a:r>
            <a:r>
              <a:rPr lang="en-GB" sz="2800" dirty="0">
                <a:solidFill>
                  <a:srgbClr val="FFC000"/>
                </a:solidFill>
                <a:latin typeface="Comic Sans MS" pitchFamily="66" charset="0"/>
              </a:rPr>
              <a:t>: oh, their, people, Mr, Mrs, looked, called, asked, could</a:t>
            </a:r>
          </a:p>
          <a:p>
            <a:pPr>
              <a:lnSpc>
                <a:spcPct val="150000"/>
              </a:lnSpc>
            </a:pPr>
            <a:endParaRPr lang="en-GB" sz="2800" dirty="0">
              <a:solidFill>
                <a:srgbClr val="FFC000"/>
              </a:solidFill>
              <a:latin typeface="Comic Sans MS" pitchFamily="66" charset="0"/>
            </a:endParaRPr>
          </a:p>
          <a:p>
            <a:endParaRPr lang="en-GB" sz="2800" dirty="0">
              <a:solidFill>
                <a:srgbClr val="FFC000"/>
              </a:solidFill>
              <a:latin typeface="Comic Sans MS" pitchFamily="66" charset="0"/>
            </a:endParaRPr>
          </a:p>
        </p:txBody>
      </p:sp>
    </p:spTree>
    <p:extLst>
      <p:ext uri="{BB962C8B-B14F-4D97-AF65-F5344CB8AC3E}">
        <p14:creationId xmlns:p14="http://schemas.microsoft.com/office/powerpoint/2010/main" val="702824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FFC000"/>
                </a:solidFill>
              </a:rPr>
              <a:t>Phase 6</a:t>
            </a:r>
          </a:p>
        </p:txBody>
      </p:sp>
      <p:sp>
        <p:nvSpPr>
          <p:cNvPr id="3" name="Content Placeholder 2"/>
          <p:cNvSpPr>
            <a:spLocks noGrp="1"/>
          </p:cNvSpPr>
          <p:nvPr>
            <p:ph idx="1"/>
          </p:nvPr>
        </p:nvSpPr>
        <p:spPr>
          <a:xfrm>
            <a:off x="1103312" y="1306286"/>
            <a:ext cx="8946541" cy="4942113"/>
          </a:xfrm>
        </p:spPr>
        <p:txBody>
          <a:bodyPr>
            <a:normAutofit fontScale="85000" lnSpcReduction="10000"/>
          </a:bodyPr>
          <a:lstStyle/>
          <a:p>
            <a:pPr marL="0" indent="0">
              <a:lnSpc>
                <a:spcPct val="150000"/>
              </a:lnSpc>
              <a:buNone/>
            </a:pPr>
            <a:r>
              <a:rPr lang="en-GB" sz="2800" dirty="0">
                <a:solidFill>
                  <a:srgbClr val="FFC000"/>
                </a:solidFill>
                <a:latin typeface="Comic Sans MS" pitchFamily="66" charset="0"/>
              </a:rPr>
              <a:t>The focus is on learning spelling rules for suffixes to develop their skills and automaticity, creating an increasing capacity for reading complex words and reading for meaning.</a:t>
            </a:r>
          </a:p>
          <a:p>
            <a:pPr>
              <a:lnSpc>
                <a:spcPct val="150000"/>
              </a:lnSpc>
              <a:buNone/>
            </a:pPr>
            <a:r>
              <a:rPr lang="en-GB" sz="2800" b="1" dirty="0">
                <a:solidFill>
                  <a:srgbClr val="FFC000"/>
                </a:solidFill>
                <a:latin typeface="Comic Sans MS" pitchFamily="66" charset="0"/>
              </a:rPr>
              <a:t>-s   		-</a:t>
            </a:r>
            <a:r>
              <a:rPr lang="en-GB" sz="2800" b="1" dirty="0" err="1">
                <a:solidFill>
                  <a:srgbClr val="FFC000"/>
                </a:solidFill>
                <a:latin typeface="Comic Sans MS" pitchFamily="66" charset="0"/>
              </a:rPr>
              <a:t>es</a:t>
            </a:r>
            <a:r>
              <a:rPr lang="en-GB" sz="2800" b="1" dirty="0">
                <a:solidFill>
                  <a:srgbClr val="FFC000"/>
                </a:solidFill>
                <a:latin typeface="Comic Sans MS" pitchFamily="66" charset="0"/>
              </a:rPr>
              <a:t> 	 		-</a:t>
            </a:r>
            <a:r>
              <a:rPr lang="en-GB" sz="2800" b="1" dirty="0" err="1">
                <a:solidFill>
                  <a:srgbClr val="FFC000"/>
                </a:solidFill>
                <a:latin typeface="Comic Sans MS" pitchFamily="66" charset="0"/>
              </a:rPr>
              <a:t>ing</a:t>
            </a:r>
            <a:r>
              <a:rPr lang="en-GB" sz="2800" b="1" dirty="0">
                <a:solidFill>
                  <a:srgbClr val="FFC000"/>
                </a:solidFill>
                <a:latin typeface="Comic Sans MS" pitchFamily="66" charset="0"/>
              </a:rPr>
              <a:t>       	-</a:t>
            </a:r>
            <a:r>
              <a:rPr lang="en-GB" sz="2800" b="1" dirty="0" err="1">
                <a:solidFill>
                  <a:srgbClr val="FFC000"/>
                </a:solidFill>
                <a:latin typeface="Comic Sans MS" pitchFamily="66" charset="0"/>
              </a:rPr>
              <a:t>ed</a:t>
            </a:r>
            <a:endParaRPr lang="en-GB" sz="2800" dirty="0">
              <a:solidFill>
                <a:srgbClr val="FFC000"/>
              </a:solidFill>
              <a:latin typeface="Comic Sans MS" pitchFamily="66" charset="0"/>
            </a:endParaRPr>
          </a:p>
          <a:p>
            <a:pPr>
              <a:lnSpc>
                <a:spcPct val="150000"/>
              </a:lnSpc>
              <a:buNone/>
            </a:pPr>
            <a:r>
              <a:rPr lang="en-GB" sz="2800" b="1" dirty="0">
                <a:solidFill>
                  <a:srgbClr val="FFC000"/>
                </a:solidFill>
                <a:latin typeface="Comic Sans MS" pitchFamily="66" charset="0"/>
              </a:rPr>
              <a:t>-</a:t>
            </a:r>
            <a:r>
              <a:rPr lang="en-GB" sz="2800" b="1" dirty="0" err="1">
                <a:solidFill>
                  <a:srgbClr val="FFC000"/>
                </a:solidFill>
                <a:latin typeface="Comic Sans MS" pitchFamily="66" charset="0"/>
              </a:rPr>
              <a:t>er</a:t>
            </a:r>
            <a:r>
              <a:rPr lang="en-GB" sz="2800" b="1" dirty="0">
                <a:solidFill>
                  <a:srgbClr val="FFC000"/>
                </a:solidFill>
                <a:latin typeface="Comic Sans MS" pitchFamily="66" charset="0"/>
              </a:rPr>
              <a:t> 		-</a:t>
            </a:r>
            <a:r>
              <a:rPr lang="en-GB" sz="2800" b="1" dirty="0" err="1">
                <a:solidFill>
                  <a:srgbClr val="FFC000"/>
                </a:solidFill>
                <a:latin typeface="Comic Sans MS" pitchFamily="66" charset="0"/>
              </a:rPr>
              <a:t>est</a:t>
            </a:r>
            <a:r>
              <a:rPr lang="en-GB" sz="2800" b="1" dirty="0">
                <a:solidFill>
                  <a:srgbClr val="FFC000"/>
                </a:solidFill>
                <a:latin typeface="Comic Sans MS" pitchFamily="66" charset="0"/>
              </a:rPr>
              <a:t> 			-y 	     	-</a:t>
            </a:r>
            <a:r>
              <a:rPr lang="en-GB" sz="2800" b="1" dirty="0" err="1">
                <a:solidFill>
                  <a:srgbClr val="FFC000"/>
                </a:solidFill>
                <a:latin typeface="Comic Sans MS" pitchFamily="66" charset="0"/>
              </a:rPr>
              <a:t>en</a:t>
            </a:r>
            <a:endParaRPr lang="en-GB" sz="2800" dirty="0">
              <a:solidFill>
                <a:srgbClr val="FFC000"/>
              </a:solidFill>
              <a:latin typeface="Comic Sans MS" pitchFamily="66" charset="0"/>
            </a:endParaRPr>
          </a:p>
          <a:p>
            <a:pPr>
              <a:lnSpc>
                <a:spcPct val="150000"/>
              </a:lnSpc>
              <a:buNone/>
            </a:pPr>
            <a:r>
              <a:rPr lang="en-GB" sz="2800" b="1" dirty="0">
                <a:solidFill>
                  <a:srgbClr val="FFC000"/>
                </a:solidFill>
                <a:latin typeface="Comic Sans MS" pitchFamily="66" charset="0"/>
              </a:rPr>
              <a:t>-</a:t>
            </a:r>
            <a:r>
              <a:rPr lang="en-GB" sz="2800" b="1" dirty="0" err="1">
                <a:solidFill>
                  <a:srgbClr val="FFC000"/>
                </a:solidFill>
                <a:latin typeface="Comic Sans MS" pitchFamily="66" charset="0"/>
              </a:rPr>
              <a:t>ful</a:t>
            </a:r>
            <a:r>
              <a:rPr lang="en-GB" sz="2800" b="1" dirty="0">
                <a:solidFill>
                  <a:srgbClr val="FFC000"/>
                </a:solidFill>
                <a:latin typeface="Comic Sans MS" pitchFamily="66" charset="0"/>
              </a:rPr>
              <a:t>    	-</a:t>
            </a:r>
            <a:r>
              <a:rPr lang="en-GB" sz="2800" b="1" dirty="0" err="1">
                <a:solidFill>
                  <a:srgbClr val="FFC000"/>
                </a:solidFill>
                <a:latin typeface="Comic Sans MS" pitchFamily="66" charset="0"/>
              </a:rPr>
              <a:t>ly</a:t>
            </a:r>
            <a:r>
              <a:rPr lang="en-GB" sz="2800" b="1" dirty="0">
                <a:solidFill>
                  <a:srgbClr val="FFC000"/>
                </a:solidFill>
                <a:latin typeface="Comic Sans MS" pitchFamily="66" charset="0"/>
              </a:rPr>
              <a:t> 			-</a:t>
            </a:r>
            <a:r>
              <a:rPr lang="en-GB" sz="2800" b="1" dirty="0" err="1">
                <a:solidFill>
                  <a:srgbClr val="FFC000"/>
                </a:solidFill>
                <a:latin typeface="Comic Sans MS" pitchFamily="66" charset="0"/>
              </a:rPr>
              <a:t>ment</a:t>
            </a:r>
            <a:r>
              <a:rPr lang="en-GB" sz="2800" b="1" dirty="0">
                <a:solidFill>
                  <a:srgbClr val="FFC000"/>
                </a:solidFill>
                <a:latin typeface="Comic Sans MS" pitchFamily="66" charset="0"/>
              </a:rPr>
              <a:t> 		-ness</a:t>
            </a:r>
          </a:p>
          <a:p>
            <a:pPr>
              <a:lnSpc>
                <a:spcPct val="150000"/>
              </a:lnSpc>
              <a:buNone/>
            </a:pPr>
            <a:r>
              <a:rPr lang="en-GB" sz="2800" b="1" dirty="0">
                <a:solidFill>
                  <a:srgbClr val="FFC000"/>
                </a:solidFill>
                <a:latin typeface="Comic Sans MS" pitchFamily="66" charset="0"/>
              </a:rPr>
              <a:t>Homophones: there, their, they’re, here, hear, where, wear, </a:t>
            </a:r>
            <a:endParaRPr lang="en-GB" sz="2800" dirty="0">
              <a:solidFill>
                <a:srgbClr val="FFC000"/>
              </a:solidFill>
              <a:latin typeface="Comic Sans MS" pitchFamily="66" charset="0"/>
            </a:endParaRPr>
          </a:p>
          <a:p>
            <a:endParaRPr lang="en-GB" dirty="0"/>
          </a:p>
        </p:txBody>
      </p:sp>
    </p:spTree>
    <p:extLst>
      <p:ext uri="{BB962C8B-B14F-4D97-AF65-F5344CB8AC3E}">
        <p14:creationId xmlns:p14="http://schemas.microsoft.com/office/powerpoint/2010/main" val="1933389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FFC000"/>
                </a:solidFill>
              </a:rPr>
              <a:t>Segmenting</a:t>
            </a:r>
          </a:p>
        </p:txBody>
      </p:sp>
      <p:sp>
        <p:nvSpPr>
          <p:cNvPr id="3" name="Content Placeholder 2"/>
          <p:cNvSpPr>
            <a:spLocks noGrp="1"/>
          </p:cNvSpPr>
          <p:nvPr>
            <p:ph idx="1"/>
          </p:nvPr>
        </p:nvSpPr>
        <p:spPr/>
        <p:txBody>
          <a:bodyPr/>
          <a:lstStyle/>
          <a:p>
            <a:pPr marL="0" indent="0" algn="ctr">
              <a:buNone/>
            </a:pPr>
            <a:r>
              <a:rPr lang="en-GB" dirty="0">
                <a:latin typeface="Comic Sans MS" pitchFamily="66" charset="0"/>
              </a:rPr>
              <a:t>Breaking down words for spelling.</a:t>
            </a:r>
          </a:p>
          <a:p>
            <a:pPr algn="ctr">
              <a:buNone/>
            </a:pPr>
            <a:r>
              <a:rPr lang="en-GB" sz="9600" dirty="0">
                <a:latin typeface="Comic Sans MS" pitchFamily="66" charset="0"/>
              </a:rPr>
              <a:t>cat</a:t>
            </a:r>
          </a:p>
          <a:p>
            <a:pPr algn="ctr">
              <a:buNone/>
            </a:pPr>
            <a:r>
              <a:rPr lang="en-GB" sz="9600" dirty="0">
                <a:latin typeface="Comic Sans MS" pitchFamily="66" charset="0"/>
              </a:rPr>
              <a:t>c  a  t</a:t>
            </a:r>
          </a:p>
          <a:p>
            <a:pPr marL="0" indent="0">
              <a:buNone/>
            </a:pPr>
            <a:endParaRPr lang="en-GB" dirty="0"/>
          </a:p>
        </p:txBody>
      </p:sp>
      <p:sp>
        <p:nvSpPr>
          <p:cNvPr id="4" name="Oval 3"/>
          <p:cNvSpPr/>
          <p:nvPr/>
        </p:nvSpPr>
        <p:spPr>
          <a:xfrm>
            <a:off x="4051636" y="5844778"/>
            <a:ext cx="288032" cy="288032"/>
          </a:xfrm>
          <a:prstGeom prst="ellipse">
            <a:avLst/>
          </a:prstGeom>
          <a:solidFill>
            <a:srgbClr val="FE8637"/>
          </a:solidFill>
          <a:ln w="25400" cap="flat" cmpd="sng" algn="ctr">
            <a:solidFill>
              <a:srgbClr val="FE863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Schoolbook"/>
              <a:ea typeface="+mn-ea"/>
              <a:cs typeface="+mn-cs"/>
            </a:endParaRPr>
          </a:p>
        </p:txBody>
      </p:sp>
      <p:pic>
        <p:nvPicPr>
          <p:cNvPr id="5" name="Picture 4"/>
          <p:cNvPicPr>
            <a:picLocks noChangeAspect="1"/>
          </p:cNvPicPr>
          <p:nvPr/>
        </p:nvPicPr>
        <p:blipFill>
          <a:blip r:embed="rId3"/>
          <a:stretch>
            <a:fillRect/>
          </a:stretch>
        </p:blipFill>
        <p:spPr>
          <a:xfrm>
            <a:off x="5421120" y="5833332"/>
            <a:ext cx="310923" cy="310923"/>
          </a:xfrm>
          <a:prstGeom prst="rect">
            <a:avLst/>
          </a:prstGeom>
        </p:spPr>
      </p:pic>
      <p:pic>
        <p:nvPicPr>
          <p:cNvPr id="6" name="Picture 5"/>
          <p:cNvPicPr>
            <a:picLocks noChangeAspect="1"/>
          </p:cNvPicPr>
          <p:nvPr/>
        </p:nvPicPr>
        <p:blipFill>
          <a:blip r:embed="rId3"/>
          <a:stretch>
            <a:fillRect/>
          </a:stretch>
        </p:blipFill>
        <p:spPr>
          <a:xfrm>
            <a:off x="6813495" y="5821887"/>
            <a:ext cx="310923" cy="310923"/>
          </a:xfrm>
          <a:prstGeom prst="rect">
            <a:avLst/>
          </a:prstGeom>
        </p:spPr>
      </p:pic>
    </p:spTree>
    <p:extLst>
      <p:ext uri="{BB962C8B-B14F-4D97-AF65-F5344CB8AC3E}">
        <p14:creationId xmlns:p14="http://schemas.microsoft.com/office/powerpoint/2010/main" val="1596727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FFC000"/>
                </a:solidFill>
              </a:rPr>
              <a:t>Segmenting</a:t>
            </a:r>
          </a:p>
        </p:txBody>
      </p:sp>
      <p:sp>
        <p:nvSpPr>
          <p:cNvPr id="3" name="Content Placeholder 2"/>
          <p:cNvSpPr>
            <a:spLocks noGrp="1"/>
          </p:cNvSpPr>
          <p:nvPr>
            <p:ph idx="1"/>
          </p:nvPr>
        </p:nvSpPr>
        <p:spPr/>
        <p:txBody>
          <a:bodyPr/>
          <a:lstStyle/>
          <a:p>
            <a:pPr algn="ctr">
              <a:buNone/>
            </a:pPr>
            <a:r>
              <a:rPr lang="en-GB" sz="9600" dirty="0">
                <a:latin typeface="Comic Sans MS" pitchFamily="66" charset="0"/>
              </a:rPr>
              <a:t>Queen</a:t>
            </a:r>
          </a:p>
          <a:p>
            <a:pPr algn="ctr">
              <a:buNone/>
            </a:pPr>
            <a:r>
              <a:rPr lang="en-GB" sz="9600" dirty="0" err="1">
                <a:latin typeface="Comic Sans MS" pitchFamily="66" charset="0"/>
              </a:rPr>
              <a:t>qu</a:t>
            </a:r>
            <a:r>
              <a:rPr lang="en-GB" sz="9600" dirty="0">
                <a:latin typeface="Comic Sans MS" pitchFamily="66" charset="0"/>
              </a:rPr>
              <a:t>  </a:t>
            </a:r>
            <a:r>
              <a:rPr lang="en-GB" sz="9600" dirty="0" err="1">
                <a:latin typeface="Comic Sans MS" pitchFamily="66" charset="0"/>
              </a:rPr>
              <a:t>ee</a:t>
            </a:r>
            <a:r>
              <a:rPr lang="en-GB" sz="9600" dirty="0">
                <a:latin typeface="Comic Sans MS" pitchFamily="66" charset="0"/>
              </a:rPr>
              <a:t>  n</a:t>
            </a:r>
          </a:p>
          <a:p>
            <a:pPr marL="0" indent="0">
              <a:buNone/>
            </a:pPr>
            <a:endParaRPr lang="en-GB" dirty="0"/>
          </a:p>
        </p:txBody>
      </p:sp>
      <p:pic>
        <p:nvPicPr>
          <p:cNvPr id="5" name="Picture 4"/>
          <p:cNvPicPr>
            <a:picLocks noChangeAspect="1"/>
          </p:cNvPicPr>
          <p:nvPr/>
        </p:nvPicPr>
        <p:blipFill>
          <a:blip r:embed="rId3"/>
          <a:stretch>
            <a:fillRect/>
          </a:stretch>
        </p:blipFill>
        <p:spPr>
          <a:xfrm>
            <a:off x="3745978" y="5598726"/>
            <a:ext cx="310923" cy="310923"/>
          </a:xfrm>
          <a:prstGeom prst="rect">
            <a:avLst/>
          </a:prstGeom>
        </p:spPr>
      </p:pic>
      <p:pic>
        <p:nvPicPr>
          <p:cNvPr id="6" name="Picture 5"/>
          <p:cNvPicPr>
            <a:picLocks noChangeAspect="1"/>
          </p:cNvPicPr>
          <p:nvPr/>
        </p:nvPicPr>
        <p:blipFill>
          <a:blip r:embed="rId3"/>
          <a:stretch>
            <a:fillRect/>
          </a:stretch>
        </p:blipFill>
        <p:spPr>
          <a:xfrm>
            <a:off x="5692343" y="5598725"/>
            <a:ext cx="310923" cy="310923"/>
          </a:xfrm>
          <a:prstGeom prst="rect">
            <a:avLst/>
          </a:prstGeom>
        </p:spPr>
      </p:pic>
      <p:pic>
        <p:nvPicPr>
          <p:cNvPr id="7" name="Picture 6"/>
          <p:cNvPicPr>
            <a:picLocks noChangeAspect="1"/>
          </p:cNvPicPr>
          <p:nvPr/>
        </p:nvPicPr>
        <p:blipFill>
          <a:blip r:embed="rId3"/>
          <a:stretch>
            <a:fillRect/>
          </a:stretch>
        </p:blipFill>
        <p:spPr>
          <a:xfrm>
            <a:off x="7483246" y="5598724"/>
            <a:ext cx="310923" cy="310923"/>
          </a:xfrm>
          <a:prstGeom prst="rect">
            <a:avLst/>
          </a:prstGeom>
        </p:spPr>
      </p:pic>
    </p:spTree>
    <p:extLst>
      <p:ext uri="{BB962C8B-B14F-4D97-AF65-F5344CB8AC3E}">
        <p14:creationId xmlns:p14="http://schemas.microsoft.com/office/powerpoint/2010/main" val="1605503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FFC000"/>
                </a:solidFill>
              </a:rPr>
              <a:t>Blending</a:t>
            </a:r>
          </a:p>
        </p:txBody>
      </p:sp>
      <p:sp>
        <p:nvSpPr>
          <p:cNvPr id="3" name="Content Placeholder 2"/>
          <p:cNvSpPr>
            <a:spLocks noGrp="1"/>
          </p:cNvSpPr>
          <p:nvPr>
            <p:ph idx="1"/>
          </p:nvPr>
        </p:nvSpPr>
        <p:spPr/>
        <p:txBody>
          <a:bodyPr/>
          <a:lstStyle/>
          <a:p>
            <a:pPr algn="ctr">
              <a:buNone/>
            </a:pPr>
            <a:r>
              <a:rPr lang="en-GB" dirty="0">
                <a:latin typeface="Comic Sans MS" pitchFamily="66" charset="0"/>
              </a:rPr>
              <a:t>Building words from phonemes to read.</a:t>
            </a:r>
          </a:p>
          <a:p>
            <a:pPr algn="ctr">
              <a:buNone/>
            </a:pPr>
            <a:r>
              <a:rPr lang="en-GB" sz="9600" dirty="0">
                <a:latin typeface="Comic Sans MS" pitchFamily="66" charset="0"/>
              </a:rPr>
              <a:t>c  a  t</a:t>
            </a:r>
          </a:p>
          <a:p>
            <a:pPr algn="ctr">
              <a:buNone/>
            </a:pPr>
            <a:r>
              <a:rPr lang="en-GB" sz="9600" dirty="0">
                <a:latin typeface="Comic Sans MS" pitchFamily="66" charset="0"/>
              </a:rPr>
              <a:t>cat</a:t>
            </a:r>
          </a:p>
        </p:txBody>
      </p:sp>
      <p:pic>
        <p:nvPicPr>
          <p:cNvPr id="4" name="Picture 3"/>
          <p:cNvPicPr>
            <a:picLocks noChangeAspect="1"/>
          </p:cNvPicPr>
          <p:nvPr/>
        </p:nvPicPr>
        <p:blipFill>
          <a:blip r:embed="rId3"/>
          <a:stretch>
            <a:fillRect/>
          </a:stretch>
        </p:blipFill>
        <p:spPr>
          <a:xfrm>
            <a:off x="6738304" y="3995195"/>
            <a:ext cx="317019" cy="310923"/>
          </a:xfrm>
          <a:prstGeom prst="rect">
            <a:avLst/>
          </a:prstGeom>
        </p:spPr>
      </p:pic>
      <p:pic>
        <p:nvPicPr>
          <p:cNvPr id="5" name="Picture 4"/>
          <p:cNvPicPr>
            <a:picLocks noChangeAspect="1"/>
          </p:cNvPicPr>
          <p:nvPr/>
        </p:nvPicPr>
        <p:blipFill>
          <a:blip r:embed="rId3"/>
          <a:stretch>
            <a:fillRect/>
          </a:stretch>
        </p:blipFill>
        <p:spPr>
          <a:xfrm>
            <a:off x="5546447" y="3995195"/>
            <a:ext cx="317019" cy="310923"/>
          </a:xfrm>
          <a:prstGeom prst="rect">
            <a:avLst/>
          </a:prstGeom>
        </p:spPr>
      </p:pic>
      <p:pic>
        <p:nvPicPr>
          <p:cNvPr id="6" name="Picture 5"/>
          <p:cNvPicPr>
            <a:picLocks noChangeAspect="1"/>
          </p:cNvPicPr>
          <p:nvPr/>
        </p:nvPicPr>
        <p:blipFill>
          <a:blip r:embed="rId3"/>
          <a:stretch>
            <a:fillRect/>
          </a:stretch>
        </p:blipFill>
        <p:spPr>
          <a:xfrm>
            <a:off x="4060793" y="3995196"/>
            <a:ext cx="317019" cy="310923"/>
          </a:xfrm>
          <a:prstGeom prst="rect">
            <a:avLst/>
          </a:prstGeom>
        </p:spPr>
      </p:pic>
    </p:spTree>
    <p:extLst>
      <p:ext uri="{BB962C8B-B14F-4D97-AF65-F5344CB8AC3E}">
        <p14:creationId xmlns:p14="http://schemas.microsoft.com/office/powerpoint/2010/main" val="1777978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FFC000"/>
                </a:solidFill>
              </a:rPr>
              <a:t>Blending</a:t>
            </a:r>
          </a:p>
        </p:txBody>
      </p:sp>
      <p:sp>
        <p:nvSpPr>
          <p:cNvPr id="3" name="Content Placeholder 2"/>
          <p:cNvSpPr>
            <a:spLocks noGrp="1"/>
          </p:cNvSpPr>
          <p:nvPr>
            <p:ph idx="1"/>
          </p:nvPr>
        </p:nvSpPr>
        <p:spPr/>
        <p:txBody>
          <a:bodyPr/>
          <a:lstStyle/>
          <a:p>
            <a:pPr algn="ctr">
              <a:buNone/>
            </a:pPr>
            <a:r>
              <a:rPr lang="en-GB" sz="9600" dirty="0">
                <a:latin typeface="Comic Sans MS" pitchFamily="66" charset="0"/>
              </a:rPr>
              <a:t>Qu  </a:t>
            </a:r>
            <a:r>
              <a:rPr lang="en-GB" sz="9600" dirty="0" err="1">
                <a:latin typeface="Comic Sans MS" pitchFamily="66" charset="0"/>
              </a:rPr>
              <a:t>ee</a:t>
            </a:r>
            <a:r>
              <a:rPr lang="en-GB" sz="9600" dirty="0">
                <a:latin typeface="Comic Sans MS" pitchFamily="66" charset="0"/>
              </a:rPr>
              <a:t>  n</a:t>
            </a:r>
          </a:p>
          <a:p>
            <a:pPr algn="ctr">
              <a:buNone/>
            </a:pPr>
            <a:r>
              <a:rPr lang="en-GB" sz="9600" dirty="0">
                <a:latin typeface="Comic Sans MS" pitchFamily="66" charset="0"/>
              </a:rPr>
              <a:t>queen</a:t>
            </a:r>
          </a:p>
          <a:p>
            <a:pPr marL="0" indent="0">
              <a:buNone/>
            </a:pPr>
            <a:endParaRPr lang="en-GB" dirty="0"/>
          </a:p>
        </p:txBody>
      </p:sp>
      <p:pic>
        <p:nvPicPr>
          <p:cNvPr id="4" name="Picture 3"/>
          <p:cNvPicPr>
            <a:picLocks noChangeAspect="1"/>
          </p:cNvPicPr>
          <p:nvPr/>
        </p:nvPicPr>
        <p:blipFill>
          <a:blip r:embed="rId3"/>
          <a:stretch>
            <a:fillRect/>
          </a:stretch>
        </p:blipFill>
        <p:spPr>
          <a:xfrm>
            <a:off x="5963616" y="3584460"/>
            <a:ext cx="317019" cy="310923"/>
          </a:xfrm>
          <a:prstGeom prst="rect">
            <a:avLst/>
          </a:prstGeom>
        </p:spPr>
      </p:pic>
      <p:pic>
        <p:nvPicPr>
          <p:cNvPr id="5" name="Picture 4"/>
          <p:cNvPicPr>
            <a:picLocks noChangeAspect="1"/>
          </p:cNvPicPr>
          <p:nvPr/>
        </p:nvPicPr>
        <p:blipFill>
          <a:blip r:embed="rId3"/>
          <a:stretch>
            <a:fillRect/>
          </a:stretch>
        </p:blipFill>
        <p:spPr>
          <a:xfrm>
            <a:off x="3902656" y="3584461"/>
            <a:ext cx="317019" cy="310923"/>
          </a:xfrm>
          <a:prstGeom prst="rect">
            <a:avLst/>
          </a:prstGeom>
        </p:spPr>
      </p:pic>
      <p:pic>
        <p:nvPicPr>
          <p:cNvPr id="6" name="Picture 5"/>
          <p:cNvPicPr>
            <a:picLocks noChangeAspect="1"/>
          </p:cNvPicPr>
          <p:nvPr/>
        </p:nvPicPr>
        <p:blipFill>
          <a:blip r:embed="rId3"/>
          <a:stretch>
            <a:fillRect/>
          </a:stretch>
        </p:blipFill>
        <p:spPr>
          <a:xfrm>
            <a:off x="7689715" y="3584459"/>
            <a:ext cx="317019" cy="310923"/>
          </a:xfrm>
          <a:prstGeom prst="rect">
            <a:avLst/>
          </a:prstGeom>
        </p:spPr>
      </p:pic>
    </p:spTree>
    <p:extLst>
      <p:ext uri="{BB962C8B-B14F-4D97-AF65-F5344CB8AC3E}">
        <p14:creationId xmlns:p14="http://schemas.microsoft.com/office/powerpoint/2010/main" val="3196838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b="1" dirty="0">
                <a:solidFill>
                  <a:srgbClr val="FFC000"/>
                </a:solidFill>
              </a:rPr>
              <a:t>What does a phonics lesson look like?</a:t>
            </a:r>
          </a:p>
        </p:txBody>
      </p:sp>
      <p:graphicFrame>
        <p:nvGraphicFramePr>
          <p:cNvPr id="5" name="Object 4"/>
          <p:cNvGraphicFramePr>
            <a:graphicFrameLocks noChangeAspect="1"/>
          </p:cNvGraphicFramePr>
          <p:nvPr>
            <p:extLst>
              <p:ext uri="{D42A27DB-BD31-4B8C-83A1-F6EECF244321}">
                <p14:modId xmlns:p14="http://schemas.microsoft.com/office/powerpoint/2010/main" val="2346857952"/>
              </p:ext>
            </p:extLst>
          </p:nvPr>
        </p:nvGraphicFramePr>
        <p:xfrm>
          <a:off x="1600200" y="1743075"/>
          <a:ext cx="8772525" cy="4786313"/>
        </p:xfrm>
        <a:graphic>
          <a:graphicData uri="http://schemas.openxmlformats.org/presentationml/2006/ole">
            <mc:AlternateContent xmlns:mc="http://schemas.openxmlformats.org/markup-compatibility/2006">
              <mc:Choice xmlns:v="urn:schemas-microsoft-com:vml" Requires="v">
                <p:oleObj spid="_x0000_s1059" name="Document" r:id="rId4" imgW="8858303" imgH="4849444" progId="Word.Document.12">
                  <p:embed/>
                </p:oleObj>
              </mc:Choice>
              <mc:Fallback>
                <p:oleObj name="Document" r:id="rId4" imgW="8858303" imgH="4849444" progId="Word.Document.12">
                  <p:embed/>
                  <p:pic>
                    <p:nvPicPr>
                      <p:cNvPr id="0" name=""/>
                      <p:cNvPicPr/>
                      <p:nvPr/>
                    </p:nvPicPr>
                    <p:blipFill>
                      <a:blip r:embed="rId5"/>
                      <a:stretch>
                        <a:fillRect/>
                      </a:stretch>
                    </p:blipFill>
                    <p:spPr>
                      <a:xfrm>
                        <a:off x="1600200" y="1743075"/>
                        <a:ext cx="8772525" cy="4786313"/>
                      </a:xfrm>
                      <a:prstGeom prst="rect">
                        <a:avLst/>
                      </a:prstGeom>
                    </p:spPr>
                  </p:pic>
                </p:oleObj>
              </mc:Fallback>
            </mc:AlternateContent>
          </a:graphicData>
        </a:graphic>
      </p:graphicFrame>
    </p:spTree>
    <p:extLst>
      <p:ext uri="{BB962C8B-B14F-4D97-AF65-F5344CB8AC3E}">
        <p14:creationId xmlns:p14="http://schemas.microsoft.com/office/powerpoint/2010/main" val="1363723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FFC000"/>
                </a:solidFill>
              </a:rPr>
              <a:t>Our Vision…</a:t>
            </a:r>
          </a:p>
        </p:txBody>
      </p:sp>
      <p:sp>
        <p:nvSpPr>
          <p:cNvPr id="3" name="Content Placeholder 2"/>
          <p:cNvSpPr>
            <a:spLocks noGrp="1"/>
          </p:cNvSpPr>
          <p:nvPr>
            <p:ph idx="1"/>
          </p:nvPr>
        </p:nvSpPr>
        <p:spPr>
          <a:xfrm>
            <a:off x="1103312" y="1562794"/>
            <a:ext cx="8946541" cy="4685606"/>
          </a:xfrm>
        </p:spPr>
        <p:txBody>
          <a:bodyPr>
            <a:normAutofit fontScale="92500" lnSpcReduction="10000"/>
          </a:bodyPr>
          <a:lstStyle/>
          <a:p>
            <a:pPr marL="0" indent="0">
              <a:buNone/>
            </a:pPr>
            <a:r>
              <a:rPr lang="en-GB" sz="2800" b="1" i="1" dirty="0">
                <a:solidFill>
                  <a:srgbClr val="FFC000"/>
                </a:solidFill>
              </a:rPr>
              <a:t>"We aspire to be an outstanding, values based school at the heart of our diverse community. </a:t>
            </a:r>
          </a:p>
          <a:p>
            <a:pPr marL="0" indent="0">
              <a:buNone/>
            </a:pPr>
            <a:endParaRPr lang="en-GB" sz="2800" b="1" i="1" dirty="0">
              <a:solidFill>
                <a:srgbClr val="FFC000"/>
              </a:solidFill>
            </a:endParaRPr>
          </a:p>
          <a:p>
            <a:pPr marL="0" indent="0">
              <a:buNone/>
            </a:pPr>
            <a:r>
              <a:rPr lang="en-GB" sz="2800" b="1" i="1" dirty="0">
                <a:solidFill>
                  <a:srgbClr val="FFC000"/>
                </a:solidFill>
              </a:rPr>
              <a:t>Striving for excellence, our focus is to enable our children to be resilient and independent learners whilst also considerate of others.  </a:t>
            </a:r>
          </a:p>
          <a:p>
            <a:pPr marL="0" indent="0">
              <a:buNone/>
            </a:pPr>
            <a:endParaRPr lang="en-GB" sz="2800" b="1" i="1" dirty="0">
              <a:solidFill>
                <a:srgbClr val="FFC000"/>
              </a:solidFill>
            </a:endParaRPr>
          </a:p>
          <a:p>
            <a:pPr marL="0" indent="0">
              <a:buNone/>
            </a:pPr>
            <a:r>
              <a:rPr lang="en-GB" sz="2800" b="1" i="1" dirty="0">
                <a:solidFill>
                  <a:srgbClr val="FFC000"/>
                </a:solidFill>
              </a:rPr>
              <a:t>Through an all-encompassing curriculum, our children will achieve their highest potential, and have a firm foundation on which to build successful and productive lives in an ever-changing world."</a:t>
            </a:r>
          </a:p>
          <a:p>
            <a:pPr marL="0" indent="0">
              <a:buNone/>
            </a:pPr>
            <a:endParaRPr lang="en-GB" dirty="0"/>
          </a:p>
        </p:txBody>
      </p:sp>
    </p:spTree>
    <p:extLst>
      <p:ext uri="{BB962C8B-B14F-4D97-AF65-F5344CB8AC3E}">
        <p14:creationId xmlns:p14="http://schemas.microsoft.com/office/powerpoint/2010/main" val="1922873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4C4242-8E3A-42A3-820D-77E4F6A60640}"/>
              </a:ext>
            </a:extLst>
          </p:cNvPr>
          <p:cNvSpPr>
            <a:spLocks noGrp="1"/>
          </p:cNvSpPr>
          <p:nvPr>
            <p:ph idx="1"/>
          </p:nvPr>
        </p:nvSpPr>
        <p:spPr>
          <a:xfrm>
            <a:off x="1103922" y="1457494"/>
            <a:ext cx="9879511" cy="4369148"/>
          </a:xfrm>
        </p:spPr>
        <p:txBody>
          <a:bodyPr>
            <a:normAutofit/>
          </a:bodyPr>
          <a:lstStyle/>
          <a:p>
            <a:r>
              <a:rPr lang="en-GB" dirty="0">
                <a:solidFill>
                  <a:srgbClr val="FFC000"/>
                </a:solidFill>
              </a:rPr>
              <a:t>Practise reading the sounds on their sound card with them – the ones they have learned so far. Make sure that you are saying the pure sounds. See here if you are not sure: </a:t>
            </a:r>
            <a:r>
              <a:rPr lang="en-GB" dirty="0">
                <a:solidFill>
                  <a:srgbClr val="FFC000"/>
                </a:solidFill>
                <a:hlinkClick r:id="rId3"/>
              </a:rPr>
              <a:t>https://www.youtube.com/watch?v=UCI2mu7URBc</a:t>
            </a:r>
            <a:r>
              <a:rPr lang="en-GB" dirty="0">
                <a:solidFill>
                  <a:srgbClr val="FFC000"/>
                </a:solidFill>
              </a:rPr>
              <a:t> </a:t>
            </a:r>
          </a:p>
          <a:p>
            <a:r>
              <a:rPr lang="en-GB" dirty="0">
                <a:solidFill>
                  <a:srgbClr val="FFC000"/>
                </a:solidFill>
              </a:rPr>
              <a:t>Practise writing the letters they have learned the sounds for.</a:t>
            </a:r>
          </a:p>
          <a:p>
            <a:r>
              <a:rPr lang="en-GB" dirty="0">
                <a:solidFill>
                  <a:srgbClr val="FFC000"/>
                </a:solidFill>
              </a:rPr>
              <a:t>Practise reading and writing the tricky words that they have learned.</a:t>
            </a:r>
          </a:p>
          <a:p>
            <a:r>
              <a:rPr lang="en-GB" dirty="0">
                <a:solidFill>
                  <a:srgbClr val="FFC000"/>
                </a:solidFill>
              </a:rPr>
              <a:t>Correct pencil grip and letter formation</a:t>
            </a:r>
          </a:p>
          <a:p>
            <a:r>
              <a:rPr lang="en-GB" dirty="0">
                <a:solidFill>
                  <a:srgbClr val="FFC000"/>
                </a:solidFill>
              </a:rPr>
              <a:t>Listen to them read regularly at home. Encourage saying the sounds for each word, then saying the word, and finally reading the sentence.</a:t>
            </a:r>
          </a:p>
          <a:p>
            <a:r>
              <a:rPr lang="en-GB" dirty="0">
                <a:solidFill>
                  <a:srgbClr val="FFC000"/>
                </a:solidFill>
              </a:rPr>
              <a:t>Encourage re-reading the book to develop fluency</a:t>
            </a:r>
          </a:p>
          <a:p>
            <a:r>
              <a:rPr lang="en-GB" dirty="0">
                <a:solidFill>
                  <a:srgbClr val="FFC000"/>
                </a:solidFill>
              </a:rPr>
              <a:t>Sign the reading record.</a:t>
            </a:r>
          </a:p>
          <a:p>
            <a:r>
              <a:rPr lang="en-GB" dirty="0">
                <a:solidFill>
                  <a:srgbClr val="FFC000"/>
                </a:solidFill>
              </a:rPr>
              <a:t>Talk to your child’s teacher if you have any questions. </a:t>
            </a:r>
          </a:p>
        </p:txBody>
      </p:sp>
      <p:sp>
        <p:nvSpPr>
          <p:cNvPr id="4" name="Title 1">
            <a:extLst>
              <a:ext uri="{FF2B5EF4-FFF2-40B4-BE49-F238E27FC236}">
                <a16:creationId xmlns:a16="http://schemas.microsoft.com/office/drawing/2014/main" id="{14AD50DD-E214-4599-900D-22E35FD27923}"/>
              </a:ext>
            </a:extLst>
          </p:cNvPr>
          <p:cNvSpPr>
            <a:spLocks noGrp="1"/>
          </p:cNvSpPr>
          <p:nvPr>
            <p:ph type="title"/>
          </p:nvPr>
        </p:nvSpPr>
        <p:spPr>
          <a:xfrm>
            <a:off x="646113" y="452438"/>
            <a:ext cx="9404350" cy="1400175"/>
          </a:xfrm>
        </p:spPr>
        <p:txBody>
          <a:bodyPr/>
          <a:lstStyle/>
          <a:p>
            <a:pPr algn="ctr"/>
            <a:r>
              <a:rPr lang="en-GB" b="1" dirty="0">
                <a:solidFill>
                  <a:srgbClr val="FFC000"/>
                </a:solidFill>
              </a:rPr>
              <a:t>What you can do to help</a:t>
            </a:r>
          </a:p>
        </p:txBody>
      </p:sp>
    </p:spTree>
    <p:extLst>
      <p:ext uri="{BB962C8B-B14F-4D97-AF65-F5344CB8AC3E}">
        <p14:creationId xmlns:p14="http://schemas.microsoft.com/office/powerpoint/2010/main" val="3822829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FFC000"/>
                </a:solidFill>
              </a:rPr>
              <a:t>Resources and more information</a:t>
            </a:r>
          </a:p>
        </p:txBody>
      </p:sp>
      <p:sp>
        <p:nvSpPr>
          <p:cNvPr id="3" name="Content Placeholder 2"/>
          <p:cNvSpPr>
            <a:spLocks noGrp="1"/>
          </p:cNvSpPr>
          <p:nvPr>
            <p:ph idx="1"/>
          </p:nvPr>
        </p:nvSpPr>
        <p:spPr>
          <a:xfrm>
            <a:off x="1103312" y="1391478"/>
            <a:ext cx="8946541" cy="4856921"/>
          </a:xfrm>
        </p:spPr>
        <p:txBody>
          <a:bodyPr>
            <a:normAutofit/>
          </a:bodyPr>
          <a:lstStyle/>
          <a:p>
            <a:pPr algn="just">
              <a:lnSpc>
                <a:spcPct val="115000"/>
              </a:lnSpc>
            </a:pPr>
            <a:r>
              <a:rPr lang="en-GB" dirty="0">
                <a:solidFill>
                  <a:srgbClr val="FFC000"/>
                </a:solidFill>
              </a:rPr>
              <a:t>Sound card for each phase</a:t>
            </a:r>
          </a:p>
          <a:p>
            <a:pPr algn="just">
              <a:lnSpc>
                <a:spcPct val="115000"/>
              </a:lnSpc>
            </a:pPr>
            <a:r>
              <a:rPr lang="en-GB" dirty="0">
                <a:solidFill>
                  <a:srgbClr val="FFC000"/>
                </a:solidFill>
              </a:rPr>
              <a:t>Letter formation ditties</a:t>
            </a:r>
          </a:p>
          <a:p>
            <a:pPr algn="just">
              <a:lnSpc>
                <a:spcPct val="115000"/>
              </a:lnSpc>
            </a:pPr>
            <a:r>
              <a:rPr lang="en-GB" dirty="0">
                <a:solidFill>
                  <a:srgbClr val="FFC000"/>
                </a:solidFill>
              </a:rPr>
              <a:t>The fully decodable reading books that the children read with you at home. This is how they practise and apply their phonics knowledge. Research and Government guidance states that children should re-read their books to develop fluency. </a:t>
            </a:r>
          </a:p>
          <a:p>
            <a:pPr algn="just">
              <a:lnSpc>
                <a:spcPct val="115000"/>
              </a:lnSpc>
            </a:pPr>
            <a:r>
              <a:rPr lang="en-GB" dirty="0">
                <a:solidFill>
                  <a:srgbClr val="FFC000"/>
                </a:solidFill>
              </a:rPr>
              <a:t>Please come to our Early Reading Workshop on Wednesday 19</a:t>
            </a:r>
            <a:r>
              <a:rPr lang="en-GB" baseline="30000" dirty="0">
                <a:solidFill>
                  <a:srgbClr val="FFC000"/>
                </a:solidFill>
              </a:rPr>
              <a:t>th</a:t>
            </a:r>
            <a:r>
              <a:rPr lang="en-GB" dirty="0">
                <a:solidFill>
                  <a:srgbClr val="FFC000"/>
                </a:solidFill>
              </a:rPr>
              <a:t> October at 9am.</a:t>
            </a:r>
          </a:p>
          <a:p>
            <a:pPr algn="just">
              <a:lnSpc>
                <a:spcPct val="115000"/>
              </a:lnSpc>
            </a:pPr>
            <a:r>
              <a:rPr lang="en-GB" dirty="0">
                <a:solidFill>
                  <a:srgbClr val="FFC000"/>
                </a:solidFill>
              </a:rPr>
              <a:t>Essential Letters and Sounds: </a:t>
            </a:r>
            <a:r>
              <a:rPr lang="en-GB" dirty="0">
                <a:solidFill>
                  <a:srgbClr val="FFC000"/>
                </a:solidFill>
                <a:hlinkClick r:id="rId3"/>
              </a:rPr>
              <a:t>https://essentiallettersandsounds.org/</a:t>
            </a:r>
            <a:r>
              <a:rPr lang="en-GB" dirty="0">
                <a:solidFill>
                  <a:srgbClr val="FFC000"/>
                </a:solidFill>
              </a:rPr>
              <a:t> </a:t>
            </a:r>
          </a:p>
          <a:p>
            <a:pPr algn="just">
              <a:lnSpc>
                <a:spcPct val="115000"/>
              </a:lnSpc>
            </a:pPr>
            <a:r>
              <a:rPr lang="en-GB" dirty="0" err="1">
                <a:solidFill>
                  <a:srgbClr val="FFC000"/>
                </a:solidFill>
              </a:rPr>
              <a:t>Phonicsplay</a:t>
            </a:r>
            <a:r>
              <a:rPr lang="en-GB" dirty="0">
                <a:solidFill>
                  <a:srgbClr val="FFC000"/>
                </a:solidFill>
              </a:rPr>
              <a:t>: </a:t>
            </a:r>
            <a:r>
              <a:rPr lang="en-GB" dirty="0">
                <a:solidFill>
                  <a:srgbClr val="FFC000"/>
                </a:solidFill>
                <a:latin typeface="Comic Sans MS" pitchFamily="66" charset="0"/>
                <a:hlinkClick r:id="rId4"/>
              </a:rPr>
              <a:t>http://www.phonicsplay.co.uk</a:t>
            </a:r>
            <a:r>
              <a:rPr lang="en-GB" dirty="0">
                <a:solidFill>
                  <a:srgbClr val="FFC000"/>
                </a:solidFill>
                <a:latin typeface="Comic Sans MS" pitchFamily="66" charset="0"/>
              </a:rPr>
              <a:t> </a:t>
            </a:r>
          </a:p>
          <a:p>
            <a:endParaRPr lang="en-GB" dirty="0"/>
          </a:p>
        </p:txBody>
      </p:sp>
      <p:pic>
        <p:nvPicPr>
          <p:cNvPr id="4" name="Picture 3"/>
          <p:cNvPicPr>
            <a:picLocks noChangeAspect="1"/>
          </p:cNvPicPr>
          <p:nvPr/>
        </p:nvPicPr>
        <p:blipFill>
          <a:blip r:embed="rId5"/>
          <a:stretch>
            <a:fillRect/>
          </a:stretch>
        </p:blipFill>
        <p:spPr>
          <a:xfrm>
            <a:off x="9364022" y="4674458"/>
            <a:ext cx="2286063" cy="1676681"/>
          </a:xfrm>
          <a:prstGeom prst="rect">
            <a:avLst/>
          </a:prstGeom>
        </p:spPr>
      </p:pic>
    </p:spTree>
    <p:extLst>
      <p:ext uri="{BB962C8B-B14F-4D97-AF65-F5344CB8AC3E}">
        <p14:creationId xmlns:p14="http://schemas.microsoft.com/office/powerpoint/2010/main" val="4095564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2682" y="465780"/>
            <a:ext cx="9404723" cy="5707013"/>
          </a:xfrm>
        </p:spPr>
        <p:txBody>
          <a:bodyPr/>
          <a:lstStyle/>
          <a:p>
            <a:pPr algn="ctr"/>
            <a:br>
              <a:rPr lang="en-GB" sz="4800" b="1" dirty="0">
                <a:solidFill>
                  <a:srgbClr val="FFC000"/>
                </a:solidFill>
              </a:rPr>
            </a:br>
            <a:br>
              <a:rPr lang="en-GB" sz="4800" b="1">
                <a:solidFill>
                  <a:srgbClr val="FFC000"/>
                </a:solidFill>
              </a:rPr>
            </a:br>
            <a:r>
              <a:rPr lang="en-GB" sz="4800" b="1">
                <a:solidFill>
                  <a:srgbClr val="FFC000"/>
                </a:solidFill>
              </a:rPr>
              <a:t>Any </a:t>
            </a:r>
            <a:r>
              <a:rPr lang="en-GB" sz="4800" b="1" dirty="0">
                <a:solidFill>
                  <a:srgbClr val="FFC000"/>
                </a:solidFill>
              </a:rPr>
              <a:t>questions?</a:t>
            </a:r>
            <a:br>
              <a:rPr lang="en-GB" sz="4800" b="1" dirty="0">
                <a:solidFill>
                  <a:srgbClr val="FFC000"/>
                </a:solidFill>
              </a:rPr>
            </a:br>
            <a:endParaRPr lang="en-GB" sz="7200" b="1" dirty="0">
              <a:solidFill>
                <a:srgbClr val="FFC000"/>
              </a:solidFill>
            </a:endParaRPr>
          </a:p>
        </p:txBody>
      </p:sp>
      <p:pic>
        <p:nvPicPr>
          <p:cNvPr id="4" name="Picture 3"/>
          <p:cNvPicPr>
            <a:picLocks noChangeAspect="1"/>
          </p:cNvPicPr>
          <p:nvPr/>
        </p:nvPicPr>
        <p:blipFill>
          <a:blip r:embed="rId3"/>
          <a:stretch>
            <a:fillRect/>
          </a:stretch>
        </p:blipFill>
        <p:spPr>
          <a:xfrm>
            <a:off x="4441555" y="3842112"/>
            <a:ext cx="2466975" cy="1943100"/>
          </a:xfrm>
          <a:prstGeom prst="rect">
            <a:avLst/>
          </a:prstGeom>
        </p:spPr>
      </p:pic>
    </p:spTree>
    <p:extLst>
      <p:ext uri="{BB962C8B-B14F-4D97-AF65-F5344CB8AC3E}">
        <p14:creationId xmlns:p14="http://schemas.microsoft.com/office/powerpoint/2010/main" val="4245013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9019A-948C-42E1-8B4B-AC0CB85B49A5}"/>
              </a:ext>
            </a:extLst>
          </p:cNvPr>
          <p:cNvSpPr>
            <a:spLocks noGrp="1"/>
          </p:cNvSpPr>
          <p:nvPr>
            <p:ph type="title"/>
          </p:nvPr>
        </p:nvSpPr>
        <p:spPr/>
        <p:txBody>
          <a:bodyPr/>
          <a:lstStyle/>
          <a:p>
            <a:r>
              <a:rPr lang="en-GB" b="1" dirty="0">
                <a:solidFill>
                  <a:srgbClr val="FFC000"/>
                </a:solidFill>
              </a:rPr>
              <a:t>Aims of this workshop</a:t>
            </a:r>
            <a:endParaRPr lang="en-GB" dirty="0"/>
          </a:p>
        </p:txBody>
      </p:sp>
      <p:sp>
        <p:nvSpPr>
          <p:cNvPr id="3" name="Content Placeholder 2">
            <a:extLst>
              <a:ext uri="{FF2B5EF4-FFF2-40B4-BE49-F238E27FC236}">
                <a16:creationId xmlns:a16="http://schemas.microsoft.com/office/drawing/2014/main" id="{65CA3061-006A-45C6-A4E8-F365E5CAE560}"/>
              </a:ext>
            </a:extLst>
          </p:cNvPr>
          <p:cNvSpPr>
            <a:spLocks noGrp="1"/>
          </p:cNvSpPr>
          <p:nvPr>
            <p:ph idx="1"/>
          </p:nvPr>
        </p:nvSpPr>
        <p:spPr/>
        <p:txBody>
          <a:bodyPr/>
          <a:lstStyle/>
          <a:p>
            <a:pPr>
              <a:lnSpc>
                <a:spcPct val="150000"/>
              </a:lnSpc>
            </a:pPr>
            <a:r>
              <a:rPr lang="en-GB" b="1" dirty="0">
                <a:solidFill>
                  <a:srgbClr val="FFC000"/>
                </a:solidFill>
                <a:latin typeface="Comic Sans MS" pitchFamily="66" charset="0"/>
              </a:rPr>
              <a:t>Develop an understanding of what phonics is and why we teach phonics</a:t>
            </a:r>
          </a:p>
          <a:p>
            <a:pPr>
              <a:lnSpc>
                <a:spcPct val="150000"/>
              </a:lnSpc>
            </a:pPr>
            <a:r>
              <a:rPr lang="en-GB" b="1" dirty="0">
                <a:solidFill>
                  <a:srgbClr val="FFC000"/>
                </a:solidFill>
                <a:latin typeface="Comic Sans MS" pitchFamily="66" charset="0"/>
              </a:rPr>
              <a:t>Briefly introduce Essential Letters and Sounds</a:t>
            </a:r>
          </a:p>
          <a:p>
            <a:pPr>
              <a:lnSpc>
                <a:spcPct val="150000"/>
              </a:lnSpc>
            </a:pPr>
            <a:r>
              <a:rPr lang="en-GB" b="1" dirty="0">
                <a:solidFill>
                  <a:srgbClr val="FFC000"/>
                </a:solidFill>
                <a:latin typeface="Comic Sans MS" pitchFamily="66" charset="0"/>
              </a:rPr>
              <a:t>Introduce some of the terms used in phonics</a:t>
            </a:r>
          </a:p>
          <a:p>
            <a:pPr>
              <a:lnSpc>
                <a:spcPct val="150000"/>
              </a:lnSpc>
            </a:pPr>
            <a:r>
              <a:rPr lang="en-GB" b="1" dirty="0">
                <a:solidFill>
                  <a:srgbClr val="FFC000"/>
                </a:solidFill>
                <a:latin typeface="Comic Sans MS" pitchFamily="66" charset="0"/>
              </a:rPr>
              <a:t>Demonstrate what a daily phonics lesson looks like in school</a:t>
            </a:r>
          </a:p>
          <a:p>
            <a:pPr>
              <a:lnSpc>
                <a:spcPct val="150000"/>
              </a:lnSpc>
            </a:pPr>
            <a:r>
              <a:rPr lang="en-GB" b="1" dirty="0">
                <a:solidFill>
                  <a:srgbClr val="FFC000"/>
                </a:solidFill>
                <a:latin typeface="Comic Sans MS" pitchFamily="66" charset="0"/>
              </a:rPr>
              <a:t>Give you some strategies to use at home to support your children</a:t>
            </a:r>
            <a:endParaRPr lang="en-GB" dirty="0">
              <a:solidFill>
                <a:srgbClr val="FFC000"/>
              </a:solidFill>
              <a:latin typeface="Comic Sans MS" pitchFamily="66" charset="0"/>
            </a:endParaRPr>
          </a:p>
        </p:txBody>
      </p:sp>
    </p:spTree>
    <p:extLst>
      <p:ext uri="{BB962C8B-B14F-4D97-AF65-F5344CB8AC3E}">
        <p14:creationId xmlns:p14="http://schemas.microsoft.com/office/powerpoint/2010/main" val="1669314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E1F9D-C4FE-4CBD-A145-58C4FB654B85}"/>
              </a:ext>
            </a:extLst>
          </p:cNvPr>
          <p:cNvSpPr>
            <a:spLocks noGrp="1"/>
          </p:cNvSpPr>
          <p:nvPr>
            <p:ph type="title"/>
          </p:nvPr>
        </p:nvSpPr>
        <p:spPr>
          <a:xfrm>
            <a:off x="646111" y="452718"/>
            <a:ext cx="9912019" cy="1400530"/>
          </a:xfrm>
        </p:spPr>
        <p:txBody>
          <a:bodyPr/>
          <a:lstStyle/>
          <a:p>
            <a:r>
              <a:rPr lang="en-GB" b="1" dirty="0">
                <a:solidFill>
                  <a:srgbClr val="FFC000"/>
                </a:solidFill>
              </a:rPr>
              <a:t>What is systematic synthetic phonics?</a:t>
            </a:r>
            <a:endParaRPr lang="en-GB" dirty="0"/>
          </a:p>
        </p:txBody>
      </p:sp>
      <p:sp>
        <p:nvSpPr>
          <p:cNvPr id="3" name="Content Placeholder 2">
            <a:extLst>
              <a:ext uri="{FF2B5EF4-FFF2-40B4-BE49-F238E27FC236}">
                <a16:creationId xmlns:a16="http://schemas.microsoft.com/office/drawing/2014/main" id="{6B8FC694-DFC0-45C9-BF83-54D10412370E}"/>
              </a:ext>
            </a:extLst>
          </p:cNvPr>
          <p:cNvSpPr>
            <a:spLocks noGrp="1"/>
          </p:cNvSpPr>
          <p:nvPr>
            <p:ph idx="1"/>
          </p:nvPr>
        </p:nvSpPr>
        <p:spPr/>
        <p:txBody>
          <a:bodyPr>
            <a:normAutofit fontScale="92500"/>
          </a:bodyPr>
          <a:lstStyle/>
          <a:p>
            <a:pPr marL="0" indent="0" algn="ctr">
              <a:buNone/>
            </a:pPr>
            <a:r>
              <a:rPr lang="en-GB" altLang="en-US" sz="3200" kern="0" dirty="0">
                <a:solidFill>
                  <a:srgbClr val="FFC000"/>
                </a:solidFill>
                <a:latin typeface="Comic Sans MS"/>
                <a:ea typeface="+mn-ea"/>
                <a:cs typeface="Arial"/>
              </a:rPr>
              <a:t>'Synthetic Phonics' comes from the idea of 'synthesising', which means 'putting together' or 'blending‘, in reading the sounds prompted by the letters on the page and are put together in order.</a:t>
            </a:r>
          </a:p>
          <a:p>
            <a:pPr marL="0" indent="0" algn="ctr">
              <a:buNone/>
            </a:pPr>
            <a:r>
              <a:rPr lang="en-GB" altLang="en-US" sz="3200" kern="0" dirty="0">
                <a:solidFill>
                  <a:srgbClr val="FFC000"/>
                </a:solidFill>
                <a:latin typeface="Comic Sans MS"/>
                <a:ea typeface="+mn-ea"/>
                <a:cs typeface="Arial"/>
              </a:rPr>
              <a:t>Synthetic phonics develops phonemic awareness along with the corresponding letters. </a:t>
            </a:r>
          </a:p>
          <a:p>
            <a:pPr marL="0" indent="0" algn="ctr">
              <a:buNone/>
            </a:pPr>
            <a:r>
              <a:rPr lang="en-GB" altLang="en-US" sz="3200" kern="0" dirty="0">
                <a:solidFill>
                  <a:srgbClr val="FFC000"/>
                </a:solidFill>
                <a:latin typeface="Comic Sans MS"/>
                <a:ea typeface="+mn-ea"/>
                <a:cs typeface="Arial"/>
              </a:rPr>
              <a:t> </a:t>
            </a:r>
            <a:endParaRPr lang="en-GB" dirty="0">
              <a:solidFill>
                <a:srgbClr val="FFC000"/>
              </a:solidFill>
            </a:endParaRPr>
          </a:p>
        </p:txBody>
      </p:sp>
    </p:spTree>
    <p:extLst>
      <p:ext uri="{BB962C8B-B14F-4D97-AF65-F5344CB8AC3E}">
        <p14:creationId xmlns:p14="http://schemas.microsoft.com/office/powerpoint/2010/main" val="820723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FFC000"/>
                </a:solidFill>
              </a:rPr>
              <a:t>Why do we teach phonics?</a:t>
            </a:r>
            <a:br>
              <a:rPr lang="en-GB" b="1" dirty="0">
                <a:solidFill>
                  <a:srgbClr val="FFC000"/>
                </a:solidFill>
              </a:rPr>
            </a:br>
            <a:endParaRPr lang="en-GB" b="1" dirty="0">
              <a:solidFill>
                <a:srgbClr val="FFC000"/>
              </a:solidFill>
            </a:endParaRPr>
          </a:p>
        </p:txBody>
      </p:sp>
      <p:pic>
        <p:nvPicPr>
          <p:cNvPr id="4" name="Content Placeholder 3"/>
          <p:cNvPicPr>
            <a:picLocks noGrp="1" noChangeAspect="1"/>
          </p:cNvPicPr>
          <p:nvPr>
            <p:ph idx="1"/>
          </p:nvPr>
        </p:nvPicPr>
        <p:blipFill>
          <a:blip r:embed="rId3"/>
          <a:stretch>
            <a:fillRect/>
          </a:stretch>
        </p:blipFill>
        <p:spPr>
          <a:xfrm>
            <a:off x="9508337" y="2127966"/>
            <a:ext cx="2018804" cy="1211283"/>
          </a:xfrm>
          <a:prstGeom prst="rect">
            <a:avLst/>
          </a:prstGeom>
        </p:spPr>
      </p:pic>
      <p:pic>
        <p:nvPicPr>
          <p:cNvPr id="5" name="Picture 4"/>
          <p:cNvPicPr>
            <a:picLocks noChangeAspect="1"/>
          </p:cNvPicPr>
          <p:nvPr/>
        </p:nvPicPr>
        <p:blipFill>
          <a:blip r:embed="rId4"/>
          <a:stretch>
            <a:fillRect/>
          </a:stretch>
        </p:blipFill>
        <p:spPr>
          <a:xfrm>
            <a:off x="9508337" y="3668780"/>
            <a:ext cx="2018804" cy="1335973"/>
          </a:xfrm>
          <a:prstGeom prst="rect">
            <a:avLst/>
          </a:prstGeom>
        </p:spPr>
      </p:pic>
      <p:sp>
        <p:nvSpPr>
          <p:cNvPr id="6" name="Title 1"/>
          <p:cNvSpPr txBox="1">
            <a:spLocks/>
          </p:cNvSpPr>
          <p:nvPr/>
        </p:nvSpPr>
        <p:spPr>
          <a:xfrm>
            <a:off x="1113016" y="5130899"/>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2800" b="1" dirty="0">
                <a:solidFill>
                  <a:srgbClr val="FFC000"/>
                </a:solidFill>
              </a:rPr>
              <a:t>We use phonics as the building blocks for teaching reading and writing.</a:t>
            </a:r>
            <a:br>
              <a:rPr lang="en-GB" b="1" dirty="0">
                <a:solidFill>
                  <a:srgbClr val="FFC000"/>
                </a:solidFill>
              </a:rPr>
            </a:br>
            <a:endParaRPr lang="en-GB" b="1" dirty="0">
              <a:solidFill>
                <a:srgbClr val="FFC000"/>
              </a:solidFill>
            </a:endParaRPr>
          </a:p>
        </p:txBody>
      </p:sp>
      <p:pic>
        <p:nvPicPr>
          <p:cNvPr id="3" name="Picture 2">
            <a:extLst>
              <a:ext uri="{FF2B5EF4-FFF2-40B4-BE49-F238E27FC236}">
                <a16:creationId xmlns:a16="http://schemas.microsoft.com/office/drawing/2014/main" id="{76D2362C-EE94-4EDA-9D81-8119B9C1EF90}"/>
              </a:ext>
            </a:extLst>
          </p:cNvPr>
          <p:cNvPicPr>
            <a:picLocks noChangeAspect="1"/>
          </p:cNvPicPr>
          <p:nvPr/>
        </p:nvPicPr>
        <p:blipFill>
          <a:blip r:embed="rId5"/>
          <a:stretch>
            <a:fillRect/>
          </a:stretch>
        </p:blipFill>
        <p:spPr>
          <a:xfrm>
            <a:off x="3265621" y="1454747"/>
            <a:ext cx="4826819" cy="3144000"/>
          </a:xfrm>
          <a:prstGeom prst="rect">
            <a:avLst/>
          </a:prstGeom>
        </p:spPr>
      </p:pic>
    </p:spTree>
    <p:extLst>
      <p:ext uri="{BB962C8B-B14F-4D97-AF65-F5344CB8AC3E}">
        <p14:creationId xmlns:p14="http://schemas.microsoft.com/office/powerpoint/2010/main" val="1921034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C2B12-8D2B-46D2-8B0B-4485C71C3BDA}"/>
              </a:ext>
            </a:extLst>
          </p:cNvPr>
          <p:cNvSpPr>
            <a:spLocks noGrp="1"/>
          </p:cNvSpPr>
          <p:nvPr>
            <p:ph type="title"/>
          </p:nvPr>
        </p:nvSpPr>
        <p:spPr>
          <a:xfrm>
            <a:off x="646111" y="452718"/>
            <a:ext cx="9404723" cy="899004"/>
          </a:xfrm>
        </p:spPr>
        <p:txBody>
          <a:bodyPr/>
          <a:lstStyle/>
          <a:p>
            <a:pPr lvl="0">
              <a:lnSpc>
                <a:spcPct val="150000"/>
              </a:lnSpc>
              <a:spcBef>
                <a:spcPts val="1000"/>
              </a:spcBef>
              <a:buClr>
                <a:srgbClr val="1E5155">
                  <a:lumMod val="40000"/>
                  <a:lumOff val="60000"/>
                </a:srgbClr>
              </a:buClr>
              <a:buSzPct val="80000"/>
            </a:pPr>
            <a:r>
              <a:rPr lang="en-GB" b="1" dirty="0">
                <a:solidFill>
                  <a:srgbClr val="FFC000"/>
                </a:solidFill>
              </a:rPr>
              <a:t>Year One Phonics Screening Check </a:t>
            </a:r>
            <a:br>
              <a:rPr lang="en-GB" b="1" dirty="0">
                <a:solidFill>
                  <a:srgbClr val="FFC000"/>
                </a:solidFill>
              </a:rPr>
            </a:br>
            <a:br>
              <a:rPr lang="en-GB" sz="2000" b="1" dirty="0">
                <a:solidFill>
                  <a:srgbClr val="FFC000"/>
                </a:solidFill>
              </a:rPr>
            </a:br>
            <a:r>
              <a:rPr lang="en-GB" sz="2400" b="1" dirty="0">
                <a:solidFill>
                  <a:srgbClr val="FFC000"/>
                </a:solidFill>
              </a:rPr>
              <a:t>In 2019, 82% of our Year One children passed the Phonics Screening Check.  This is in line with National Average.</a:t>
            </a:r>
            <a:br>
              <a:rPr lang="en-GB" sz="2400" b="1" dirty="0">
                <a:solidFill>
                  <a:srgbClr val="FFC000"/>
                </a:solidFill>
              </a:rPr>
            </a:br>
            <a:br>
              <a:rPr lang="en-GB" sz="2400" b="1" dirty="0">
                <a:solidFill>
                  <a:srgbClr val="FFC000"/>
                </a:solidFill>
              </a:rPr>
            </a:br>
            <a:r>
              <a:rPr lang="en-GB" sz="3000" b="1" dirty="0">
                <a:solidFill>
                  <a:srgbClr val="FFC000"/>
                </a:solidFill>
              </a:rPr>
              <a:t>Our phonics screening check results for 2022:</a:t>
            </a:r>
            <a:br>
              <a:rPr lang="en-GB" sz="3000" b="1" dirty="0">
                <a:solidFill>
                  <a:srgbClr val="FFC000"/>
                </a:solidFill>
              </a:rPr>
            </a:br>
            <a:r>
              <a:rPr lang="en-GB" sz="3000" b="1" dirty="0">
                <a:solidFill>
                  <a:srgbClr val="FFC000"/>
                </a:solidFill>
              </a:rPr>
              <a:t>Year 1 – 	Bearwood: 95% passed, </a:t>
            </a:r>
            <a:br>
              <a:rPr lang="en-GB" sz="3000" b="1" dirty="0">
                <a:solidFill>
                  <a:srgbClr val="FFC000"/>
                </a:solidFill>
              </a:rPr>
            </a:br>
            <a:r>
              <a:rPr lang="en-GB" sz="3000" b="1" dirty="0">
                <a:solidFill>
                  <a:srgbClr val="FFC000"/>
                </a:solidFill>
              </a:rPr>
              <a:t>		</a:t>
            </a:r>
            <a:r>
              <a:rPr lang="en-GB" sz="3000" b="1">
                <a:solidFill>
                  <a:srgbClr val="FFC000"/>
                </a:solidFill>
              </a:rPr>
              <a:t>		Wokingham</a:t>
            </a:r>
            <a:r>
              <a:rPr lang="en-GB" sz="3000" b="1" dirty="0">
                <a:solidFill>
                  <a:srgbClr val="FFC000"/>
                </a:solidFill>
              </a:rPr>
              <a:t>: 82% passed</a:t>
            </a:r>
            <a:br>
              <a:rPr lang="en-GB" sz="3000" b="1" dirty="0">
                <a:solidFill>
                  <a:srgbClr val="FFC000"/>
                </a:solidFill>
              </a:rPr>
            </a:br>
            <a:r>
              <a:rPr lang="en-GB" sz="3000" b="1" dirty="0">
                <a:solidFill>
                  <a:srgbClr val="FFC000"/>
                </a:solidFill>
              </a:rPr>
              <a:t>		</a:t>
            </a:r>
            <a:r>
              <a:rPr lang="en-GB" sz="3000" b="1">
                <a:solidFill>
                  <a:srgbClr val="FFC000"/>
                </a:solidFill>
              </a:rPr>
              <a:t>		National</a:t>
            </a:r>
            <a:r>
              <a:rPr lang="en-GB" sz="3000" b="1" dirty="0">
                <a:solidFill>
                  <a:srgbClr val="FFC000"/>
                </a:solidFill>
              </a:rPr>
              <a:t>: 72%</a:t>
            </a:r>
            <a:br>
              <a:rPr lang="en-GB" sz="2800" b="1" dirty="0">
                <a:solidFill>
                  <a:srgbClr val="FFC000"/>
                </a:solidFill>
              </a:rPr>
            </a:br>
            <a:br>
              <a:rPr lang="en-GB" sz="2800" b="1" dirty="0">
                <a:solidFill>
                  <a:srgbClr val="FFC000"/>
                </a:solidFill>
              </a:rPr>
            </a:br>
            <a:br>
              <a:rPr lang="en-GB" b="1" dirty="0">
                <a:solidFill>
                  <a:srgbClr val="FFC000"/>
                </a:solidFill>
              </a:rPr>
            </a:br>
            <a:endParaRPr lang="en-GB" b="1" u="sng" dirty="0"/>
          </a:p>
        </p:txBody>
      </p:sp>
    </p:spTree>
    <p:extLst>
      <p:ext uri="{BB962C8B-B14F-4D97-AF65-F5344CB8AC3E}">
        <p14:creationId xmlns:p14="http://schemas.microsoft.com/office/powerpoint/2010/main" val="3364703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09" y="1760607"/>
            <a:ext cx="8946541" cy="3699668"/>
          </a:xfrm>
        </p:spPr>
        <p:txBody>
          <a:bodyPr>
            <a:normAutofit/>
          </a:bodyPr>
          <a:lstStyle/>
          <a:p>
            <a:pPr marL="0" indent="0">
              <a:buNone/>
            </a:pPr>
            <a:endParaRPr lang="en-GB" sz="2400" b="1" dirty="0">
              <a:solidFill>
                <a:srgbClr val="FFC000"/>
              </a:solidFill>
            </a:endParaRPr>
          </a:p>
          <a:p>
            <a:endParaRPr lang="en-GB" sz="2400" b="1" dirty="0">
              <a:solidFill>
                <a:srgbClr val="FFC000"/>
              </a:solidFill>
            </a:endParaRPr>
          </a:p>
        </p:txBody>
      </p:sp>
      <p:sp>
        <p:nvSpPr>
          <p:cNvPr id="4" name="Title 3"/>
          <p:cNvSpPr>
            <a:spLocks noGrp="1"/>
          </p:cNvSpPr>
          <p:nvPr>
            <p:ph type="title"/>
          </p:nvPr>
        </p:nvSpPr>
        <p:spPr>
          <a:xfrm>
            <a:off x="1103309" y="590455"/>
            <a:ext cx="9404723" cy="1400530"/>
          </a:xfrm>
        </p:spPr>
        <p:txBody>
          <a:bodyPr/>
          <a:lstStyle/>
          <a:p>
            <a:pPr algn="ctr"/>
            <a:r>
              <a:rPr lang="en-GB" b="1" dirty="0">
                <a:solidFill>
                  <a:srgbClr val="FFC000"/>
                </a:solidFill>
              </a:rPr>
              <a:t>Phonics Schemes</a:t>
            </a:r>
          </a:p>
        </p:txBody>
      </p:sp>
      <p:sp>
        <p:nvSpPr>
          <p:cNvPr id="5" name="Rectangle 4"/>
          <p:cNvSpPr/>
          <p:nvPr/>
        </p:nvSpPr>
        <p:spPr>
          <a:xfrm>
            <a:off x="1594651" y="1453053"/>
            <a:ext cx="9494039" cy="4463081"/>
          </a:xfrm>
          <a:prstGeom prst="rect">
            <a:avLst/>
          </a:prstGeom>
        </p:spPr>
        <p:txBody>
          <a:bodyPr wrap="square">
            <a:spAutoFit/>
          </a:bodyPr>
          <a:lstStyle/>
          <a:p>
            <a:pPr lvl="0">
              <a:lnSpc>
                <a:spcPct val="150000"/>
              </a:lnSpc>
            </a:pPr>
            <a:r>
              <a:rPr lang="en-GB" sz="2400" dirty="0">
                <a:solidFill>
                  <a:srgbClr val="FFC000"/>
                </a:solidFill>
                <a:latin typeface="Comic Sans MS" pitchFamily="66" charset="0"/>
              </a:rPr>
              <a:t>At Bearwood, we follow the Essential Letters and Sounds (ELS) programme. Essential Letters and Sounds is a validated phonics scheme, based on the Letters and Sounds progression resource published by the Department for Education which consists of six phases.</a:t>
            </a:r>
          </a:p>
          <a:p>
            <a:pPr lvl="0">
              <a:lnSpc>
                <a:spcPct val="150000"/>
              </a:lnSpc>
            </a:pPr>
            <a:r>
              <a:rPr lang="en-GB" sz="2400" dirty="0">
                <a:solidFill>
                  <a:srgbClr val="FFC000"/>
                </a:solidFill>
                <a:latin typeface="Comic Sans MS" pitchFamily="66" charset="0"/>
              </a:rPr>
              <a:t>We follow ELS through Reception and Year 1. Children in Nursery have a daily Phase 1 phonics session, and children in Year 2 and beyond have phonics interventions as required.</a:t>
            </a:r>
          </a:p>
        </p:txBody>
      </p:sp>
    </p:spTree>
    <p:extLst>
      <p:ext uri="{BB962C8B-B14F-4D97-AF65-F5344CB8AC3E}">
        <p14:creationId xmlns:p14="http://schemas.microsoft.com/office/powerpoint/2010/main" val="3644968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FFC000"/>
                </a:solidFill>
              </a:rPr>
              <a:t>Terminology</a:t>
            </a:r>
          </a:p>
        </p:txBody>
      </p:sp>
      <p:sp>
        <p:nvSpPr>
          <p:cNvPr id="5" name="Content Placeholder 4"/>
          <p:cNvSpPr>
            <a:spLocks noGrp="1"/>
          </p:cNvSpPr>
          <p:nvPr>
            <p:ph idx="1"/>
          </p:nvPr>
        </p:nvSpPr>
        <p:spPr>
          <a:xfrm>
            <a:off x="1339424" y="1647969"/>
            <a:ext cx="8946541" cy="4491574"/>
          </a:xfrm>
        </p:spPr>
        <p:txBody>
          <a:bodyPr>
            <a:normAutofit fontScale="77500" lnSpcReduction="20000"/>
          </a:bodyPr>
          <a:lstStyle/>
          <a:p>
            <a:r>
              <a:rPr lang="en-GB" sz="2800" b="1" dirty="0">
                <a:solidFill>
                  <a:srgbClr val="FFC000"/>
                </a:solidFill>
              </a:rPr>
              <a:t>Phoneme</a:t>
            </a:r>
            <a:r>
              <a:rPr lang="en-GB" sz="2800" dirty="0">
                <a:solidFill>
                  <a:srgbClr val="FFC000"/>
                </a:solidFill>
              </a:rPr>
              <a:t> - the smallest unit of sound in speech </a:t>
            </a:r>
          </a:p>
          <a:p>
            <a:r>
              <a:rPr lang="en-GB" sz="2800" b="1" dirty="0">
                <a:solidFill>
                  <a:srgbClr val="FFC000"/>
                </a:solidFill>
              </a:rPr>
              <a:t>Grapheme</a:t>
            </a:r>
            <a:r>
              <a:rPr lang="en-GB" sz="2800" dirty="0">
                <a:solidFill>
                  <a:srgbClr val="FFC000"/>
                </a:solidFill>
              </a:rPr>
              <a:t> – one or more letters representing a phoneme</a:t>
            </a:r>
          </a:p>
          <a:p>
            <a:r>
              <a:rPr lang="en-GB" sz="2800" b="1" dirty="0">
                <a:solidFill>
                  <a:srgbClr val="FFC000"/>
                </a:solidFill>
              </a:rPr>
              <a:t>Segmenting</a:t>
            </a:r>
            <a:r>
              <a:rPr lang="en-GB" sz="2800" dirty="0">
                <a:solidFill>
                  <a:srgbClr val="FFC000"/>
                </a:solidFill>
              </a:rPr>
              <a:t> – identifying the individual phonemes in a word</a:t>
            </a:r>
          </a:p>
          <a:p>
            <a:r>
              <a:rPr lang="en-GB" sz="2800" b="1" dirty="0">
                <a:solidFill>
                  <a:srgbClr val="FFC000"/>
                </a:solidFill>
              </a:rPr>
              <a:t>Blending</a:t>
            </a:r>
            <a:r>
              <a:rPr lang="en-GB" sz="2800" dirty="0">
                <a:solidFill>
                  <a:srgbClr val="FFC000"/>
                </a:solidFill>
              </a:rPr>
              <a:t> – identifying the word made by a string of phonemes </a:t>
            </a:r>
          </a:p>
          <a:p>
            <a:r>
              <a:rPr lang="en-GB" sz="2800" b="1" dirty="0">
                <a:solidFill>
                  <a:srgbClr val="FFC000"/>
                </a:solidFill>
              </a:rPr>
              <a:t>Digraph</a:t>
            </a:r>
            <a:r>
              <a:rPr lang="en-GB" sz="2800" dirty="0">
                <a:solidFill>
                  <a:srgbClr val="FFC000"/>
                </a:solidFill>
              </a:rPr>
              <a:t> – two letters which make one phoneme</a:t>
            </a:r>
          </a:p>
          <a:p>
            <a:r>
              <a:rPr lang="en-GB" sz="2800" b="1" dirty="0" err="1">
                <a:solidFill>
                  <a:srgbClr val="FFC000"/>
                </a:solidFill>
              </a:rPr>
              <a:t>Trigraph</a:t>
            </a:r>
            <a:r>
              <a:rPr lang="en-GB" sz="2800" dirty="0">
                <a:solidFill>
                  <a:srgbClr val="FFC000"/>
                </a:solidFill>
              </a:rPr>
              <a:t> - three letters which make one phoneme</a:t>
            </a:r>
          </a:p>
          <a:p>
            <a:r>
              <a:rPr lang="en-GB" sz="2800" b="1" dirty="0">
                <a:solidFill>
                  <a:srgbClr val="FFC000"/>
                </a:solidFill>
              </a:rPr>
              <a:t>CVC word </a:t>
            </a:r>
            <a:r>
              <a:rPr lang="en-GB" sz="2800" dirty="0">
                <a:solidFill>
                  <a:srgbClr val="FFC000"/>
                </a:solidFill>
              </a:rPr>
              <a:t>- Consonant Vowel Consonant </a:t>
            </a:r>
            <a:r>
              <a:rPr lang="en-GB" sz="2800" dirty="0" err="1">
                <a:solidFill>
                  <a:srgbClr val="FFC000"/>
                </a:solidFill>
              </a:rPr>
              <a:t>eg</a:t>
            </a:r>
            <a:r>
              <a:rPr lang="en-GB" sz="2800" dirty="0">
                <a:solidFill>
                  <a:srgbClr val="FFC000"/>
                </a:solidFill>
              </a:rPr>
              <a:t>: cat</a:t>
            </a:r>
          </a:p>
          <a:p>
            <a:r>
              <a:rPr lang="en-GB" sz="2800" b="1" dirty="0">
                <a:solidFill>
                  <a:srgbClr val="FFC000"/>
                </a:solidFill>
              </a:rPr>
              <a:t>Tricky words </a:t>
            </a:r>
            <a:r>
              <a:rPr lang="en-GB" sz="2800" dirty="0">
                <a:solidFill>
                  <a:srgbClr val="FFC000"/>
                </a:solidFill>
              </a:rPr>
              <a:t>(hard to read and spell words) – words that cannot be sounded </a:t>
            </a:r>
            <a:r>
              <a:rPr lang="en-GB" sz="2800" dirty="0" err="1">
                <a:solidFill>
                  <a:srgbClr val="FFC000"/>
                </a:solidFill>
              </a:rPr>
              <a:t>eg</a:t>
            </a:r>
            <a:r>
              <a:rPr lang="en-GB" sz="2800" dirty="0">
                <a:solidFill>
                  <a:srgbClr val="FFC000"/>
                </a:solidFill>
              </a:rPr>
              <a:t>: the</a:t>
            </a:r>
          </a:p>
          <a:p>
            <a:r>
              <a:rPr lang="en-GB" sz="2800" b="1" dirty="0">
                <a:solidFill>
                  <a:srgbClr val="FFC000"/>
                </a:solidFill>
              </a:rPr>
              <a:t>High frequency words </a:t>
            </a:r>
            <a:r>
              <a:rPr lang="en-GB" sz="2800" dirty="0">
                <a:solidFill>
                  <a:srgbClr val="FFC000"/>
                </a:solidFill>
              </a:rPr>
              <a:t>– words that appear often but can be sounded </a:t>
            </a:r>
            <a:r>
              <a:rPr lang="en-GB" sz="2800" dirty="0" err="1">
                <a:solidFill>
                  <a:srgbClr val="FFC000"/>
                </a:solidFill>
              </a:rPr>
              <a:t>eg</a:t>
            </a:r>
            <a:r>
              <a:rPr lang="en-GB" sz="2800" dirty="0">
                <a:solidFill>
                  <a:srgbClr val="FFC000"/>
                </a:solidFill>
              </a:rPr>
              <a:t>: and</a:t>
            </a:r>
          </a:p>
          <a:p>
            <a:r>
              <a:rPr lang="en-GB" sz="2800" b="1" dirty="0">
                <a:solidFill>
                  <a:srgbClr val="FFC000"/>
                </a:solidFill>
              </a:rPr>
              <a:t>GPC</a:t>
            </a:r>
            <a:r>
              <a:rPr lang="en-GB" sz="2800" dirty="0">
                <a:solidFill>
                  <a:srgbClr val="FFC000"/>
                </a:solidFill>
              </a:rPr>
              <a:t> –Grapheme Phoneme Correspondence </a:t>
            </a:r>
          </a:p>
        </p:txBody>
      </p:sp>
    </p:spTree>
    <p:extLst>
      <p:ext uri="{BB962C8B-B14F-4D97-AF65-F5344CB8AC3E}">
        <p14:creationId xmlns:p14="http://schemas.microsoft.com/office/powerpoint/2010/main" val="2097036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FFC000"/>
                </a:solidFill>
              </a:rPr>
              <a:t>Phase 1</a:t>
            </a:r>
            <a:br>
              <a:rPr lang="en-GB" b="1" dirty="0">
                <a:solidFill>
                  <a:srgbClr val="FFC000"/>
                </a:solidFill>
              </a:rPr>
            </a:br>
            <a:r>
              <a:rPr lang="en-GB" sz="2800" b="1" dirty="0">
                <a:solidFill>
                  <a:srgbClr val="FFC000"/>
                </a:solidFill>
              </a:rPr>
              <a:t>Delivered in our Nursery</a:t>
            </a:r>
          </a:p>
        </p:txBody>
      </p:sp>
      <p:sp>
        <p:nvSpPr>
          <p:cNvPr id="3" name="Content Placeholder 2"/>
          <p:cNvSpPr>
            <a:spLocks noGrp="1"/>
          </p:cNvSpPr>
          <p:nvPr>
            <p:ph idx="1"/>
          </p:nvPr>
        </p:nvSpPr>
        <p:spPr>
          <a:xfrm>
            <a:off x="1103312" y="1853248"/>
            <a:ext cx="8946541" cy="4395151"/>
          </a:xfrm>
        </p:spPr>
        <p:txBody>
          <a:bodyPr>
            <a:normAutofit fontScale="92500" lnSpcReduction="10000"/>
          </a:bodyPr>
          <a:lstStyle/>
          <a:p>
            <a:pPr marL="0" indent="0">
              <a:lnSpc>
                <a:spcPct val="150000"/>
              </a:lnSpc>
              <a:buNone/>
            </a:pPr>
            <a:r>
              <a:rPr lang="en-GB" dirty="0">
                <a:solidFill>
                  <a:srgbClr val="FFC000"/>
                </a:solidFill>
                <a:latin typeface="Comic Sans MS" pitchFamily="66" charset="0"/>
              </a:rPr>
              <a:t>There are 7 aspects:</a:t>
            </a:r>
          </a:p>
          <a:p>
            <a:pPr>
              <a:lnSpc>
                <a:spcPct val="150000"/>
              </a:lnSpc>
            </a:pPr>
            <a:r>
              <a:rPr lang="en-GB" dirty="0">
                <a:solidFill>
                  <a:srgbClr val="FFC000"/>
                </a:solidFill>
                <a:latin typeface="Comic Sans MS" pitchFamily="66" charset="0"/>
              </a:rPr>
              <a:t>A1 – Environmental Sounds</a:t>
            </a:r>
          </a:p>
          <a:p>
            <a:pPr>
              <a:lnSpc>
                <a:spcPct val="150000"/>
              </a:lnSpc>
            </a:pPr>
            <a:r>
              <a:rPr lang="en-GB" dirty="0">
                <a:solidFill>
                  <a:srgbClr val="FFC000"/>
                </a:solidFill>
                <a:latin typeface="Comic Sans MS" pitchFamily="66" charset="0"/>
              </a:rPr>
              <a:t>A2 – Instrumental Sounds</a:t>
            </a:r>
          </a:p>
          <a:p>
            <a:pPr>
              <a:lnSpc>
                <a:spcPct val="150000"/>
              </a:lnSpc>
            </a:pPr>
            <a:r>
              <a:rPr lang="en-GB" dirty="0">
                <a:solidFill>
                  <a:srgbClr val="FFC000"/>
                </a:solidFill>
                <a:latin typeface="Comic Sans MS" pitchFamily="66" charset="0"/>
              </a:rPr>
              <a:t>A3 – Body Percussion</a:t>
            </a:r>
          </a:p>
          <a:p>
            <a:pPr>
              <a:lnSpc>
                <a:spcPct val="150000"/>
              </a:lnSpc>
            </a:pPr>
            <a:r>
              <a:rPr lang="en-GB" dirty="0">
                <a:solidFill>
                  <a:srgbClr val="FFC000"/>
                </a:solidFill>
                <a:latin typeface="Comic Sans MS" pitchFamily="66" charset="0"/>
              </a:rPr>
              <a:t>A4 – Rhythm and rhyme</a:t>
            </a:r>
          </a:p>
          <a:p>
            <a:pPr>
              <a:lnSpc>
                <a:spcPct val="150000"/>
              </a:lnSpc>
            </a:pPr>
            <a:r>
              <a:rPr lang="en-GB" dirty="0">
                <a:solidFill>
                  <a:srgbClr val="FFC000"/>
                </a:solidFill>
                <a:latin typeface="Comic Sans MS" pitchFamily="66" charset="0"/>
              </a:rPr>
              <a:t>A5 – Alliteration</a:t>
            </a:r>
          </a:p>
          <a:p>
            <a:pPr>
              <a:lnSpc>
                <a:spcPct val="150000"/>
              </a:lnSpc>
            </a:pPr>
            <a:r>
              <a:rPr lang="en-GB" dirty="0">
                <a:solidFill>
                  <a:srgbClr val="FFC000"/>
                </a:solidFill>
                <a:latin typeface="Comic Sans MS" pitchFamily="66" charset="0"/>
              </a:rPr>
              <a:t>A6 – Voice sounds</a:t>
            </a:r>
          </a:p>
          <a:p>
            <a:pPr>
              <a:lnSpc>
                <a:spcPct val="150000"/>
              </a:lnSpc>
            </a:pPr>
            <a:r>
              <a:rPr lang="en-GB" dirty="0">
                <a:solidFill>
                  <a:srgbClr val="FFC000"/>
                </a:solidFill>
                <a:latin typeface="Comic Sans MS" pitchFamily="66" charset="0"/>
              </a:rPr>
              <a:t>A7 – Oral blending and segmenting.</a:t>
            </a:r>
          </a:p>
          <a:p>
            <a:endParaRPr lang="en-GB" dirty="0"/>
          </a:p>
        </p:txBody>
      </p:sp>
    </p:spTree>
    <p:extLst>
      <p:ext uri="{BB962C8B-B14F-4D97-AF65-F5344CB8AC3E}">
        <p14:creationId xmlns:p14="http://schemas.microsoft.com/office/powerpoint/2010/main" val="35232069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3863</TotalTime>
  <Words>1679</Words>
  <Application>Microsoft Office PowerPoint</Application>
  <PresentationFormat>Widescreen</PresentationFormat>
  <Paragraphs>133</Paragraphs>
  <Slides>22</Slides>
  <Notes>22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0" baseType="lpstr">
      <vt:lpstr>Arial</vt:lpstr>
      <vt:lpstr>Calibri</vt:lpstr>
      <vt:lpstr>Century Gothic</vt:lpstr>
      <vt:lpstr>Century Schoolbook</vt:lpstr>
      <vt:lpstr>Comic Sans MS</vt:lpstr>
      <vt:lpstr>Wingdings 3</vt:lpstr>
      <vt:lpstr>Ion</vt:lpstr>
      <vt:lpstr>Document</vt:lpstr>
      <vt:lpstr> Bearwood Primary School Early Years Foundation Stage  Phonics Workshop October 2022</vt:lpstr>
      <vt:lpstr>Our Vision…</vt:lpstr>
      <vt:lpstr>Aims of this workshop</vt:lpstr>
      <vt:lpstr>What is systematic synthetic phonics?</vt:lpstr>
      <vt:lpstr>Why do we teach phonics? </vt:lpstr>
      <vt:lpstr>Year One Phonics Screening Check   In 2019, 82% of our Year One children passed the Phonics Screening Check.  This is in line with National Average.  Our phonics screening check results for 2022: Year 1 –  Bearwood: 95% passed,      Wokingham: 82% passed     National: 72%   </vt:lpstr>
      <vt:lpstr>Phonics Schemes</vt:lpstr>
      <vt:lpstr>Terminology</vt:lpstr>
      <vt:lpstr>Phase 1 Delivered in our Nursery</vt:lpstr>
      <vt:lpstr>Phase 2 Autumn Term in Reception </vt:lpstr>
      <vt:lpstr>Phase 3 Autumn and Spring Term in Reception</vt:lpstr>
      <vt:lpstr>Phase 4 Summer Term in Reception</vt:lpstr>
      <vt:lpstr>Phase 5 Year 1</vt:lpstr>
      <vt:lpstr>Phase 6</vt:lpstr>
      <vt:lpstr>Segmenting</vt:lpstr>
      <vt:lpstr>Segmenting</vt:lpstr>
      <vt:lpstr>Blending</vt:lpstr>
      <vt:lpstr>Blending</vt:lpstr>
      <vt:lpstr>What does a phonics lesson look like?</vt:lpstr>
      <vt:lpstr>What you can do to help</vt:lpstr>
      <vt:lpstr>Resources and more information</vt:lpstr>
      <vt:lpstr>  Any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Bearwood Primary School  New Reception Class 2019/20</dc:title>
  <dc:creator>Head Bearwood Primary School</dc:creator>
  <cp:lastModifiedBy>Jennifer Proud</cp:lastModifiedBy>
  <cp:revision>65</cp:revision>
  <cp:lastPrinted>2022-10-12T07:54:03Z</cp:lastPrinted>
  <dcterms:created xsi:type="dcterms:W3CDTF">2019-07-03T07:32:47Z</dcterms:created>
  <dcterms:modified xsi:type="dcterms:W3CDTF">2022-10-12T09:09:48Z</dcterms:modified>
</cp:coreProperties>
</file>