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2"/>
  </p:notesMasterIdLst>
  <p:sldIdLst>
    <p:sldId id="303" r:id="rId6"/>
    <p:sldId id="277" r:id="rId7"/>
    <p:sldId id="293" r:id="rId8"/>
    <p:sldId id="267" r:id="rId9"/>
    <p:sldId id="257" r:id="rId10"/>
    <p:sldId id="262" r:id="rId11"/>
    <p:sldId id="294" r:id="rId12"/>
    <p:sldId id="263" r:id="rId13"/>
    <p:sldId id="287" r:id="rId14"/>
    <p:sldId id="296" r:id="rId15"/>
    <p:sldId id="297" r:id="rId16"/>
    <p:sldId id="295" r:id="rId17"/>
    <p:sldId id="298" r:id="rId18"/>
    <p:sldId id="288" r:id="rId19"/>
    <p:sldId id="299" r:id="rId20"/>
    <p:sldId id="274" r:id="rId21"/>
    <p:sldId id="284" r:id="rId22"/>
    <p:sldId id="275" r:id="rId23"/>
    <p:sldId id="289" r:id="rId24"/>
    <p:sldId id="273" r:id="rId25"/>
    <p:sldId id="272" r:id="rId26"/>
    <p:sldId id="283" r:id="rId27"/>
    <p:sldId id="285" r:id="rId28"/>
    <p:sldId id="302" r:id="rId29"/>
    <p:sldId id="286" r:id="rId30"/>
    <p:sldId id="290"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notesViewPr>
    <p:cSldViewPr snapToGrid="0">
      <p:cViewPr>
        <p:scale>
          <a:sx n="130" d="100"/>
          <a:sy n="130" d="100"/>
        </p:scale>
        <p:origin x="1776" y="-107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E4C0-453C-833F-02CF31A83357}"/>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2-E4C0-453C-833F-02CF31A83357}"/>
              </c:ext>
            </c:extLst>
          </c:dPt>
          <c:cat>
            <c:strRef>
              <c:f>Sheet1!$A$2:$A$3</c:f>
              <c:strCache>
                <c:ptCount val="2"/>
                <c:pt idx="0">
                  <c:v>Positive</c:v>
                </c:pt>
                <c:pt idx="1">
                  <c:v>Negative</c:v>
                </c:pt>
              </c:strCache>
            </c:strRef>
          </c:cat>
          <c:val>
            <c:numRef>
              <c:f>Sheet1!$B$2:$B$3</c:f>
              <c:numCache>
                <c:formatCode>General</c:formatCode>
                <c:ptCount val="2"/>
                <c:pt idx="0">
                  <c:v>59</c:v>
                </c:pt>
                <c:pt idx="1">
                  <c:v>11</c:v>
                </c:pt>
              </c:numCache>
            </c:numRef>
          </c:val>
          <c:extLst>
            <c:ext xmlns:c16="http://schemas.microsoft.com/office/drawing/2014/chart" uri="{C3380CC4-5D6E-409C-BE32-E72D297353CC}">
              <c16:uniqueId val="{00000000-E4C0-453C-833F-02CF31A833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83966926526372E-2"/>
          <c:y val="0.21155457463917282"/>
          <c:w val="0.94115984732306679"/>
          <c:h val="0.73126320317862747"/>
        </c:manualLayout>
      </c:layout>
      <c:barChart>
        <c:barDir val="col"/>
        <c:grouping val="clustered"/>
        <c:varyColors val="0"/>
        <c:ser>
          <c:idx val="0"/>
          <c:order val="0"/>
          <c:tx>
            <c:strRef>
              <c:f>Sheet1!$B$1</c:f>
              <c:strCache>
                <c:ptCount val="1"/>
                <c:pt idx="0">
                  <c:v>2023</c:v>
                </c:pt>
              </c:strCache>
            </c:strRef>
          </c:tx>
          <c:spPr>
            <a:solidFill>
              <a:srgbClr val="71599B"/>
            </a:solidFill>
            <a:ln>
              <a:noFill/>
            </a:ln>
            <a:effectLst/>
          </c:spPr>
          <c:invertIfNegative val="0"/>
          <c:dLbls>
            <c:dLbl>
              <c:idx val="0"/>
              <c:tx>
                <c:rich>
                  <a:bodyPr/>
                  <a:lstStyle/>
                  <a:p>
                    <a:fld id="{C243BE75-3D73-41DC-8C14-EEC215ACCC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Sheet1!$B$2</c:f>
              <c:numCache>
                <c:formatCode>General</c:formatCode>
                <c:ptCount val="1"/>
                <c:pt idx="0">
                  <c:v>41</c:v>
                </c:pt>
              </c:numCache>
            </c:numRef>
          </c:val>
          <c:extLst>
            <c:ext xmlns:c16="http://schemas.microsoft.com/office/drawing/2014/chart" uri="{C3380CC4-5D6E-409C-BE32-E72D297353CC}">
              <c16:uniqueId val="{00000000-4FAF-4641-94F1-E24A0ADA1AD1}"/>
            </c:ext>
          </c:extLst>
        </c:ser>
        <c:ser>
          <c:idx val="1"/>
          <c:order val="1"/>
          <c:tx>
            <c:strRef>
              <c:f>Sheet1!$C$1</c:f>
              <c:strCache>
                <c:ptCount val="1"/>
                <c:pt idx="0">
                  <c:v>2022</c:v>
                </c:pt>
              </c:strCache>
            </c:strRef>
          </c:tx>
          <c:spPr>
            <a:solidFill>
              <a:srgbClr val="E59629"/>
            </a:solidFill>
            <a:ln>
              <a:noFill/>
            </a:ln>
            <a:effectLst/>
          </c:spPr>
          <c:invertIfNegative val="0"/>
          <c:dPt>
            <c:idx val="0"/>
            <c:invertIfNegative val="0"/>
            <c:bubble3D val="0"/>
            <c:spPr>
              <a:solidFill>
                <a:srgbClr val="E59629"/>
              </a:solidFill>
              <a:ln>
                <a:noFill/>
              </a:ln>
              <a:effectLst/>
            </c:spPr>
            <c:extLst>
              <c:ext xmlns:c16="http://schemas.microsoft.com/office/drawing/2014/chart" uri="{C3380CC4-5D6E-409C-BE32-E72D297353CC}">
                <c16:uniqueId val="{00000002-4FAF-4641-94F1-E24A0ADA1AD1}"/>
              </c:ext>
            </c:extLst>
          </c:dPt>
          <c:dLbls>
            <c:dLbl>
              <c:idx val="0"/>
              <c:tx>
                <c:rich>
                  <a:bodyPr/>
                  <a:lstStyle/>
                  <a:p>
                    <a:fld id="{305F5561-D067-46B0-9AB0-334309DC10B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Sheet1!$C$2</c:f>
              <c:numCache>
                <c:formatCode>General</c:formatCode>
                <c:ptCount val="1"/>
                <c:pt idx="0">
                  <c:v>36</c:v>
                </c:pt>
              </c:numCache>
            </c:numRef>
          </c:val>
          <c:extLst>
            <c:ext xmlns:c16="http://schemas.microsoft.com/office/drawing/2014/chart" uri="{C3380CC4-5D6E-409C-BE32-E72D297353CC}">
              <c16:uniqueId val="{00000001-4FAF-4641-94F1-E24A0ADA1AD1}"/>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D7B2-4DCD-A2F9-02B55EBBAAEE}"/>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3-D7B2-4DCD-A2F9-02B55EBBAAEE}"/>
              </c:ext>
            </c:extLst>
          </c:dPt>
          <c:cat>
            <c:strRef>
              <c:f>Sheet1!$A$2:$A$3</c:f>
              <c:strCache>
                <c:ptCount val="2"/>
                <c:pt idx="0">
                  <c:v>Positive</c:v>
                </c:pt>
                <c:pt idx="1">
                  <c:v>Negative</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7B2-4DCD-A2F9-02B55EBBAA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870160-9DE1-4150-A619-44AB9914A421}" type="datetimeFigureOut">
              <a:rPr lang="en-GB" smtClean="0"/>
              <a:t>11/02/2026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8EC4FD-1DB1-48A6-BC64-8A7474D4FBE1}" type="slidenum">
              <a:rPr lang="en-GB" smtClean="0"/>
              <a:t>‹#›</a:t>
            </a:fld>
            <a:endParaRPr lang="en-GB"/>
          </a:p>
        </p:txBody>
      </p:sp>
    </p:spTree>
    <p:extLst>
      <p:ext uri="{BB962C8B-B14F-4D97-AF65-F5344CB8AC3E}">
        <p14:creationId xmlns:p14="http://schemas.microsoft.com/office/powerpoint/2010/main" val="281414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1</a:t>
            </a:fld>
            <a:endParaRPr lang="en-GB"/>
          </a:p>
        </p:txBody>
      </p:sp>
    </p:spTree>
    <p:extLst>
      <p:ext uri="{BB962C8B-B14F-4D97-AF65-F5344CB8AC3E}">
        <p14:creationId xmlns:p14="http://schemas.microsoft.com/office/powerpoint/2010/main" val="64149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1295400"/>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10</a:t>
            </a:fld>
            <a:endParaRPr lang="en-GB"/>
          </a:p>
        </p:txBody>
      </p:sp>
    </p:spTree>
    <p:extLst>
      <p:ext uri="{BB962C8B-B14F-4D97-AF65-F5344CB8AC3E}">
        <p14:creationId xmlns:p14="http://schemas.microsoft.com/office/powerpoint/2010/main" val="23037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 time too much – </a:t>
            </a:r>
          </a:p>
          <a:p>
            <a:r>
              <a:rPr lang="en-GB" dirty="0"/>
              <a:t>Showing signs of anxiety / stress if separated from their phone. </a:t>
            </a:r>
          </a:p>
          <a:p>
            <a:r>
              <a:rPr lang="en-GB" dirty="0"/>
              <a:t>Lack of sleep and exercise – not wanting to spend time with friends.</a:t>
            </a:r>
          </a:p>
          <a:p>
            <a:endParaRPr lang="en-GB" dirty="0"/>
          </a:p>
        </p:txBody>
      </p:sp>
      <p:sp>
        <p:nvSpPr>
          <p:cNvPr id="4" name="Slide Number Placeholder 3"/>
          <p:cNvSpPr>
            <a:spLocks noGrp="1"/>
          </p:cNvSpPr>
          <p:nvPr>
            <p:ph type="sldNum" sz="quarter" idx="5"/>
          </p:nvPr>
        </p:nvSpPr>
        <p:spPr/>
        <p:txBody>
          <a:bodyPr/>
          <a:lstStyle/>
          <a:p>
            <a:fld id="{6E8EC4FD-1DB1-48A6-BC64-8A7474D4FBE1}" type="slidenum">
              <a:rPr lang="en-GB" smtClean="0"/>
              <a:t>11</a:t>
            </a:fld>
            <a:endParaRPr lang="en-GB"/>
          </a:p>
        </p:txBody>
      </p:sp>
    </p:spTree>
    <p:extLst>
      <p:ext uri="{BB962C8B-B14F-4D97-AF65-F5344CB8AC3E}">
        <p14:creationId xmlns:p14="http://schemas.microsoft.com/office/powerpoint/2010/main" val="123011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12</a:t>
            </a:fld>
            <a:endParaRPr lang="en-GB"/>
          </a:p>
        </p:txBody>
      </p:sp>
    </p:spTree>
    <p:extLst>
      <p:ext uri="{BB962C8B-B14F-4D97-AF65-F5344CB8AC3E}">
        <p14:creationId xmlns:p14="http://schemas.microsoft.com/office/powerpoint/2010/main" val="84888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figures are from a few years’ ago so it may be higher.</a:t>
            </a:r>
          </a:p>
        </p:txBody>
      </p:sp>
      <p:sp>
        <p:nvSpPr>
          <p:cNvPr id="4" name="Slide Number Placeholder 3"/>
          <p:cNvSpPr>
            <a:spLocks noGrp="1"/>
          </p:cNvSpPr>
          <p:nvPr>
            <p:ph type="sldNum" sz="quarter" idx="5"/>
          </p:nvPr>
        </p:nvSpPr>
        <p:spPr/>
        <p:txBody>
          <a:bodyPr/>
          <a:lstStyle/>
          <a:p>
            <a:fld id="{6E8EC4FD-1DB1-48A6-BC64-8A7474D4FBE1}" type="slidenum">
              <a:rPr lang="en-GB" smtClean="0"/>
              <a:t>13</a:t>
            </a:fld>
            <a:endParaRPr lang="en-GB"/>
          </a:p>
        </p:txBody>
      </p:sp>
    </p:spTree>
    <p:extLst>
      <p:ext uri="{BB962C8B-B14F-4D97-AF65-F5344CB8AC3E}">
        <p14:creationId xmlns:p14="http://schemas.microsoft.com/office/powerpoint/2010/main" val="301040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The last issue we’ll look at today is spending too much time online.</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Internet Matters asked 9-17-year-olds to identify issues they’ve experienced online. Of the 25 options, 41% said they spent too much time online – and this was the most highly reported issue of all listed.</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As much as parents often think their children spend too much time online, this research shows that children </a:t>
            </a:r>
            <a:r>
              <a:rPr lang="en-US" dirty="0" err="1">
                <a:solidFill>
                  <a:srgbClr val="000000"/>
                </a:solidFill>
                <a:effectLst/>
                <a:latin typeface="Arial" panose="020B0604020202020204" pitchFamily="34" charset="0"/>
                <a:ea typeface="Arial" panose="020B0604020202020204" pitchFamily="34" charset="0"/>
              </a:rPr>
              <a:t>recognise</a:t>
            </a:r>
            <a:r>
              <a:rPr lang="en-US" dirty="0">
                <a:solidFill>
                  <a:srgbClr val="000000"/>
                </a:solidFill>
                <a:effectLst/>
                <a:latin typeface="Arial" panose="020B0604020202020204" pitchFamily="34" charset="0"/>
                <a:ea typeface="Arial" panose="020B0604020202020204" pitchFamily="34" charset="0"/>
              </a:rPr>
              <a:t> this as well. They just might not yet have the ability to regulate themselves to have a more balanced digital experience, which is why it’s important to set parental controls and screen time limits in their apps and games.</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It’s also important to help them use their devices for a range of purposes such as learning and creating rather than just consuming content.</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You can scan the QR code for Internet Matters’ guide to balancing screen time if you need more support.</a:t>
            </a:r>
            <a:endParaRPr lang="en-GB"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14</a:t>
            </a:fld>
            <a:endParaRPr lang="en-GB"/>
          </a:p>
        </p:txBody>
      </p:sp>
    </p:spTree>
    <p:extLst>
      <p:ext uri="{BB962C8B-B14F-4D97-AF65-F5344CB8AC3E}">
        <p14:creationId xmlns:p14="http://schemas.microsoft.com/office/powerpoint/2010/main" val="285200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15</a:t>
            </a:fld>
            <a:endParaRPr lang="en-GB"/>
          </a:p>
        </p:txBody>
      </p:sp>
    </p:spTree>
    <p:extLst>
      <p:ext uri="{BB962C8B-B14F-4D97-AF65-F5344CB8AC3E}">
        <p14:creationId xmlns:p14="http://schemas.microsoft.com/office/powerpoint/2010/main" val="270671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PEGI rating before your child plays a game.</a:t>
            </a:r>
          </a:p>
        </p:txBody>
      </p:sp>
      <p:sp>
        <p:nvSpPr>
          <p:cNvPr id="4" name="Slide Number Placeholder 3"/>
          <p:cNvSpPr>
            <a:spLocks noGrp="1"/>
          </p:cNvSpPr>
          <p:nvPr>
            <p:ph type="sldNum" sz="quarter" idx="5"/>
          </p:nvPr>
        </p:nvSpPr>
        <p:spPr/>
        <p:txBody>
          <a:bodyPr/>
          <a:lstStyle/>
          <a:p>
            <a:fld id="{6E8EC4FD-1DB1-48A6-BC64-8A7474D4FBE1}" type="slidenum">
              <a:rPr lang="en-GB" smtClean="0"/>
              <a:t>16</a:t>
            </a:fld>
            <a:endParaRPr lang="en-GB"/>
          </a:p>
        </p:txBody>
      </p:sp>
    </p:spTree>
    <p:extLst>
      <p:ext uri="{BB962C8B-B14F-4D97-AF65-F5344CB8AC3E}">
        <p14:creationId xmlns:p14="http://schemas.microsoft.com/office/powerpoint/2010/main" val="178770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537" y="4810364"/>
            <a:ext cx="5438140" cy="3908614"/>
          </a:xfrm>
        </p:spPr>
        <p:txBody>
          <a:bodyPr/>
          <a:lstStyle/>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A common issue that a lot of parents worry about is cyberbullying (or bullying that happens online). The biggest thing to remember about it is that it’s so much more difficult to escape than ‘traditional’ bullying. And, actually, a lot of offline bullying then continues online.</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Cyberbullying can happen between friends or strangers and can happen on social media, in video games, through messaging apps, in comment sections, and basically anywhere where people interact with others.</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About 1 in 10 children say they have experienced online bullying, and this number increases with children who have SEN needs or similar vulnerabilities.</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Talking about cyberbullying, including what it looks like and how to take action against it, is important. If you scan the QR code, you can access Internet Matters’ conversation guide.</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You can also set parental controls to limit contact, </a:t>
            </a:r>
            <a:r>
              <a:rPr lang="en-US" dirty="0" err="1">
                <a:solidFill>
                  <a:srgbClr val="000000"/>
                </a:solidFill>
                <a:effectLst/>
                <a:latin typeface="Arial" panose="020B0604020202020204" pitchFamily="34" charset="0"/>
                <a:ea typeface="Arial" panose="020B0604020202020204" pitchFamily="34" charset="0"/>
              </a:rPr>
              <a:t>customise</a:t>
            </a:r>
            <a:r>
              <a:rPr lang="en-US" dirty="0">
                <a:solidFill>
                  <a:srgbClr val="000000"/>
                </a:solidFill>
                <a:effectLst/>
                <a:latin typeface="Arial" panose="020B0604020202020204" pitchFamily="34" charset="0"/>
                <a:ea typeface="Arial" panose="020B0604020202020204" pitchFamily="34" charset="0"/>
              </a:rPr>
              <a:t> disallowed words and show your child how to report or block bullies.</a:t>
            </a:r>
            <a:endParaRPr lang="en-GB"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17</a:t>
            </a:fld>
            <a:endParaRPr lang="en-GB"/>
          </a:p>
        </p:txBody>
      </p:sp>
    </p:spTree>
    <p:extLst>
      <p:ext uri="{BB962C8B-B14F-4D97-AF65-F5344CB8AC3E}">
        <p14:creationId xmlns:p14="http://schemas.microsoft.com/office/powerpoint/2010/main" val="52584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You might have seen some online challenges and trends recently, or you might remember trends like planking and flash mob dances that were popular years ago.</a:t>
            </a:r>
            <a:endParaRPr lang="en-GB"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 </a:t>
            </a:r>
            <a:endParaRPr lang="en-GB"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These types of challenges attract many children but while most of them are harmless, some can be dangerous.</a:t>
            </a:r>
            <a:endParaRPr lang="en-GB"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 </a:t>
            </a:r>
            <a:endParaRPr lang="en-GB"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In Internet Matters’ survey, around 1 in 5 children aged 9-17 said they had come across content that promoted dangerous stunts or challenges. It’s important to remember that this is self-reported, and some children might see this content without </a:t>
            </a:r>
            <a:r>
              <a:rPr lang="en-US" sz="1400" dirty="0" err="1">
                <a:solidFill>
                  <a:srgbClr val="000000"/>
                </a:solidFill>
                <a:effectLst/>
                <a:latin typeface="Arial" panose="020B0604020202020204" pitchFamily="34" charset="0"/>
                <a:ea typeface="Arial" panose="020B0604020202020204" pitchFamily="34" charset="0"/>
              </a:rPr>
              <a:t>realising</a:t>
            </a:r>
            <a:r>
              <a:rPr lang="en-US" sz="1400" dirty="0">
                <a:solidFill>
                  <a:srgbClr val="000000"/>
                </a:solidFill>
                <a:effectLst/>
                <a:latin typeface="Arial" panose="020B0604020202020204" pitchFamily="34" charset="0"/>
                <a:ea typeface="Arial" panose="020B0604020202020204" pitchFamily="34" charset="0"/>
              </a:rPr>
              <a:t> it’s dangerous.</a:t>
            </a:r>
            <a:endParaRPr lang="en-GB" sz="14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You’ll see a lot of these trends on social media, so it’s </a:t>
            </a:r>
            <a:r>
              <a:rPr lang="en-US" sz="1400" i="1" dirty="0">
                <a:solidFill>
                  <a:srgbClr val="000000"/>
                </a:solidFill>
                <a:effectLst/>
                <a:latin typeface="Arial" panose="020B0604020202020204" pitchFamily="34" charset="0"/>
                <a:ea typeface="Arial" panose="020B0604020202020204" pitchFamily="34" charset="0"/>
              </a:rPr>
              <a:t>really</a:t>
            </a:r>
            <a:r>
              <a:rPr lang="en-US" sz="1400" dirty="0">
                <a:solidFill>
                  <a:srgbClr val="000000"/>
                </a:solidFill>
                <a:effectLst/>
                <a:latin typeface="Arial" panose="020B0604020202020204" pitchFamily="34" charset="0"/>
                <a:ea typeface="Arial" panose="020B0604020202020204" pitchFamily="34" charset="0"/>
              </a:rPr>
              <a:t> important that you talk to your child about dangerous challenges. You can find more guidance about how to safely talk about this issue at InternetMatters.org or by scanning the QR code on screen.</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18</a:t>
            </a:fld>
            <a:endParaRPr lang="en-GB"/>
          </a:p>
        </p:txBody>
      </p:sp>
    </p:spTree>
    <p:extLst>
      <p:ext uri="{BB962C8B-B14F-4D97-AF65-F5344CB8AC3E}">
        <p14:creationId xmlns:p14="http://schemas.microsoft.com/office/powerpoint/2010/main" val="182592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The Children’s Commissioner for England ran a survey which found that over a quarter of children had seen porn by age 11; 10% had seen it by age 9. And the average age children first see pornography is 13. This could be through curiosity or stumbling across the content by accident through ads on other websites. Their friends might also share this content with them.</a:t>
            </a:r>
          </a:p>
          <a:p>
            <a:pPr marL="0" marR="0">
              <a:spcBef>
                <a:spcPts val="0"/>
              </a:spcBef>
              <a:spcAft>
                <a:spcPts val="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An Internet Matters survey of children aged 9-17 found that 1 in 10 reported seeing pornography or violent content online. As children grow and if a child has SEND needs – including autism, sensory impairments, communication needs, ADHD and even dyslexia or physical disabilities – they are more likely to come across this content.</a:t>
            </a:r>
          </a:p>
          <a:p>
            <a:pPr marL="0" marR="0">
              <a:spcBef>
                <a:spcPts val="0"/>
              </a:spcBef>
              <a:spcAft>
                <a:spcPts val="0"/>
              </a:spcAft>
            </a:pP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GB" kern="100" dirty="0">
                <a:effectLst/>
                <a:latin typeface="Aptos" panose="020B0004020202020204" pitchFamily="34" charset="0"/>
                <a:ea typeface="Aptos" panose="020B0004020202020204" pitchFamily="34" charset="0"/>
                <a:cs typeface="Times New Roman" panose="02020603050405020304" pitchFamily="18" charset="0"/>
              </a:rPr>
              <a:t>Unfortunately, if children see a lot of this content, they can become desensitised, which means it’s harder for them to recognise when something is harmful. So, setting parental controls on broadband and mobile, talking to them about why some content is not appropriate and showing them how to use reporting tools is really important. Especially if inappropriate content makes its way through a filter that should have stopped it; this helps the platform strengthen these filters and protect users who do not want to see such content.</a:t>
            </a:r>
          </a:p>
        </p:txBody>
      </p:sp>
      <p:sp>
        <p:nvSpPr>
          <p:cNvPr id="4" name="Slide Number Placeholder 3"/>
          <p:cNvSpPr>
            <a:spLocks noGrp="1"/>
          </p:cNvSpPr>
          <p:nvPr>
            <p:ph type="sldNum" sz="quarter" idx="5"/>
          </p:nvPr>
        </p:nvSpPr>
        <p:spPr/>
        <p:txBody>
          <a:bodyPr/>
          <a:lstStyle/>
          <a:p>
            <a:fld id="{5912F86D-1CBB-4457-8A13-AFA47789A512}" type="slidenum">
              <a:rPr lang="en-GB" smtClean="0"/>
              <a:t>19</a:t>
            </a:fld>
            <a:endParaRPr lang="en-GB"/>
          </a:p>
        </p:txBody>
      </p:sp>
    </p:spTree>
    <p:extLst>
      <p:ext uri="{BB962C8B-B14F-4D97-AF65-F5344CB8AC3E}">
        <p14:creationId xmlns:p14="http://schemas.microsoft.com/office/powerpoint/2010/main" val="26855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a:t>
            </a:fld>
            <a:endParaRPr lang="en-GB"/>
          </a:p>
        </p:txBody>
      </p:sp>
    </p:spTree>
    <p:extLst>
      <p:ext uri="{BB962C8B-B14F-4D97-AF65-F5344CB8AC3E}">
        <p14:creationId xmlns:p14="http://schemas.microsoft.com/office/powerpoint/2010/main" val="1248625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20</a:t>
            </a:fld>
            <a:endParaRPr lang="en-GB"/>
          </a:p>
        </p:txBody>
      </p:sp>
    </p:spTree>
    <p:extLst>
      <p:ext uri="{BB962C8B-B14F-4D97-AF65-F5344CB8AC3E}">
        <p14:creationId xmlns:p14="http://schemas.microsoft.com/office/powerpoint/2010/main" val="2059710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21</a:t>
            </a:fld>
            <a:endParaRPr lang="en-GB"/>
          </a:p>
        </p:txBody>
      </p:sp>
    </p:spTree>
    <p:extLst>
      <p:ext uri="{BB962C8B-B14F-4D97-AF65-F5344CB8AC3E}">
        <p14:creationId xmlns:p14="http://schemas.microsoft.com/office/powerpoint/2010/main" val="330772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22</a:t>
            </a:fld>
            <a:endParaRPr lang="en-GB"/>
          </a:p>
        </p:txBody>
      </p:sp>
    </p:spTree>
    <p:extLst>
      <p:ext uri="{BB962C8B-B14F-4D97-AF65-F5344CB8AC3E}">
        <p14:creationId xmlns:p14="http://schemas.microsoft.com/office/powerpoint/2010/main" val="370224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23</a:t>
            </a:fld>
            <a:endParaRPr lang="en-GB"/>
          </a:p>
        </p:txBody>
      </p:sp>
    </p:spTree>
    <p:extLst>
      <p:ext uri="{BB962C8B-B14F-4D97-AF65-F5344CB8AC3E}">
        <p14:creationId xmlns:p14="http://schemas.microsoft.com/office/powerpoint/2010/main" val="1158108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24</a:t>
            </a:fld>
            <a:endParaRPr lang="en-GB"/>
          </a:p>
        </p:txBody>
      </p:sp>
    </p:spTree>
    <p:extLst>
      <p:ext uri="{BB962C8B-B14F-4D97-AF65-F5344CB8AC3E}">
        <p14:creationId xmlns:p14="http://schemas.microsoft.com/office/powerpoint/2010/main" val="244332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25</a:t>
            </a:fld>
            <a:endParaRPr lang="en-GB"/>
          </a:p>
        </p:txBody>
      </p:sp>
    </p:spTree>
    <p:extLst>
      <p:ext uri="{BB962C8B-B14F-4D97-AF65-F5344CB8AC3E}">
        <p14:creationId xmlns:p14="http://schemas.microsoft.com/office/powerpoint/2010/main" val="229974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GB" sz="1800" dirty="0">
                <a:solidFill>
                  <a:srgbClr val="000000"/>
                </a:solidFill>
                <a:effectLst/>
                <a:latin typeface="Arial" panose="020B0604020202020204" pitchFamily="34" charset="0"/>
                <a:ea typeface="Arial" panose="020B0604020202020204" pitchFamily="34" charset="0"/>
              </a:rPr>
              <a:t>If you want more information about anything we spoke about today or just want to have a look around at the online safety resources available, visit internetmatters.org or follow them on social media.</a:t>
            </a:r>
          </a:p>
          <a:p>
            <a:pPr marL="0" marR="0">
              <a:lnSpc>
                <a:spcPct val="115000"/>
              </a:lnSpc>
              <a:spcBef>
                <a:spcPts val="0"/>
              </a:spcBef>
              <a:spcAft>
                <a:spcPts val="0"/>
              </a:spcAft>
            </a:pPr>
            <a:r>
              <a:rPr lang="en-GB" sz="1800" dirty="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GB" sz="1800" i="1">
                <a:solidFill>
                  <a:srgbClr val="000000"/>
                </a:solidFill>
                <a:effectLst/>
                <a:latin typeface="Arial" panose="020B0604020202020204" pitchFamily="34" charset="0"/>
                <a:ea typeface="Arial" panose="020B0604020202020204" pitchFamily="34" charset="0"/>
              </a:rPr>
              <a:t>[Add any additional information or your goodbye message if relevant]</a:t>
            </a:r>
            <a:endParaRPr lang="en-GB" sz="180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2F86D-1CBB-4457-8A13-AFA47789A51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989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large group – talk to person next to you and then share.</a:t>
            </a:r>
          </a:p>
          <a:p>
            <a:r>
              <a:rPr lang="en-GB" dirty="0"/>
              <a:t>If small group – share with whole group.</a:t>
            </a:r>
          </a:p>
        </p:txBody>
      </p:sp>
      <p:sp>
        <p:nvSpPr>
          <p:cNvPr id="4" name="Slide Number Placeholder 3"/>
          <p:cNvSpPr>
            <a:spLocks noGrp="1"/>
          </p:cNvSpPr>
          <p:nvPr>
            <p:ph type="sldNum" sz="quarter" idx="5"/>
          </p:nvPr>
        </p:nvSpPr>
        <p:spPr/>
        <p:txBody>
          <a:bodyPr/>
          <a:lstStyle/>
          <a:p>
            <a:fld id="{6E8EC4FD-1DB1-48A6-BC64-8A7474D4FBE1}" type="slidenum">
              <a:rPr lang="en-GB" smtClean="0"/>
              <a:t>3</a:t>
            </a:fld>
            <a:endParaRPr lang="en-GB"/>
          </a:p>
        </p:txBody>
      </p:sp>
    </p:spTree>
    <p:extLst>
      <p:ext uri="{BB962C8B-B14F-4D97-AF65-F5344CB8AC3E}">
        <p14:creationId xmlns:p14="http://schemas.microsoft.com/office/powerpoint/2010/main" val="248252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First, it’s important to remember that there are plenty of benefits for children who go online.</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Research from online safety </a:t>
            </a:r>
            <a:r>
              <a:rPr lang="en-US" dirty="0" err="1">
                <a:solidFill>
                  <a:srgbClr val="000000"/>
                </a:solidFill>
                <a:effectLst/>
                <a:latin typeface="Arial" panose="020B0604020202020204" pitchFamily="34" charset="0"/>
                <a:ea typeface="Arial" panose="020B0604020202020204" pitchFamily="34" charset="0"/>
              </a:rPr>
              <a:t>organisation</a:t>
            </a:r>
            <a:r>
              <a:rPr lang="en-US" dirty="0">
                <a:solidFill>
                  <a:srgbClr val="000000"/>
                </a:solidFill>
                <a:effectLst/>
                <a:latin typeface="Arial" panose="020B0604020202020204" pitchFamily="34" charset="0"/>
                <a:ea typeface="Arial" panose="020B0604020202020204" pitchFamily="34" charset="0"/>
              </a:rPr>
              <a:t>, Internet Matters, found that the majority of children believe going online positively impacts their wellbeing. This is based on a survey given to children aged 9-17 who self-reported these feelings.</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Other research from Internet Matters found that children who go online are increasingly confident; the stat on screen shows the change from 2022 to 2023. With so much information and opportunity for connection, this confidence could be related to finding spaces that support who they are and their interests.</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Additionally, the same research found that 75% of 9-17-year-olds saw technology and the internet as an important part of their independence.</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 </a:t>
            </a:r>
            <a:endParaRPr lang="en-GB"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rPr>
              <a:t>Overall, children enjoy going online, so our role as educators and yours as parents is to give them the tools to keep enjoying their time by staying safe and becoming resilient.</a:t>
            </a:r>
            <a:endParaRPr lang="en-GB"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4</a:t>
            </a:fld>
            <a:endParaRPr lang="en-GB"/>
          </a:p>
        </p:txBody>
      </p:sp>
    </p:spTree>
    <p:extLst>
      <p:ext uri="{BB962C8B-B14F-4D97-AF65-F5344CB8AC3E}">
        <p14:creationId xmlns:p14="http://schemas.microsoft.com/office/powerpoint/2010/main" val="388103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Despite many positives, there are also potentially negative impacts from being online. For example, research shows that blue light from screens can impact sleep cycles, and using screens while sitting or lying down can have impacts on physical health.</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Platforms also use what’s called persuasive design to keep people engaged. Children are often more susceptible to this, which can lead to feelings of too much screen time.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And the more time a child spends online, the more likely they are to come across potential harm. However, if they have the right skill, they can often identify these risks.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5</a:t>
            </a:fld>
            <a:endParaRPr lang="en-GB"/>
          </a:p>
        </p:txBody>
      </p:sp>
    </p:spTree>
    <p:extLst>
      <p:ext uri="{BB962C8B-B14F-4D97-AF65-F5344CB8AC3E}">
        <p14:creationId xmlns:p14="http://schemas.microsoft.com/office/powerpoint/2010/main" val="41060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6</a:t>
            </a:fld>
            <a:endParaRPr lang="en-GB"/>
          </a:p>
        </p:txBody>
      </p:sp>
    </p:spTree>
    <p:extLst>
      <p:ext uri="{BB962C8B-B14F-4D97-AF65-F5344CB8AC3E}">
        <p14:creationId xmlns:p14="http://schemas.microsoft.com/office/powerpoint/2010/main" val="273486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video clip.</a:t>
            </a:r>
          </a:p>
        </p:txBody>
      </p:sp>
      <p:sp>
        <p:nvSpPr>
          <p:cNvPr id="4" name="Slide Number Placeholder 3"/>
          <p:cNvSpPr>
            <a:spLocks noGrp="1"/>
          </p:cNvSpPr>
          <p:nvPr>
            <p:ph type="sldNum" sz="quarter" idx="5"/>
          </p:nvPr>
        </p:nvSpPr>
        <p:spPr/>
        <p:txBody>
          <a:bodyPr/>
          <a:lstStyle/>
          <a:p>
            <a:fld id="{6E8EC4FD-1DB1-48A6-BC64-8A7474D4FBE1}" type="slidenum">
              <a:rPr lang="en-GB" smtClean="0"/>
              <a:t>7</a:t>
            </a:fld>
            <a:endParaRPr lang="en-GB"/>
          </a:p>
        </p:txBody>
      </p:sp>
    </p:spTree>
    <p:extLst>
      <p:ext uri="{BB962C8B-B14F-4D97-AF65-F5344CB8AC3E}">
        <p14:creationId xmlns:p14="http://schemas.microsoft.com/office/powerpoint/2010/main" val="375827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8</a:t>
            </a:fld>
            <a:endParaRPr lang="en-GB"/>
          </a:p>
        </p:txBody>
      </p:sp>
    </p:spTree>
    <p:extLst>
      <p:ext uri="{BB962C8B-B14F-4D97-AF65-F5344CB8AC3E}">
        <p14:creationId xmlns:p14="http://schemas.microsoft.com/office/powerpoint/2010/main" val="346859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8EC4FD-1DB1-48A6-BC64-8A7474D4FBE1}" type="slidenum">
              <a:rPr lang="en-GB" smtClean="0"/>
              <a:t>9</a:t>
            </a:fld>
            <a:endParaRPr lang="en-GB"/>
          </a:p>
        </p:txBody>
      </p:sp>
    </p:spTree>
    <p:extLst>
      <p:ext uri="{BB962C8B-B14F-4D97-AF65-F5344CB8AC3E}">
        <p14:creationId xmlns:p14="http://schemas.microsoft.com/office/powerpoint/2010/main" val="157139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A58E-2C5B-405D-9495-3D71EC833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044CC3-ACDF-449A-9107-51A386422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40D0F2-E13A-4259-93B8-9753B46A5CD4}"/>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5" name="Footer Placeholder 4">
            <a:extLst>
              <a:ext uri="{FF2B5EF4-FFF2-40B4-BE49-F238E27FC236}">
                <a16:creationId xmlns:a16="http://schemas.microsoft.com/office/drawing/2014/main" id="{C7E2F0F2-C822-4D2F-822E-5FDE5CCC9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97FD5-C762-4E97-88F8-266BC95BB9A2}"/>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252148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38A0-A2D7-4555-B6CE-DA40432749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B8DD82-7C07-48B3-8FC5-0F892834A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06A753-FE49-4456-9D72-86A53CE5420A}"/>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5" name="Footer Placeholder 4">
            <a:extLst>
              <a:ext uri="{FF2B5EF4-FFF2-40B4-BE49-F238E27FC236}">
                <a16:creationId xmlns:a16="http://schemas.microsoft.com/office/drawing/2014/main" id="{45526425-A2B4-4303-AE67-2E57D5767B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CED4B3-CE81-46DA-B7FE-A22B4B5406DC}"/>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379049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39A63-C190-4A9B-8A5D-9832A1BF50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6BB8A7-AAAC-47B9-BD19-DD551951FB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91015C-025D-49C1-8353-07EDEC9E3C7E}"/>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5" name="Footer Placeholder 4">
            <a:extLst>
              <a:ext uri="{FF2B5EF4-FFF2-40B4-BE49-F238E27FC236}">
                <a16:creationId xmlns:a16="http://schemas.microsoft.com/office/drawing/2014/main" id="{65A64C87-575A-49B4-9D2B-A40F5E64D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BE1D8-0A72-4AEA-9050-77A46DADD1C5}"/>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321255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Slid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3" name="Rounded Rectangle 1"/>
          <p:cNvGrpSpPr/>
          <p:nvPr/>
        </p:nvGrpSpPr>
        <p:grpSpPr>
          <a:xfrm>
            <a:off x="609598" y="438152"/>
            <a:ext cx="10960101" cy="5957889"/>
            <a:chOff x="0" y="0"/>
            <a:chExt cx="8220075" cy="5957888"/>
          </a:xfrm>
        </p:grpSpPr>
        <p:sp>
          <p:nvSpPr>
            <p:cNvPr id="31" name="Rounded Rectangle"/>
            <p:cNvSpPr/>
            <p:nvPr/>
          </p:nvSpPr>
          <p:spPr>
            <a:xfrm>
              <a:off x="0" y="0"/>
              <a:ext cx="8220075" cy="5957888"/>
            </a:xfrm>
            <a:prstGeom prst="roundRect">
              <a:avLst>
                <a:gd name="adj" fmla="val 2649"/>
              </a:avLst>
            </a:prstGeom>
            <a:solidFill>
              <a:srgbClr val="FFFFFF"/>
            </a:solidFill>
            <a:ln w="25400" cap="rnd">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1800"/>
            </a:p>
          </p:txBody>
        </p:sp>
        <p:sp>
          <p:nvSpPr>
            <p:cNvPr id="32" name="Text"/>
            <p:cNvSpPr txBox="1"/>
            <p:nvPr/>
          </p:nvSpPr>
          <p:spPr>
            <a:xfrm>
              <a:off x="104645" y="2832751"/>
              <a:ext cx="8010785" cy="2923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r>
                <a:rPr sz="1300"/>
                <a:t> </a:t>
              </a:r>
            </a:p>
          </p:txBody>
        </p:sp>
      </p:grpSp>
    </p:spTree>
    <p:extLst>
      <p:ext uri="{BB962C8B-B14F-4D97-AF65-F5344CB8AC3E}">
        <p14:creationId xmlns:p14="http://schemas.microsoft.com/office/powerpoint/2010/main" val="32712679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578-0575-DE7A-D8BA-0409F5596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942183-404F-4978-AC26-740089035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AA70BE-BA81-5B49-8AD4-2B2A4DA6C71C}"/>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5" name="Footer Placeholder 4">
            <a:extLst>
              <a:ext uri="{FF2B5EF4-FFF2-40B4-BE49-F238E27FC236}">
                <a16:creationId xmlns:a16="http://schemas.microsoft.com/office/drawing/2014/main" id="{F872FAFA-B08B-A17C-F6EF-02C3FA8F5B0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29509D4-77EF-E6C7-B9DD-46D6A455E882}"/>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283967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93C5-E83E-6586-2085-73DE45725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E6FFBF-20EC-63DB-A37A-BB36ECB336A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4773A58-67BD-3C01-B2AE-27D2A0627B9C}"/>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5" name="Footer Placeholder 4">
            <a:extLst>
              <a:ext uri="{FF2B5EF4-FFF2-40B4-BE49-F238E27FC236}">
                <a16:creationId xmlns:a16="http://schemas.microsoft.com/office/drawing/2014/main" id="{7279157B-B200-67DF-F785-E177979649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1DECCC-1E1B-6E9F-A27B-CD7F02635913}"/>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4016229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3623-41FA-F679-04F8-6FE6ED6D6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69AE7D-75A7-189F-3587-C298D9FCC5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375A8B-9171-B6D2-393D-CB53737B0EBD}"/>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5" name="Footer Placeholder 4">
            <a:extLst>
              <a:ext uri="{FF2B5EF4-FFF2-40B4-BE49-F238E27FC236}">
                <a16:creationId xmlns:a16="http://schemas.microsoft.com/office/drawing/2014/main" id="{C1364B46-FADE-C04F-29EB-97FCAE1285F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988083-1D38-1861-8A75-B3C993D0B421}"/>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3171552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39BC-68E8-A107-8ED2-216E3D71CB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467D56-A970-C2A0-7A96-11AEE4A39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E3AEB4-1BE1-C869-FDBC-C78FB8F6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4AAD05-8E84-3A45-B6D4-8DE0C699D7D7}"/>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6" name="Footer Placeholder 5">
            <a:extLst>
              <a:ext uri="{FF2B5EF4-FFF2-40B4-BE49-F238E27FC236}">
                <a16:creationId xmlns:a16="http://schemas.microsoft.com/office/drawing/2014/main" id="{F9CA1A85-1837-EEA1-CEED-863AA0BCF46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B419FD3-BE68-36C5-8B4A-D12A22C0972A}"/>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1655302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098B-71A9-B0CE-B42A-A089B6D9AF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4F2979-9DB6-634E-24F1-4C24E4FC2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B242D-B603-834D-0E74-2B608BF15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938AC2-6578-BB45-D4DF-CBE44C7D7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3A6D2-F1B6-254A-27D8-529372BCB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E91A7C-7213-3F8B-22FE-520BE858389C}"/>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8" name="Footer Placeholder 7">
            <a:extLst>
              <a:ext uri="{FF2B5EF4-FFF2-40B4-BE49-F238E27FC236}">
                <a16:creationId xmlns:a16="http://schemas.microsoft.com/office/drawing/2014/main" id="{FFC3857D-F04D-C055-9BE7-7F3B75117B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7184392-8461-28A4-CECF-FEA374FC1737}"/>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2510708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B8C9-2B47-952D-754E-E71CA69CC4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E60E68-7787-C776-4881-8A8862416F3F}"/>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4" name="Footer Placeholder 3">
            <a:extLst>
              <a:ext uri="{FF2B5EF4-FFF2-40B4-BE49-F238E27FC236}">
                <a16:creationId xmlns:a16="http://schemas.microsoft.com/office/drawing/2014/main" id="{34874A64-5111-54C7-A739-401C593A82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54E7179-4E7A-C3F3-43FA-2E26EB6A5825}"/>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2541247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E2144-9476-024E-2CB2-916A51BB3D17}"/>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3" name="Footer Placeholder 2">
            <a:extLst>
              <a:ext uri="{FF2B5EF4-FFF2-40B4-BE49-F238E27FC236}">
                <a16:creationId xmlns:a16="http://schemas.microsoft.com/office/drawing/2014/main" id="{51779509-9F13-DF4D-D648-156C0B0EFC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AFF789C-D2BD-8AAF-563B-C34C5FE9B840}"/>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341135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844E-A92C-4437-89E1-2C6E79F807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11B72B-9D75-4F0A-97BB-977C73C4EC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028450-2653-4E89-8A10-777C85FBF72F}"/>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5" name="Footer Placeholder 4">
            <a:extLst>
              <a:ext uri="{FF2B5EF4-FFF2-40B4-BE49-F238E27FC236}">
                <a16:creationId xmlns:a16="http://schemas.microsoft.com/office/drawing/2014/main" id="{8EB32D64-8C35-4BEF-8195-4D1D584B83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E2AC9-B902-41EA-9865-BDD83C747D42}"/>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54283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0868-BF4E-8D16-BEFF-0D4A0B12A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EC8469-2D60-C33C-7542-0FD4D5DD0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AAA404-91A9-D370-1B38-D353E9F80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6A53F-0CB9-B694-A887-0DDFBBCA75A3}"/>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6" name="Footer Placeholder 5">
            <a:extLst>
              <a:ext uri="{FF2B5EF4-FFF2-40B4-BE49-F238E27FC236}">
                <a16:creationId xmlns:a16="http://schemas.microsoft.com/office/drawing/2014/main" id="{8DDBED18-DB7E-26DC-7202-B89069752F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A0D07A-9224-224D-5635-615657756184}"/>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4274193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BE13-B63E-8332-0345-EA063D4F8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74F77D-7168-E6D4-873B-1559FC5EB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90086F-EA54-FDE7-21EF-7FF6A1ABB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F1C17-0C60-29A9-0A68-47B4C57CB8F0}"/>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6" name="Footer Placeholder 5">
            <a:extLst>
              <a:ext uri="{FF2B5EF4-FFF2-40B4-BE49-F238E27FC236}">
                <a16:creationId xmlns:a16="http://schemas.microsoft.com/office/drawing/2014/main" id="{7A532C94-ABE1-D686-ED34-7BFF0F7322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D3E89A2-94E6-8127-CC59-A8908C7C997A}"/>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1074071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75BC-DD98-D89E-0687-123E9C1DF1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5B8122-202A-6755-39BC-035CA94D3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6872C-60C1-403C-CE7B-92C148F3D6D5}"/>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5" name="Footer Placeholder 4">
            <a:extLst>
              <a:ext uri="{FF2B5EF4-FFF2-40B4-BE49-F238E27FC236}">
                <a16:creationId xmlns:a16="http://schemas.microsoft.com/office/drawing/2014/main" id="{92B7E7C7-C0E4-DA2E-8999-68858A7A26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E55B57-CF5E-D12D-B1B2-12E9625F6F5F}"/>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1949411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5BBE92-D778-4A6F-8326-CF74977638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8E72C-564A-1245-CCD4-337AA09986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F364F1-B8DA-B415-0C6B-878A56A9C726}"/>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11/02/2026</a:t>
            </a:fld>
            <a:endParaRPr lang="en-GB"/>
          </a:p>
        </p:txBody>
      </p:sp>
      <p:sp>
        <p:nvSpPr>
          <p:cNvPr id="5" name="Footer Placeholder 4">
            <a:extLst>
              <a:ext uri="{FF2B5EF4-FFF2-40B4-BE49-F238E27FC236}">
                <a16:creationId xmlns:a16="http://schemas.microsoft.com/office/drawing/2014/main" id="{0E2B9840-F608-D14C-0097-5F5AB2F230F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3F5D16-169D-FD6A-FBE1-292876E1BDCA}"/>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358881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269C-C620-46AF-947C-8B587DC42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4DF2B7-742C-4AC1-A50E-B91DBCE1A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8879C7-8FED-462F-95E6-32418084951A}"/>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5" name="Footer Placeholder 4">
            <a:extLst>
              <a:ext uri="{FF2B5EF4-FFF2-40B4-BE49-F238E27FC236}">
                <a16:creationId xmlns:a16="http://schemas.microsoft.com/office/drawing/2014/main" id="{5B998364-FAEF-4E92-BA2F-D0896DCFC7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9D6D5-2A06-4661-8140-00E47617CE9C}"/>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413659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6EE2-1676-4BE1-AB92-04F3FC6FF4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B926DF-13D4-4375-AC2C-0DA4433F31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AC969C-AC92-4158-8421-F5F655FD52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7C2016-B88E-4E8D-85AA-0B0176ACF389}"/>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6" name="Footer Placeholder 5">
            <a:extLst>
              <a:ext uri="{FF2B5EF4-FFF2-40B4-BE49-F238E27FC236}">
                <a16:creationId xmlns:a16="http://schemas.microsoft.com/office/drawing/2014/main" id="{6EDC6213-81A5-4CE6-BF5E-BF19A33E2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DF5A6D-BE1C-4BAA-9DCD-2E95FE9F73EE}"/>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372743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C4F8-17A2-423A-9C62-AC2D88B662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911F68-F786-47B3-B551-24E238EBC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12C9CB-92A8-4EF0-80FA-A3235D414C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1445C1-4805-4677-9C61-59FB9B130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0E8379-D54E-4FB1-A278-77E322BF7B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6082DD-C6D2-462A-B248-FA3A475DE700}"/>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8" name="Footer Placeholder 7">
            <a:extLst>
              <a:ext uri="{FF2B5EF4-FFF2-40B4-BE49-F238E27FC236}">
                <a16:creationId xmlns:a16="http://schemas.microsoft.com/office/drawing/2014/main" id="{52066A04-AAF4-4BDA-BADF-4BF011549B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DED728-E6EA-4C3E-BC19-7AAA2C441630}"/>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3523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D9F7-E0B8-4CD9-A153-7F94091676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EBE2AC-EB6D-4A8A-B161-783198D4F54A}"/>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4" name="Footer Placeholder 3">
            <a:extLst>
              <a:ext uri="{FF2B5EF4-FFF2-40B4-BE49-F238E27FC236}">
                <a16:creationId xmlns:a16="http://schemas.microsoft.com/office/drawing/2014/main" id="{B5B3ED85-34EA-4518-9BC2-607078E8B5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C6A994-FB8F-47C8-9F8E-04EC15ED60BC}"/>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296948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FDAF0-256E-4F82-933A-D742ADED80B1}"/>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3" name="Footer Placeholder 2">
            <a:extLst>
              <a:ext uri="{FF2B5EF4-FFF2-40B4-BE49-F238E27FC236}">
                <a16:creationId xmlns:a16="http://schemas.microsoft.com/office/drawing/2014/main" id="{CA70F878-B70A-4223-B60B-B3C533BA72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269AF-48BA-43B8-B5AD-EEA1DA7CDED7}"/>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283329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D354-E4C4-4CC4-A586-ADB44F10D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9AE03E-3149-4053-BB27-938A5B66D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A67F88-19E5-486B-9821-7C28AC649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39C494-9CB1-4355-B818-BBB3EE80320D}"/>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6" name="Footer Placeholder 5">
            <a:extLst>
              <a:ext uri="{FF2B5EF4-FFF2-40B4-BE49-F238E27FC236}">
                <a16:creationId xmlns:a16="http://schemas.microsoft.com/office/drawing/2014/main" id="{16A4FC46-567D-4CCC-A085-FA6CE522C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A03160-CAA9-45EE-83A6-37F260D3C1DC}"/>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264773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126B-8A5E-4180-A128-652DC1031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366C2-F01D-49AB-B11F-65EDA2F46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3C166C-5FE8-4E1D-A14B-6754FD619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3DF6EB-59CA-4BAD-A1EC-A00B20605715}"/>
              </a:ext>
            </a:extLst>
          </p:cNvPr>
          <p:cNvSpPr>
            <a:spLocks noGrp="1"/>
          </p:cNvSpPr>
          <p:nvPr>
            <p:ph type="dt" sz="half" idx="10"/>
          </p:nvPr>
        </p:nvSpPr>
        <p:spPr/>
        <p:txBody>
          <a:bodyPr/>
          <a:lstStyle/>
          <a:p>
            <a:fld id="{A3F8EFE4-9100-4B9C-B952-F1BCAD4644DC}" type="datetimeFigureOut">
              <a:rPr lang="en-GB" smtClean="0"/>
              <a:t>11/02/2026</a:t>
            </a:fld>
            <a:endParaRPr lang="en-GB"/>
          </a:p>
        </p:txBody>
      </p:sp>
      <p:sp>
        <p:nvSpPr>
          <p:cNvPr id="6" name="Footer Placeholder 5">
            <a:extLst>
              <a:ext uri="{FF2B5EF4-FFF2-40B4-BE49-F238E27FC236}">
                <a16:creationId xmlns:a16="http://schemas.microsoft.com/office/drawing/2014/main" id="{313DE4F8-79EA-4733-9F92-F42CEFF56D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29C3E0-3930-4576-8E5D-E6646280DB64}"/>
              </a:ext>
            </a:extLst>
          </p:cNvPr>
          <p:cNvSpPr>
            <a:spLocks noGrp="1"/>
          </p:cNvSpPr>
          <p:nvPr>
            <p:ph type="sldNum" sz="quarter" idx="12"/>
          </p:nvPr>
        </p:nvSpPr>
        <p:spPr/>
        <p:txBody>
          <a:bodyPr/>
          <a:lstStyle/>
          <a:p>
            <a:fld id="{D6992DC9-FFE3-4795-B6D5-BC2AB111FB19}" type="slidenum">
              <a:rPr lang="en-GB" smtClean="0"/>
              <a:t>‹#›</a:t>
            </a:fld>
            <a:endParaRPr lang="en-GB"/>
          </a:p>
        </p:txBody>
      </p:sp>
    </p:spTree>
    <p:extLst>
      <p:ext uri="{BB962C8B-B14F-4D97-AF65-F5344CB8AC3E}">
        <p14:creationId xmlns:p14="http://schemas.microsoft.com/office/powerpoint/2010/main" val="239558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14EEB-C9E4-4BB0-B41B-A33CF060A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09DF48-A69C-4E0F-B3FA-7335C2B07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77428-A22E-4888-BC9C-38F68436C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EFE4-9100-4B9C-B952-F1BCAD4644DC}" type="datetimeFigureOut">
              <a:rPr lang="en-GB" smtClean="0"/>
              <a:t>11/02/2026</a:t>
            </a:fld>
            <a:endParaRPr lang="en-GB"/>
          </a:p>
        </p:txBody>
      </p:sp>
      <p:sp>
        <p:nvSpPr>
          <p:cNvPr id="5" name="Footer Placeholder 4">
            <a:extLst>
              <a:ext uri="{FF2B5EF4-FFF2-40B4-BE49-F238E27FC236}">
                <a16:creationId xmlns:a16="http://schemas.microsoft.com/office/drawing/2014/main" id="{F7C2D549-040F-4B37-A50B-338EE49B5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AA8631-8EFA-4B1D-8E40-757DECEDD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92DC9-FFE3-4795-B6D5-BC2AB111FB19}" type="slidenum">
              <a:rPr lang="en-GB" smtClean="0"/>
              <a:t>‹#›</a:t>
            </a:fld>
            <a:endParaRPr lang="en-GB"/>
          </a:p>
        </p:txBody>
      </p:sp>
    </p:spTree>
    <p:extLst>
      <p:ext uri="{BB962C8B-B14F-4D97-AF65-F5344CB8AC3E}">
        <p14:creationId xmlns:p14="http://schemas.microsoft.com/office/powerpoint/2010/main" val="38015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yellow and white background with a white border&#10;&#10;Description automatically generated">
            <a:extLst>
              <a:ext uri="{FF2B5EF4-FFF2-40B4-BE49-F238E27FC236}">
                <a16:creationId xmlns:a16="http://schemas.microsoft.com/office/drawing/2014/main" id="{3C49E256-E3DE-DB90-B28D-C3ACBFA6CB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2F0A27-2C75-E29F-2AFE-26E9919DDE20}"/>
              </a:ext>
            </a:extLst>
          </p:cNvPr>
          <p:cNvSpPr>
            <a:spLocks noGrp="1"/>
          </p:cNvSpPr>
          <p:nvPr>
            <p:ph type="title"/>
          </p:nvPr>
        </p:nvSpPr>
        <p:spPr>
          <a:xfrm>
            <a:off x="838200" y="-1"/>
            <a:ext cx="10515600" cy="1390261"/>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1" name="Picture 10" descr="A cartoon character on a cellphone&#10;&#10;Description automatically generated">
            <a:extLst>
              <a:ext uri="{FF2B5EF4-FFF2-40B4-BE49-F238E27FC236}">
                <a16:creationId xmlns:a16="http://schemas.microsoft.com/office/drawing/2014/main" id="{5941B35E-8328-72EF-A806-AEB6CEAD75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25581" y="5731649"/>
            <a:ext cx="1621964" cy="944610"/>
          </a:xfrm>
          <a:prstGeom prst="rect">
            <a:avLst/>
          </a:prstGeom>
        </p:spPr>
      </p:pic>
      <p:sp>
        <p:nvSpPr>
          <p:cNvPr id="3" name="Text Placeholder 2">
            <a:extLst>
              <a:ext uri="{FF2B5EF4-FFF2-40B4-BE49-F238E27FC236}">
                <a16:creationId xmlns:a16="http://schemas.microsoft.com/office/drawing/2014/main" id="{C80FDBCB-C54C-920F-3B8F-5CBE12CDD92B}"/>
              </a:ext>
            </a:extLst>
          </p:cNvPr>
          <p:cNvSpPr>
            <a:spLocks noGrp="1"/>
          </p:cNvSpPr>
          <p:nvPr>
            <p:ph type="body" idx="1"/>
          </p:nvPr>
        </p:nvSpPr>
        <p:spPr>
          <a:xfrm>
            <a:off x="838200" y="162143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57849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3200" b="1" i="0" kern="1200">
          <a:solidFill>
            <a:srgbClr val="2430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internetmatters.org/resources/online-challenges-guide/" TargetMode="External"/><Relationship Id="rId5" Type="http://schemas.openxmlformats.org/officeDocument/2006/relationships/image" Target="../media/image3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spcc.org.uk/keeping-children-safe/online-safety/parental-contro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spcc.org.uk/archive/positively-online/" TargetMode="External"/><Relationship Id="rId4" Type="http://schemas.openxmlformats.org/officeDocument/2006/relationships/hyperlink" Target="https://www.nspcc.org.uk/advice-for-families/techosaur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mmonsensemedi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nspcc.org.uk/keeping-children-safe/online-safety/talking-child-online-safety/" TargetMode="External"/><Relationship Id="rId4" Type="http://schemas.openxmlformats.org/officeDocument/2006/relationships/hyperlink" Target="https://www.nspcc.org.uk/keeping-children-safe/online-safety/parental-control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internetmatters.org/advice/6-1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rnetmatters.org/advice/6-1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3CC8FAB-2697-4649-998D-C2DCD3EF4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0940" y="569259"/>
            <a:ext cx="1085850"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F9CC435-3769-477B-A72A-AF48E82B3EA9}"/>
              </a:ext>
            </a:extLst>
          </p:cNvPr>
          <p:cNvSpPr txBox="1">
            <a:spLocks/>
          </p:cNvSpPr>
          <p:nvPr/>
        </p:nvSpPr>
        <p:spPr>
          <a:xfrm>
            <a:off x="1759865" y="2520857"/>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Safer Internet Parent Workshop</a:t>
            </a:r>
          </a:p>
        </p:txBody>
      </p:sp>
      <p:sp>
        <p:nvSpPr>
          <p:cNvPr id="4" name="Subtitle 2">
            <a:extLst>
              <a:ext uri="{FF2B5EF4-FFF2-40B4-BE49-F238E27FC236}">
                <a16:creationId xmlns:a16="http://schemas.microsoft.com/office/drawing/2014/main" id="{F48A28D7-FF74-4DDD-A3E0-C2A04D6B3322}"/>
              </a:ext>
            </a:extLst>
          </p:cNvPr>
          <p:cNvSpPr txBox="1">
            <a:spLocks/>
          </p:cNvSpPr>
          <p:nvPr/>
        </p:nvSpPr>
        <p:spPr>
          <a:xfrm>
            <a:off x="3388658" y="3429000"/>
            <a:ext cx="4930588"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February 10</a:t>
            </a:r>
            <a:r>
              <a:rPr lang="en-GB" baseline="30000" dirty="0"/>
              <a:t>th</a:t>
            </a:r>
            <a:r>
              <a:rPr lang="en-GB" dirty="0"/>
              <a:t> 2026</a:t>
            </a:r>
          </a:p>
          <a:p>
            <a:r>
              <a:rPr lang="en-GB" dirty="0"/>
              <a:t>Bearwood Primary School</a:t>
            </a:r>
          </a:p>
        </p:txBody>
      </p:sp>
    </p:spTree>
    <p:extLst>
      <p:ext uri="{BB962C8B-B14F-4D97-AF65-F5344CB8AC3E}">
        <p14:creationId xmlns:p14="http://schemas.microsoft.com/office/powerpoint/2010/main" val="36132337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E3F2-D38C-4123-BB00-3B237407BEC9}"/>
              </a:ext>
            </a:extLst>
          </p:cNvPr>
          <p:cNvSpPr txBox="1">
            <a:spLocks/>
          </p:cNvSpPr>
          <p:nvPr/>
        </p:nvSpPr>
        <p:spPr>
          <a:xfrm>
            <a:off x="574250" y="6479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rgbClr val="7030A0"/>
                </a:solidFill>
                <a:latin typeface="Roboto" panose="02000000000000000000" pitchFamily="2" charset="0"/>
                <a:sym typeface="Roboto Medium"/>
              </a:rPr>
              <a:t>Screen Time Key Stage One:  5 – 7 year olds</a:t>
            </a:r>
            <a:endParaRPr lang="en-GB" sz="3600" b="1" dirty="0">
              <a:solidFill>
                <a:srgbClr val="7030A0"/>
              </a:solidFill>
              <a:latin typeface="Roboto" panose="02000000000000000000" pitchFamily="2" charset="0"/>
              <a:sym typeface="Roboto Medium"/>
            </a:endParaRPr>
          </a:p>
        </p:txBody>
      </p:sp>
      <p:pic>
        <p:nvPicPr>
          <p:cNvPr id="3" name="Content Placeholder 4">
            <a:extLst>
              <a:ext uri="{FF2B5EF4-FFF2-40B4-BE49-F238E27FC236}">
                <a16:creationId xmlns:a16="http://schemas.microsoft.com/office/drawing/2014/main" id="{A28CD4BD-68DE-4EED-9E96-E7ED60450651}"/>
              </a:ext>
            </a:extLst>
          </p:cNvPr>
          <p:cNvPicPr>
            <a:picLocks noChangeAspect="1"/>
          </p:cNvPicPr>
          <p:nvPr/>
        </p:nvPicPr>
        <p:blipFill>
          <a:blip r:embed="rId3"/>
          <a:stretch>
            <a:fillRect/>
          </a:stretch>
        </p:blipFill>
        <p:spPr>
          <a:xfrm>
            <a:off x="1102150" y="1766451"/>
            <a:ext cx="9628933" cy="3325098"/>
          </a:xfrm>
          <a:prstGeom prst="rect">
            <a:avLst/>
          </a:prstGeom>
        </p:spPr>
      </p:pic>
    </p:spTree>
    <p:extLst>
      <p:ext uri="{BB962C8B-B14F-4D97-AF65-F5344CB8AC3E}">
        <p14:creationId xmlns:p14="http://schemas.microsoft.com/office/powerpoint/2010/main" val="23086231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46CBF89D-9EF5-438A-9CD5-BE5C6B78613A}"/>
              </a:ext>
            </a:extLst>
          </p:cNvPr>
          <p:cNvPicPr>
            <a:picLocks noChangeAspect="1"/>
          </p:cNvPicPr>
          <p:nvPr/>
        </p:nvPicPr>
        <p:blipFill>
          <a:blip r:embed="rId3"/>
          <a:stretch>
            <a:fillRect/>
          </a:stretch>
        </p:blipFill>
        <p:spPr>
          <a:xfrm>
            <a:off x="3506771" y="0"/>
            <a:ext cx="4081713" cy="6682160"/>
          </a:xfrm>
          <a:prstGeom prst="rect">
            <a:avLst/>
          </a:prstGeom>
        </p:spPr>
      </p:pic>
    </p:spTree>
    <p:extLst>
      <p:ext uri="{BB962C8B-B14F-4D97-AF65-F5344CB8AC3E}">
        <p14:creationId xmlns:p14="http://schemas.microsoft.com/office/powerpoint/2010/main" val="21316872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AAF6-7DBD-4B2B-9EBB-8437F5164B1B}"/>
              </a:ext>
            </a:extLst>
          </p:cNvPr>
          <p:cNvSpPr txBox="1">
            <a:spLocks/>
          </p:cNvSpPr>
          <p:nvPr/>
        </p:nvSpPr>
        <p:spPr>
          <a:xfrm>
            <a:off x="676275" y="572515"/>
            <a:ext cx="1151572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7030A0"/>
                </a:solidFill>
                <a:latin typeface="Roboto" panose="02000000000000000000" pitchFamily="2" charset="0"/>
                <a:sym typeface="Roboto Medium"/>
              </a:rPr>
              <a:t>Screen Time Challenges: younger children</a:t>
            </a:r>
            <a:endParaRPr lang="en-GB" sz="4000" dirty="0"/>
          </a:p>
        </p:txBody>
      </p:sp>
      <p:sp>
        <p:nvSpPr>
          <p:cNvPr id="3" name="Content Placeholder 2">
            <a:extLst>
              <a:ext uri="{FF2B5EF4-FFF2-40B4-BE49-F238E27FC236}">
                <a16:creationId xmlns:a16="http://schemas.microsoft.com/office/drawing/2014/main" id="{77333E72-3BBF-4F02-A321-38BFAABB80D9}"/>
              </a:ext>
            </a:extLst>
          </p:cNvPr>
          <p:cNvSpPr txBox="1">
            <a:spLocks/>
          </p:cNvSpPr>
          <p:nvPr/>
        </p:nvSpPr>
        <p:spPr>
          <a:xfrm>
            <a:off x="838200" y="162766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Screen time challenges</a:t>
            </a:r>
            <a:endParaRPr lang="en-GB"/>
          </a:p>
          <a:p>
            <a:r>
              <a:rPr lang="en-GB"/>
              <a:t>Young children might stumble </a:t>
            </a:r>
            <a:r>
              <a:rPr lang="en-GB" b="1"/>
              <a:t>across inappropriate content </a:t>
            </a:r>
            <a:r>
              <a:rPr lang="en-GB"/>
              <a:t>that may have a negative impact on their digital wellbeing.</a:t>
            </a:r>
          </a:p>
          <a:p>
            <a:r>
              <a:rPr lang="en-GB"/>
              <a:t>Passive screen time </a:t>
            </a:r>
            <a:r>
              <a:rPr lang="en-GB" b="1"/>
              <a:t>could have a physical effect on their development </a:t>
            </a:r>
            <a:r>
              <a:rPr lang="en-GB"/>
              <a:t>(i.e. eyes, brain), sleep cycle and behaviour.</a:t>
            </a:r>
          </a:p>
          <a:p>
            <a:r>
              <a:rPr lang="en-GB"/>
              <a:t>Younger children </a:t>
            </a:r>
            <a:r>
              <a:rPr lang="en-GB" b="1"/>
              <a:t>may not understand the concept of what the internet is </a:t>
            </a:r>
            <a:r>
              <a:rPr lang="en-GB"/>
              <a:t>and how it works so could find it hard to differentiate between what it real and what is fake. </a:t>
            </a:r>
          </a:p>
          <a:p>
            <a:endParaRPr lang="en-GB" dirty="0"/>
          </a:p>
        </p:txBody>
      </p:sp>
    </p:spTree>
    <p:extLst>
      <p:ext uri="{BB962C8B-B14F-4D97-AF65-F5344CB8AC3E}">
        <p14:creationId xmlns:p14="http://schemas.microsoft.com/office/powerpoint/2010/main" val="29144645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3C5E-1110-4DAE-A831-7C75D30962CD}"/>
              </a:ext>
            </a:extLst>
          </p:cNvPr>
          <p:cNvSpPr txBox="1">
            <a:spLocks/>
          </p:cNvSpPr>
          <p:nvPr/>
        </p:nvSpPr>
        <p:spPr>
          <a:xfrm>
            <a:off x="580257" y="48089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7030A0"/>
                </a:solidFill>
                <a:latin typeface="Roboto" panose="02000000000000000000" pitchFamily="2" charset="0"/>
                <a:sym typeface="Roboto Medium"/>
              </a:rPr>
              <a:t>Screen Time Key Stage Two:  7 – 11 year olds</a:t>
            </a:r>
          </a:p>
        </p:txBody>
      </p:sp>
      <p:pic>
        <p:nvPicPr>
          <p:cNvPr id="3" name="Content Placeholder 4">
            <a:extLst>
              <a:ext uri="{FF2B5EF4-FFF2-40B4-BE49-F238E27FC236}">
                <a16:creationId xmlns:a16="http://schemas.microsoft.com/office/drawing/2014/main" id="{1FDF2F67-01D1-475D-8EC4-596EBDE6E7E4}"/>
              </a:ext>
            </a:extLst>
          </p:cNvPr>
          <p:cNvPicPr>
            <a:picLocks noChangeAspect="1"/>
          </p:cNvPicPr>
          <p:nvPr/>
        </p:nvPicPr>
        <p:blipFill>
          <a:blip r:embed="rId3"/>
          <a:stretch>
            <a:fillRect/>
          </a:stretch>
        </p:blipFill>
        <p:spPr>
          <a:xfrm>
            <a:off x="295372" y="1021731"/>
            <a:ext cx="7231632" cy="1734454"/>
          </a:xfrm>
          <a:prstGeom prst="rect">
            <a:avLst/>
          </a:prstGeom>
        </p:spPr>
      </p:pic>
      <p:pic>
        <p:nvPicPr>
          <p:cNvPr id="4" name="Picture 3">
            <a:extLst>
              <a:ext uri="{FF2B5EF4-FFF2-40B4-BE49-F238E27FC236}">
                <a16:creationId xmlns:a16="http://schemas.microsoft.com/office/drawing/2014/main" id="{D83E2EC3-4C94-4E70-87E8-5C63AF414992}"/>
              </a:ext>
            </a:extLst>
          </p:cNvPr>
          <p:cNvPicPr>
            <a:picLocks noChangeAspect="1"/>
          </p:cNvPicPr>
          <p:nvPr/>
        </p:nvPicPr>
        <p:blipFill>
          <a:blip r:embed="rId4"/>
          <a:stretch>
            <a:fillRect/>
          </a:stretch>
        </p:blipFill>
        <p:spPr>
          <a:xfrm>
            <a:off x="185348" y="4902845"/>
            <a:ext cx="5829805" cy="1691787"/>
          </a:xfrm>
          <a:prstGeom prst="rect">
            <a:avLst/>
          </a:prstGeom>
        </p:spPr>
      </p:pic>
      <p:pic>
        <p:nvPicPr>
          <p:cNvPr id="5" name="Picture 4">
            <a:extLst>
              <a:ext uri="{FF2B5EF4-FFF2-40B4-BE49-F238E27FC236}">
                <a16:creationId xmlns:a16="http://schemas.microsoft.com/office/drawing/2014/main" id="{172716E9-37C6-467E-9B0C-FC81205AE96E}"/>
              </a:ext>
            </a:extLst>
          </p:cNvPr>
          <p:cNvPicPr>
            <a:picLocks noChangeAspect="1"/>
          </p:cNvPicPr>
          <p:nvPr/>
        </p:nvPicPr>
        <p:blipFill>
          <a:blip r:embed="rId5"/>
          <a:stretch>
            <a:fillRect/>
          </a:stretch>
        </p:blipFill>
        <p:spPr>
          <a:xfrm>
            <a:off x="5125006" y="2476013"/>
            <a:ext cx="6771622" cy="2702291"/>
          </a:xfrm>
          <a:prstGeom prst="rect">
            <a:avLst/>
          </a:prstGeom>
        </p:spPr>
      </p:pic>
    </p:spTree>
    <p:extLst>
      <p:ext uri="{BB962C8B-B14F-4D97-AF65-F5344CB8AC3E}">
        <p14:creationId xmlns:p14="http://schemas.microsoft.com/office/powerpoint/2010/main" val="11524857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Spending too much time online</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a:bodyPr>
          <a:lstStyle/>
          <a:p>
            <a:pPr>
              <a:lnSpc>
                <a:spcPts val="2800"/>
              </a:lnSpc>
              <a:spcAft>
                <a:spcPts val="1200"/>
              </a:spcAft>
            </a:pPr>
            <a:r>
              <a:rPr lang="en-GB" sz="2400" dirty="0"/>
              <a:t>41% of children believe they spend too much time online</a:t>
            </a:r>
          </a:p>
          <a:p>
            <a:pPr>
              <a:lnSpc>
                <a:spcPts val="2800"/>
              </a:lnSpc>
              <a:spcAft>
                <a:spcPts val="1200"/>
              </a:spcAft>
            </a:pPr>
            <a:r>
              <a:rPr lang="en-GB" sz="2400" dirty="0"/>
              <a:t>Of these children, most reported it causing them some distress, upset or harm</a:t>
            </a:r>
          </a:p>
          <a:p>
            <a:pPr>
              <a:lnSpc>
                <a:spcPts val="2800"/>
              </a:lnSpc>
              <a:spcAft>
                <a:spcPts val="1200"/>
              </a:spcAft>
            </a:pPr>
            <a:r>
              <a:rPr lang="en-GB" sz="2400" dirty="0"/>
              <a:t>Not all screen time is negative, but if your child’s wellbeing is negatively impacted, they need your support.</a:t>
            </a:r>
          </a:p>
          <a:p>
            <a:pPr marL="0" indent="0">
              <a:lnSpc>
                <a:spcPts val="2800"/>
              </a:lnSpc>
              <a:spcAft>
                <a:spcPts val="1200"/>
              </a:spcAft>
              <a:buNone/>
            </a:pPr>
            <a:r>
              <a:rPr lang="en-GB" sz="2400" dirty="0"/>
              <a:t>Most games and apps have screen time controls to manage this, but you should also help them find other activities to make their time online positive.</a:t>
            </a:r>
            <a:endParaRPr lang="en-GB" sz="2800" dirty="0"/>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E819934-B3B4-2D66-9D9E-FF123C66C13A}"/>
              </a:ext>
            </a:extLst>
          </p:cNvPr>
          <p:cNvSpPr txBox="1"/>
          <p:nvPr/>
        </p:nvSpPr>
        <p:spPr>
          <a:xfrm>
            <a:off x="7974098" y="4832994"/>
            <a:ext cx="1930358"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Guide to</a:t>
            </a:r>
          </a:p>
          <a:p>
            <a:r>
              <a:rPr lang="en-GB" sz="2400" b="1" dirty="0">
                <a:latin typeface="Arial" panose="020B0604020202020204" pitchFamily="34" charset="0"/>
                <a:cs typeface="Arial" panose="020B0604020202020204" pitchFamily="34" charset="0"/>
              </a:rPr>
              <a:t>balancing screen time</a:t>
            </a:r>
          </a:p>
        </p:txBody>
      </p:sp>
      <p:sp>
        <p:nvSpPr>
          <p:cNvPr id="12" name="Arrow: Right 11">
            <a:extLst>
              <a:ext uri="{FF2B5EF4-FFF2-40B4-BE49-F238E27FC236}">
                <a16:creationId xmlns:a16="http://schemas.microsoft.com/office/drawing/2014/main" id="{2DA69F05-C95D-D464-0DBA-861723C9BE51}"/>
              </a:ext>
            </a:extLst>
          </p:cNvPr>
          <p:cNvSpPr/>
          <p:nvPr/>
        </p:nvSpPr>
        <p:spPr>
          <a:xfrm>
            <a:off x="8464670" y="5964345"/>
            <a:ext cx="923074" cy="688346"/>
          </a:xfrm>
          <a:prstGeom prst="rightArrow">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0BAD53A1-27BC-4B15-4DB6-7729C2CF8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14807" y="4839031"/>
            <a:ext cx="1807622" cy="1807622"/>
          </a:xfrm>
          <a:prstGeom prst="rect">
            <a:avLst/>
          </a:prstGeom>
        </p:spPr>
      </p:pic>
    </p:spTree>
    <p:extLst>
      <p:ext uri="{BB962C8B-B14F-4D97-AF65-F5344CB8AC3E}">
        <p14:creationId xmlns:p14="http://schemas.microsoft.com/office/powerpoint/2010/main" val="42286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02D4631-9DA0-489A-8DE6-46065967B72C}"/>
              </a:ext>
            </a:extLst>
          </p:cNvPr>
          <p:cNvPicPr>
            <a:picLocks noChangeAspect="1"/>
          </p:cNvPicPr>
          <p:nvPr/>
        </p:nvPicPr>
        <p:blipFill>
          <a:blip r:embed="rId3"/>
          <a:stretch>
            <a:fillRect/>
          </a:stretch>
        </p:blipFill>
        <p:spPr>
          <a:xfrm>
            <a:off x="1297079" y="398831"/>
            <a:ext cx="8535077" cy="5089139"/>
          </a:xfrm>
          <a:prstGeom prst="rect">
            <a:avLst/>
          </a:prstGeom>
        </p:spPr>
      </p:pic>
      <p:sp>
        <p:nvSpPr>
          <p:cNvPr id="4" name="Rectangle 3">
            <a:extLst>
              <a:ext uri="{FF2B5EF4-FFF2-40B4-BE49-F238E27FC236}">
                <a16:creationId xmlns:a16="http://schemas.microsoft.com/office/drawing/2014/main" id="{294201C1-AC37-4542-A263-91C9F864AC66}"/>
              </a:ext>
            </a:extLst>
          </p:cNvPr>
          <p:cNvSpPr/>
          <p:nvPr/>
        </p:nvSpPr>
        <p:spPr>
          <a:xfrm>
            <a:off x="947392" y="5677342"/>
            <a:ext cx="11438965" cy="369332"/>
          </a:xfrm>
          <a:prstGeom prst="rect">
            <a:avLst/>
          </a:prstGeom>
        </p:spPr>
        <p:txBody>
          <a:bodyPr wrap="square">
            <a:spAutoFit/>
          </a:bodyPr>
          <a:lstStyle/>
          <a:p>
            <a:r>
              <a:rPr lang="en-GB" dirty="0"/>
              <a:t>https://www.internetmatters.org/resources/screen-time-tips-to-support-7-11-year-olds/</a:t>
            </a:r>
          </a:p>
        </p:txBody>
      </p:sp>
    </p:spTree>
    <p:extLst>
      <p:ext uri="{BB962C8B-B14F-4D97-AF65-F5344CB8AC3E}">
        <p14:creationId xmlns:p14="http://schemas.microsoft.com/office/powerpoint/2010/main" val="9455212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 name="Group 20"/>
          <p:cNvGrpSpPr/>
          <p:nvPr/>
        </p:nvGrpSpPr>
        <p:grpSpPr>
          <a:xfrm>
            <a:off x="5629407" y="2920867"/>
            <a:ext cx="4137172" cy="727715"/>
            <a:chOff x="0" y="0"/>
            <a:chExt cx="4137171" cy="727713"/>
          </a:xfrm>
        </p:grpSpPr>
        <p:pic>
          <p:nvPicPr>
            <p:cNvPr id="266" name="Picture 4" descr="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66593" cy="705981"/>
            </a:xfrm>
            <a:prstGeom prst="rect">
              <a:avLst/>
            </a:prstGeom>
            <a:ln w="12700" cap="flat">
              <a:noFill/>
              <a:miter lim="400000"/>
            </a:ln>
            <a:effectLst/>
          </p:spPr>
        </p:pic>
        <p:sp>
          <p:nvSpPr>
            <p:cNvPr id="267" name="TextBox 13"/>
            <p:cNvSpPr txBox="1"/>
            <p:nvPr/>
          </p:nvSpPr>
          <p:spPr>
            <a:xfrm>
              <a:off x="553210" y="112162"/>
              <a:ext cx="3583961" cy="615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000">
                  <a:latin typeface="Roboto Regular"/>
                  <a:ea typeface="Roboto Regular"/>
                  <a:cs typeface="Roboto Regular"/>
                  <a:sym typeface="Roboto Regular"/>
                </a:defRPr>
              </a:lvl1pPr>
            </a:lstStyle>
            <a:p>
              <a:r>
                <a:rPr dirty="0">
                  <a:latin typeface="Roboto" panose="02000000000000000000" pitchFamily="2" charset="0"/>
                  <a:ea typeface="Roboto" panose="02000000000000000000" pitchFamily="2" charset="0"/>
                </a:rPr>
                <a:t>Suitable for all age groups. These games should not include any sounds or pictures which will frighten young children. There should be no bad language. Mild forms of violence can only be used in a comical or childlike setting. </a:t>
              </a:r>
            </a:p>
          </p:txBody>
        </p:sp>
      </p:grpSp>
      <p:grpSp>
        <p:nvGrpSpPr>
          <p:cNvPr id="271" name="Group 21"/>
          <p:cNvGrpSpPr/>
          <p:nvPr/>
        </p:nvGrpSpPr>
        <p:grpSpPr>
          <a:xfrm>
            <a:off x="5629922" y="3692474"/>
            <a:ext cx="4136659" cy="603109"/>
            <a:chOff x="0" y="0"/>
            <a:chExt cx="4136658" cy="603108"/>
          </a:xfrm>
        </p:grpSpPr>
        <p:pic>
          <p:nvPicPr>
            <p:cNvPr id="269" name="Picture 6" descr="Picture 6"/>
            <p:cNvPicPr>
              <a:picLocks noChangeAspect="1"/>
            </p:cNvPicPr>
            <p:nvPr/>
          </p:nvPicPr>
          <p:blipFill>
            <a:blip r:embed="rId4" cstate="screen">
              <a:extLst>
                <a:ext uri="{28A0092B-C50C-407E-A947-70E740481C1C}">
                  <a14:useLocalDpi xmlns:a14="http://schemas.microsoft.com/office/drawing/2010/main"/>
                </a:ext>
              </a:extLst>
            </a:blip>
            <a:srcRect t="14567"/>
            <a:stretch>
              <a:fillRect/>
            </a:stretch>
          </p:blipFill>
          <p:spPr>
            <a:xfrm>
              <a:off x="0" y="0"/>
              <a:ext cx="466593" cy="603108"/>
            </a:xfrm>
            <a:prstGeom prst="rect">
              <a:avLst/>
            </a:prstGeom>
            <a:ln w="12700" cap="flat">
              <a:noFill/>
              <a:miter lim="400000"/>
            </a:ln>
            <a:effectLst/>
          </p:spPr>
        </p:pic>
        <p:sp>
          <p:nvSpPr>
            <p:cNvPr id="270" name="TextBox 14"/>
            <p:cNvSpPr txBox="1"/>
            <p:nvPr/>
          </p:nvSpPr>
          <p:spPr>
            <a:xfrm>
              <a:off x="552697" y="77302"/>
              <a:ext cx="3583961" cy="461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0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Games may contain scenes or sounds that could frighten young children. They can also contain mild forms of violence but this must not look realistic and must not be too detailed. </a:t>
              </a:r>
            </a:p>
          </p:txBody>
        </p:sp>
      </p:grpSp>
      <p:grpSp>
        <p:nvGrpSpPr>
          <p:cNvPr id="274" name="Group 22"/>
          <p:cNvGrpSpPr/>
          <p:nvPr/>
        </p:nvGrpSpPr>
        <p:grpSpPr>
          <a:xfrm>
            <a:off x="5629918" y="4359481"/>
            <a:ext cx="4256206" cy="620839"/>
            <a:chOff x="0" y="0"/>
            <a:chExt cx="4256206" cy="620838"/>
          </a:xfrm>
        </p:grpSpPr>
        <p:pic>
          <p:nvPicPr>
            <p:cNvPr id="272" name="Picture 8" descr="Picture 8"/>
            <p:cNvPicPr>
              <a:picLocks noChangeAspect="1"/>
            </p:cNvPicPr>
            <p:nvPr/>
          </p:nvPicPr>
          <p:blipFill>
            <a:blip r:embed="rId5"/>
            <a:srcRect l="110" t="13310"/>
            <a:stretch>
              <a:fillRect/>
            </a:stretch>
          </p:blipFill>
          <p:spPr>
            <a:xfrm>
              <a:off x="0" y="0"/>
              <a:ext cx="465569" cy="611407"/>
            </a:xfrm>
            <a:prstGeom prst="rect">
              <a:avLst/>
            </a:prstGeom>
            <a:ln w="12700" cap="flat">
              <a:noFill/>
              <a:miter lim="400000"/>
            </a:ln>
            <a:effectLst/>
          </p:spPr>
        </p:pic>
        <p:sp>
          <p:nvSpPr>
            <p:cNvPr id="273" name="TextBox 15"/>
            <p:cNvSpPr txBox="1"/>
            <p:nvPr/>
          </p:nvSpPr>
          <p:spPr>
            <a:xfrm>
              <a:off x="552698" y="5286"/>
              <a:ext cx="3703508" cy="615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0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Games may show violence in a slightly more graphic way towards fantasy characters. Violence towards human-like characters is still unrealistic. There may be gambling and suggestive activities or language included. Bad language must be mild. </a:t>
              </a:r>
            </a:p>
          </p:txBody>
        </p:sp>
      </p:grpSp>
      <p:grpSp>
        <p:nvGrpSpPr>
          <p:cNvPr id="277" name="Group 23"/>
          <p:cNvGrpSpPr/>
          <p:nvPr/>
        </p:nvGrpSpPr>
        <p:grpSpPr>
          <a:xfrm>
            <a:off x="5629408" y="5034781"/>
            <a:ext cx="3620613" cy="615557"/>
            <a:chOff x="0" y="-1"/>
            <a:chExt cx="3620611" cy="615556"/>
          </a:xfrm>
        </p:grpSpPr>
        <p:pic>
          <p:nvPicPr>
            <p:cNvPr id="275" name="Picture 10" descr="Picture 10"/>
            <p:cNvPicPr>
              <a:picLocks noChangeAspect="1"/>
            </p:cNvPicPr>
            <p:nvPr/>
          </p:nvPicPr>
          <p:blipFill>
            <a:blip r:embed="rId6"/>
            <a:srcRect t="12666" b="41"/>
            <a:stretch>
              <a:fillRect/>
            </a:stretch>
          </p:blipFill>
          <p:spPr>
            <a:xfrm>
              <a:off x="0" y="-1"/>
              <a:ext cx="466082" cy="615556"/>
            </a:xfrm>
            <a:prstGeom prst="rect">
              <a:avLst/>
            </a:prstGeom>
            <a:ln w="12700" cap="flat">
              <a:noFill/>
              <a:miter lim="400000"/>
            </a:ln>
            <a:effectLst/>
          </p:spPr>
        </p:pic>
        <p:sp>
          <p:nvSpPr>
            <p:cNvPr id="276" name="TextBox 16"/>
            <p:cNvSpPr txBox="1"/>
            <p:nvPr/>
          </p:nvSpPr>
          <p:spPr>
            <a:xfrm>
              <a:off x="553210" y="74463"/>
              <a:ext cx="3067401" cy="461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0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Games can feature more realistic violence. Games may include tobacco, alcohol or illegal drugs and stronger bad language. </a:t>
              </a:r>
            </a:p>
          </p:txBody>
        </p:sp>
      </p:grpSp>
      <p:grpSp>
        <p:nvGrpSpPr>
          <p:cNvPr id="280" name="Group 24"/>
          <p:cNvGrpSpPr/>
          <p:nvPr/>
        </p:nvGrpSpPr>
        <p:grpSpPr>
          <a:xfrm>
            <a:off x="5629405" y="5710083"/>
            <a:ext cx="4137174" cy="620843"/>
            <a:chOff x="0" y="0"/>
            <a:chExt cx="4137172" cy="620841"/>
          </a:xfrm>
        </p:grpSpPr>
        <p:pic>
          <p:nvPicPr>
            <p:cNvPr id="278" name="Picture 12" descr="Picture 12"/>
            <p:cNvPicPr>
              <a:picLocks noChangeAspect="1"/>
            </p:cNvPicPr>
            <p:nvPr/>
          </p:nvPicPr>
          <p:blipFill>
            <a:blip r:embed="rId7"/>
            <a:srcRect t="13318"/>
            <a:stretch>
              <a:fillRect/>
            </a:stretch>
          </p:blipFill>
          <p:spPr>
            <a:xfrm>
              <a:off x="0" y="0"/>
              <a:ext cx="466081" cy="611409"/>
            </a:xfrm>
            <a:prstGeom prst="rect">
              <a:avLst/>
            </a:prstGeom>
            <a:ln w="12700" cap="flat">
              <a:noFill/>
              <a:miter lim="400000"/>
            </a:ln>
            <a:effectLst/>
          </p:spPr>
        </p:pic>
        <p:sp>
          <p:nvSpPr>
            <p:cNvPr id="279" name="TextBox 17"/>
            <p:cNvSpPr txBox="1"/>
            <p:nvPr/>
          </p:nvSpPr>
          <p:spPr>
            <a:xfrm>
              <a:off x="553211" y="5290"/>
              <a:ext cx="3583961" cy="615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10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This is an adult classification. These games can show all of the content from the PEGI 16 rating but also contain realistic and extreme violence, as well as other events that are only suitable for adults. </a:t>
              </a:r>
            </a:p>
          </p:txBody>
        </p:sp>
      </p:grpSp>
      <p:grpSp>
        <p:nvGrpSpPr>
          <p:cNvPr id="283" name="Title 2"/>
          <p:cNvGrpSpPr/>
          <p:nvPr/>
        </p:nvGrpSpPr>
        <p:grpSpPr>
          <a:xfrm>
            <a:off x="1968599" y="396372"/>
            <a:ext cx="8254802" cy="1037401"/>
            <a:chOff x="0" y="0"/>
            <a:chExt cx="8254800" cy="1037400"/>
          </a:xfrm>
        </p:grpSpPr>
        <p:sp>
          <p:nvSpPr>
            <p:cNvPr id="281" name="Rectangle"/>
            <p:cNvSpPr/>
            <p:nvPr/>
          </p:nvSpPr>
          <p:spPr>
            <a:xfrm>
              <a:off x="0" y="160302"/>
              <a:ext cx="8254801" cy="716796"/>
            </a:xfrm>
            <a:prstGeom prst="rect">
              <a:avLst/>
            </a:prstGeom>
            <a:solidFill>
              <a:srgbClr val="7868AC"/>
            </a:solidFill>
            <a:ln w="12700" cap="flat">
              <a:noFill/>
              <a:miter lim="400000"/>
            </a:ln>
            <a:effectLst/>
          </p:spPr>
          <p:txBody>
            <a:bodyPr wrap="square" lIns="45719" tIns="45719" rIns="45719" bIns="45719" numCol="1" anchor="ctr">
              <a:noAutofit/>
            </a:bodyPr>
            <a:lstStyle/>
            <a:p>
              <a:pPr algn="ctr">
                <a:lnSpc>
                  <a:spcPct val="90000"/>
                </a:lnSpc>
                <a:defRPr sz="4000" b="1">
                  <a:latin typeface="Twinkl Sb"/>
                  <a:ea typeface="Twinkl Sb"/>
                  <a:cs typeface="Twinkl Sb"/>
                  <a:sym typeface="Twinkl Sb"/>
                </a:defRPr>
              </a:pPr>
              <a:endParaRPr sz="4000">
                <a:latin typeface="Roboto" panose="02000000000000000000" pitchFamily="2" charset="0"/>
                <a:ea typeface="Roboto" panose="02000000000000000000" pitchFamily="2" charset="0"/>
              </a:endParaRPr>
            </a:p>
          </p:txBody>
        </p:sp>
        <p:sp>
          <p:nvSpPr>
            <p:cNvPr id="282" name="PEGI Ratings"/>
            <p:cNvSpPr txBox="1"/>
            <p:nvPr/>
          </p:nvSpPr>
          <p:spPr>
            <a:xfrm>
              <a:off x="0" y="0"/>
              <a:ext cx="8254801" cy="1037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latin typeface="Roboto" panose="02000000000000000000" pitchFamily="2" charset="0"/>
                  <a:ea typeface="Roboto" panose="02000000000000000000" pitchFamily="2" charset="0"/>
                </a:rPr>
                <a:t>PEGI Ratings</a:t>
              </a:r>
            </a:p>
          </p:txBody>
        </p:sp>
      </p:grpSp>
      <p:sp>
        <p:nvSpPr>
          <p:cNvPr id="284" name="TextBox 9"/>
          <p:cNvSpPr txBox="1"/>
          <p:nvPr/>
        </p:nvSpPr>
        <p:spPr>
          <a:xfrm>
            <a:off x="2279650" y="1435439"/>
            <a:ext cx="7632701"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PEGI ratings offer a traffic light system of age ratings for computer games and are a simple way for you to ensure that your child is playing games that are suitable for their age. The purpose of these age ratings is not to show how difficult a game is but to indicate that the games are appropriate for players of a certain age. </a:t>
            </a:r>
          </a:p>
        </p:txBody>
      </p:sp>
      <p:pic>
        <p:nvPicPr>
          <p:cNvPr id="285" name="Picture 11" descr="Picture 11"/>
          <p:cNvPicPr>
            <a:picLocks noChangeAspect="1"/>
          </p:cNvPicPr>
          <p:nvPr/>
        </p:nvPicPr>
        <p:blipFill>
          <a:blip r:embed="rId8"/>
          <a:stretch>
            <a:fillRect/>
          </a:stretch>
        </p:blipFill>
        <p:spPr>
          <a:xfrm>
            <a:off x="2279650" y="3103208"/>
            <a:ext cx="3153742" cy="3332818"/>
          </a:xfrm>
          <a:prstGeom prst="rect">
            <a:avLst/>
          </a:prstGeom>
          <a:ln w="12700">
            <a:miter lim="400000"/>
          </a:ln>
        </p:spPr>
      </p:pic>
      <p:sp>
        <p:nvSpPr>
          <p:cNvPr id="286" name="TextBox 18"/>
          <p:cNvSpPr txBox="1"/>
          <p:nvPr/>
        </p:nvSpPr>
        <p:spPr>
          <a:xfrm>
            <a:off x="2279650" y="1400563"/>
            <a:ext cx="7632701" cy="1510769"/>
          </a:xfrm>
          <a:prstGeom prst="rect">
            <a:avLst/>
          </a:prstGeom>
          <a:solidFill>
            <a:srgbClr val="FFFFFF"/>
          </a:solidFill>
          <a:ln w="25400">
            <a:solidFill>
              <a:srgbClr val="25B8B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999" tIns="107999" rIns="107999" bIns="107999">
            <a:spAutoFit/>
          </a:bodyPr>
          <a:lstStyle/>
          <a:p>
            <a:pPr>
              <a:defRPr sz="1400">
                <a:latin typeface="Roboto Regular"/>
                <a:ea typeface="Roboto Regular"/>
                <a:cs typeface="Roboto Regular"/>
                <a:sym typeface="Roboto Regular"/>
              </a:defRPr>
            </a:pPr>
            <a:r>
              <a:rPr sz="1400">
                <a:latin typeface="Roboto" panose="02000000000000000000" pitchFamily="2" charset="0"/>
                <a:ea typeface="Roboto" panose="02000000000000000000" pitchFamily="2" charset="0"/>
              </a:rPr>
              <a:t>The age ratings for green PEGI 3 and PEGI 7 games are advisory. </a:t>
            </a:r>
          </a:p>
          <a:p>
            <a:pPr>
              <a:defRPr sz="1400">
                <a:latin typeface="Roboto Regular"/>
                <a:ea typeface="Roboto Regular"/>
                <a:cs typeface="Roboto Regular"/>
                <a:sym typeface="Roboto Regular"/>
              </a:defRPr>
            </a:pPr>
            <a:r>
              <a:rPr sz="1400">
                <a:latin typeface="Roboto" panose="02000000000000000000" pitchFamily="2" charset="0"/>
                <a:ea typeface="Roboto" panose="02000000000000000000" pitchFamily="2" charset="0"/>
              </a:rPr>
              <a:t>The age ratings for the orange PEGI 12 and PEGI 16, as well as the red PEGI 18, are legally enforceable. This means that shops cannot sell or hire games with an orange or red rating to people who are not the right age. </a:t>
            </a:r>
          </a:p>
          <a:p>
            <a:pPr>
              <a:defRPr sz="1400">
                <a:latin typeface="Roboto Regular"/>
                <a:ea typeface="Roboto Regular"/>
                <a:cs typeface="Roboto Regular"/>
                <a:sym typeface="Roboto Regular"/>
              </a:defRPr>
            </a:pPr>
            <a:r>
              <a:rPr sz="1400">
                <a:latin typeface="Roboto" panose="02000000000000000000" pitchFamily="2" charset="0"/>
                <a:ea typeface="Roboto" panose="02000000000000000000" pitchFamily="2" charset="0"/>
              </a:rPr>
              <a:t>Online and downloaded games are not technically included but many major providers voluntarily add the limits to their games.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fill="hold" grpId="0" nodeType="clickEffect">
                                  <p:stCondLst>
                                    <p:cond delay="0"/>
                                  </p:stCondLst>
                                  <p:iterate>
                                    <p:tmAbs val="0"/>
                                  </p:iterate>
                                  <p:childTnLst>
                                    <p:animEffect transition="out" filter="fade">
                                      <p:cBhvr>
                                        <p:cTn id="6" dur="250" fill="hold"/>
                                        <p:tgtEl>
                                          <p:spTgt spid="284"/>
                                        </p:tgtEl>
                                      </p:cBhvr>
                                    </p:animEffect>
                                    <p:set>
                                      <p:cBhvr>
                                        <p:cTn id="7" fill="hold">
                                          <p:stCondLst>
                                            <p:cond delay="249"/>
                                          </p:stCondLst>
                                        </p:cTn>
                                        <p:tgtEl>
                                          <p:spTgt spid="284"/>
                                        </p:tgtEl>
                                        <p:attrNameLst>
                                          <p:attrName>style.visibility</p:attrName>
                                        </p:attrNameLst>
                                      </p:cBhvr>
                                      <p:to>
                                        <p:strVal val="hidden"/>
                                      </p:to>
                                    </p:set>
                                  </p:childTnLst>
                                </p:cTn>
                              </p:par>
                            </p:childTnLst>
                          </p:cTn>
                        </p:par>
                        <p:par>
                          <p:cTn id="8" fill="hold">
                            <p:stCondLst>
                              <p:cond delay="250"/>
                            </p:stCondLst>
                            <p:childTnLst>
                              <p:par>
                                <p:cTn id="9" presetID="2" presetClass="entr" presetSubtype="1" fill="hold" grpId="0" nodeType="afterEffect">
                                  <p:stCondLst>
                                    <p:cond delay="0"/>
                                  </p:stCondLst>
                                  <p:iterate>
                                    <p:tmAbs val="0"/>
                                  </p:iterate>
                                  <p:childTnLst>
                                    <p:set>
                                      <p:cBhvr>
                                        <p:cTn id="10" fill="hold"/>
                                        <p:tgtEl>
                                          <p:spTgt spid="286"/>
                                        </p:tgtEl>
                                        <p:attrNameLst>
                                          <p:attrName>style.visibility</p:attrName>
                                        </p:attrNameLst>
                                      </p:cBhvr>
                                      <p:to>
                                        <p:strVal val="visible"/>
                                      </p:to>
                                    </p:set>
                                    <p:anim calcmode="lin" valueType="num">
                                      <p:cBhvr>
                                        <p:cTn id="11" dur="500" fill="hold"/>
                                        <p:tgtEl>
                                          <p:spTgt spid="286"/>
                                        </p:tgtEl>
                                        <p:attrNameLst>
                                          <p:attrName>ppt_x</p:attrName>
                                        </p:attrNameLst>
                                      </p:cBhvr>
                                      <p:tavLst>
                                        <p:tav tm="0">
                                          <p:val>
                                            <p:strVal val="#ppt_x"/>
                                          </p:val>
                                        </p:tav>
                                        <p:tav tm="100000">
                                          <p:val>
                                            <p:strVal val="#ppt_x"/>
                                          </p:val>
                                        </p:tav>
                                      </p:tavLst>
                                    </p:anim>
                                    <p:anim calcmode="lin" valueType="num">
                                      <p:cBhvr>
                                        <p:cTn id="12" dur="500" fill="hold"/>
                                        <p:tgtEl>
                                          <p:spTgt spid="28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iterate>
                                    <p:tmAbs val="0"/>
                                  </p:iterate>
                                  <p:childTnLst>
                                    <p:set>
                                      <p:cBhvr>
                                        <p:cTn id="15" fill="hold"/>
                                        <p:tgtEl>
                                          <p:spTgt spid="285"/>
                                        </p:tgtEl>
                                        <p:attrNameLst>
                                          <p:attrName>style.visibility</p:attrName>
                                        </p:attrNameLst>
                                      </p:cBhvr>
                                      <p:to>
                                        <p:strVal val="visible"/>
                                      </p:to>
                                    </p:set>
                                    <p:anim calcmode="lin" valueType="num">
                                      <p:cBhvr>
                                        <p:cTn id="16" dur="750" fill="hold"/>
                                        <p:tgtEl>
                                          <p:spTgt spid="285"/>
                                        </p:tgtEl>
                                        <p:attrNameLst>
                                          <p:attrName>ppt_x</p:attrName>
                                        </p:attrNameLst>
                                      </p:cBhvr>
                                      <p:tavLst>
                                        <p:tav tm="0">
                                          <p:val>
                                            <p:strVal val="#ppt_x"/>
                                          </p:val>
                                        </p:tav>
                                        <p:tav tm="100000">
                                          <p:val>
                                            <p:strVal val="#ppt_x"/>
                                          </p:val>
                                        </p:tav>
                                      </p:tavLst>
                                    </p:anim>
                                    <p:anim calcmode="lin" valueType="num">
                                      <p:cBhvr>
                                        <p:cTn id="17" dur="750" fill="hold"/>
                                        <p:tgtEl>
                                          <p:spTgt spid="28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68"/>
                                        </p:tgtEl>
                                        <p:attrNameLst>
                                          <p:attrName>style.visibility</p:attrName>
                                        </p:attrNameLst>
                                      </p:cBhvr>
                                      <p:to>
                                        <p:strVal val="visible"/>
                                      </p:to>
                                    </p:set>
                                    <p:anim calcmode="lin" valueType="num">
                                      <p:cBhvr additive="base">
                                        <p:cTn id="22" dur="750"/>
                                        <p:tgtEl>
                                          <p:spTgt spid="268"/>
                                        </p:tgtEl>
                                        <p:attrNameLst>
                                          <p:attrName>ppt_y</p:attrName>
                                        </p:attrNameLst>
                                      </p:cBhvr>
                                      <p:tavLst>
                                        <p:tav tm="0">
                                          <p:val>
                                            <p:strVal val="#ppt_y-#ppt_h*1.125000"/>
                                          </p:val>
                                        </p:tav>
                                        <p:tav tm="100000">
                                          <p:val>
                                            <p:strVal val="#ppt_y"/>
                                          </p:val>
                                        </p:tav>
                                      </p:tavLst>
                                    </p:anim>
                                    <p:animEffect transition="in" filter="wipe(down)">
                                      <p:cBhvr>
                                        <p:cTn id="23" dur="750"/>
                                        <p:tgtEl>
                                          <p:spTgt spid="268"/>
                                        </p:tgtEl>
                                      </p:cBhvr>
                                    </p:animEffect>
                                  </p:childTnLst>
                                </p:cTn>
                              </p:par>
                            </p:childTnLst>
                          </p:cTn>
                        </p:par>
                        <p:par>
                          <p:cTn id="24" fill="hold">
                            <p:stCondLst>
                              <p:cond delay="750"/>
                            </p:stCondLst>
                            <p:childTnLst>
                              <p:par>
                                <p:cTn id="25" presetID="12" presetClass="entr" presetSubtype="1" fill="hold" grpId="0" nodeType="after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750"/>
                                        <p:tgtEl>
                                          <p:spTgt spid="271"/>
                                        </p:tgtEl>
                                        <p:attrNameLst>
                                          <p:attrName>ppt_y</p:attrName>
                                        </p:attrNameLst>
                                      </p:cBhvr>
                                      <p:tavLst>
                                        <p:tav tm="0">
                                          <p:val>
                                            <p:strVal val="#ppt_y-#ppt_h*1.125000"/>
                                          </p:val>
                                        </p:tav>
                                        <p:tav tm="100000">
                                          <p:val>
                                            <p:strVal val="#ppt_y"/>
                                          </p:val>
                                        </p:tav>
                                      </p:tavLst>
                                    </p:anim>
                                    <p:animEffect transition="in" filter="wipe(down)">
                                      <p:cBhvr>
                                        <p:cTn id="28" dur="750"/>
                                        <p:tgtEl>
                                          <p:spTgt spid="271"/>
                                        </p:tgtEl>
                                      </p:cBhvr>
                                    </p:animEffect>
                                  </p:childTnLst>
                                </p:cTn>
                              </p:par>
                            </p:childTnLst>
                          </p:cTn>
                        </p:par>
                        <p:par>
                          <p:cTn id="29" fill="hold">
                            <p:stCondLst>
                              <p:cond delay="1500"/>
                            </p:stCondLst>
                            <p:childTnLst>
                              <p:par>
                                <p:cTn id="30" presetID="12" presetClass="entr" presetSubtype="1" fill="hold" grpId="0" nodeType="afterEffect">
                                  <p:stCondLst>
                                    <p:cond delay="0"/>
                                  </p:stCondLst>
                                  <p:childTnLst>
                                    <p:set>
                                      <p:cBhvr>
                                        <p:cTn id="31" dur="1" fill="hold">
                                          <p:stCondLst>
                                            <p:cond delay="0"/>
                                          </p:stCondLst>
                                        </p:cTn>
                                        <p:tgtEl>
                                          <p:spTgt spid="274"/>
                                        </p:tgtEl>
                                        <p:attrNameLst>
                                          <p:attrName>style.visibility</p:attrName>
                                        </p:attrNameLst>
                                      </p:cBhvr>
                                      <p:to>
                                        <p:strVal val="visible"/>
                                      </p:to>
                                    </p:set>
                                    <p:anim calcmode="lin" valueType="num">
                                      <p:cBhvr additive="base">
                                        <p:cTn id="32" dur="750"/>
                                        <p:tgtEl>
                                          <p:spTgt spid="274"/>
                                        </p:tgtEl>
                                        <p:attrNameLst>
                                          <p:attrName>ppt_y</p:attrName>
                                        </p:attrNameLst>
                                      </p:cBhvr>
                                      <p:tavLst>
                                        <p:tav tm="0">
                                          <p:val>
                                            <p:strVal val="#ppt_y-#ppt_h*1.125000"/>
                                          </p:val>
                                        </p:tav>
                                        <p:tav tm="100000">
                                          <p:val>
                                            <p:strVal val="#ppt_y"/>
                                          </p:val>
                                        </p:tav>
                                      </p:tavLst>
                                    </p:anim>
                                    <p:animEffect transition="in" filter="wipe(down)">
                                      <p:cBhvr>
                                        <p:cTn id="33" dur="750"/>
                                        <p:tgtEl>
                                          <p:spTgt spid="274"/>
                                        </p:tgtEl>
                                      </p:cBhvr>
                                    </p:animEffect>
                                  </p:childTnLst>
                                </p:cTn>
                              </p:par>
                            </p:childTnLst>
                          </p:cTn>
                        </p:par>
                        <p:par>
                          <p:cTn id="34" fill="hold">
                            <p:stCondLst>
                              <p:cond delay="2250"/>
                            </p:stCondLst>
                            <p:childTnLst>
                              <p:par>
                                <p:cTn id="35" presetID="12" presetClass="entr" presetSubtype="1" fill="hold" grpId="0" nodeType="afterEffect">
                                  <p:stCondLst>
                                    <p:cond delay="0"/>
                                  </p:stCondLst>
                                  <p:childTnLst>
                                    <p:set>
                                      <p:cBhvr>
                                        <p:cTn id="36" dur="1" fill="hold">
                                          <p:stCondLst>
                                            <p:cond delay="0"/>
                                          </p:stCondLst>
                                        </p:cTn>
                                        <p:tgtEl>
                                          <p:spTgt spid="277"/>
                                        </p:tgtEl>
                                        <p:attrNameLst>
                                          <p:attrName>style.visibility</p:attrName>
                                        </p:attrNameLst>
                                      </p:cBhvr>
                                      <p:to>
                                        <p:strVal val="visible"/>
                                      </p:to>
                                    </p:set>
                                    <p:anim calcmode="lin" valueType="num">
                                      <p:cBhvr additive="base">
                                        <p:cTn id="37" dur="750"/>
                                        <p:tgtEl>
                                          <p:spTgt spid="277"/>
                                        </p:tgtEl>
                                        <p:attrNameLst>
                                          <p:attrName>ppt_y</p:attrName>
                                        </p:attrNameLst>
                                      </p:cBhvr>
                                      <p:tavLst>
                                        <p:tav tm="0">
                                          <p:val>
                                            <p:strVal val="#ppt_y-#ppt_h*1.125000"/>
                                          </p:val>
                                        </p:tav>
                                        <p:tav tm="100000">
                                          <p:val>
                                            <p:strVal val="#ppt_y"/>
                                          </p:val>
                                        </p:tav>
                                      </p:tavLst>
                                    </p:anim>
                                    <p:animEffect transition="in" filter="wipe(down)">
                                      <p:cBhvr>
                                        <p:cTn id="38" dur="750"/>
                                        <p:tgtEl>
                                          <p:spTgt spid="277"/>
                                        </p:tgtEl>
                                      </p:cBhvr>
                                    </p:animEffect>
                                  </p:childTnLst>
                                </p:cTn>
                              </p:par>
                            </p:childTnLst>
                          </p:cTn>
                        </p:par>
                        <p:par>
                          <p:cTn id="39" fill="hold">
                            <p:stCondLst>
                              <p:cond delay="3000"/>
                            </p:stCondLst>
                            <p:childTnLst>
                              <p:par>
                                <p:cTn id="40" presetID="12" presetClass="entr" presetSubtype="1" fill="hold" grpId="0" nodeType="afterEffect">
                                  <p:stCondLst>
                                    <p:cond delay="0"/>
                                  </p:stCondLst>
                                  <p:childTnLst>
                                    <p:set>
                                      <p:cBhvr>
                                        <p:cTn id="41" dur="1" fill="hold">
                                          <p:stCondLst>
                                            <p:cond delay="0"/>
                                          </p:stCondLst>
                                        </p:cTn>
                                        <p:tgtEl>
                                          <p:spTgt spid="280"/>
                                        </p:tgtEl>
                                        <p:attrNameLst>
                                          <p:attrName>style.visibility</p:attrName>
                                        </p:attrNameLst>
                                      </p:cBhvr>
                                      <p:to>
                                        <p:strVal val="visible"/>
                                      </p:to>
                                    </p:set>
                                    <p:anim calcmode="lin" valueType="num">
                                      <p:cBhvr additive="base">
                                        <p:cTn id="42" dur="750"/>
                                        <p:tgtEl>
                                          <p:spTgt spid="280"/>
                                        </p:tgtEl>
                                        <p:attrNameLst>
                                          <p:attrName>ppt_y</p:attrName>
                                        </p:attrNameLst>
                                      </p:cBhvr>
                                      <p:tavLst>
                                        <p:tav tm="0">
                                          <p:val>
                                            <p:strVal val="#ppt_y-#ppt_h*1.125000"/>
                                          </p:val>
                                        </p:tav>
                                        <p:tav tm="100000">
                                          <p:val>
                                            <p:strVal val="#ppt_y"/>
                                          </p:val>
                                        </p:tav>
                                      </p:tavLst>
                                    </p:anim>
                                    <p:animEffect transition="in" filter="wipe(down)">
                                      <p:cBhvr>
                                        <p:cTn id="43" dur="75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advAuto="0"/>
      <p:bldP spid="271" grpId="0" animBg="1" advAuto="0"/>
      <p:bldP spid="274" grpId="0" animBg="1" advAuto="0"/>
      <p:bldP spid="277" grpId="0" animBg="1" advAuto="0"/>
      <p:bldP spid="280" grpId="0" animBg="1" advAuto="0"/>
      <p:bldP spid="284" grpId="0" animBg="1" advAuto="0"/>
      <p:bldP spid="285" grpId="0" animBg="1" advAuto="0"/>
      <p:bldP spid="28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Online bullying (cyberbullying)</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a:bodyPr>
          <a:lstStyle/>
          <a:p>
            <a:pPr>
              <a:lnSpc>
                <a:spcPts val="2800"/>
              </a:lnSpc>
              <a:spcAft>
                <a:spcPts val="1200"/>
              </a:spcAft>
            </a:pPr>
            <a:r>
              <a:rPr lang="en-GB" sz="2400" dirty="0"/>
              <a:t>Online bullying is more difficult to escape than ‘traditional’ bullying</a:t>
            </a:r>
            <a:endParaRPr lang="en-GB" sz="2000" dirty="0"/>
          </a:p>
          <a:p>
            <a:pPr>
              <a:lnSpc>
                <a:spcPts val="2800"/>
              </a:lnSpc>
              <a:spcAft>
                <a:spcPts val="1200"/>
              </a:spcAft>
            </a:pPr>
            <a:r>
              <a:rPr lang="en-GB" sz="2400" dirty="0"/>
              <a:t>It can happen between friends or strangers</a:t>
            </a:r>
          </a:p>
          <a:p>
            <a:pPr>
              <a:lnSpc>
                <a:spcPts val="2800"/>
              </a:lnSpc>
              <a:spcAft>
                <a:spcPts val="1200"/>
              </a:spcAft>
            </a:pPr>
            <a:r>
              <a:rPr lang="en-GB" sz="2400" dirty="0"/>
              <a:t>It can happen in video games, on social media, in messaging apps, etc.</a:t>
            </a:r>
          </a:p>
          <a:p>
            <a:pPr>
              <a:lnSpc>
                <a:spcPts val="2800"/>
              </a:lnSpc>
              <a:spcAft>
                <a:spcPts val="1200"/>
              </a:spcAft>
            </a:pPr>
            <a:r>
              <a:rPr lang="en-GB" sz="2400" dirty="0"/>
              <a:t>About </a:t>
            </a:r>
            <a:r>
              <a:rPr lang="en-GB" sz="2400" b="1" dirty="0">
                <a:solidFill>
                  <a:srgbClr val="71599B"/>
                </a:solidFill>
              </a:rPr>
              <a:t>1 in 10 </a:t>
            </a:r>
            <a:r>
              <a:rPr lang="en-GB" sz="2400" dirty="0"/>
              <a:t>children say they have experienced online bullying. This increases for children with SEN needs or similar vulnerabilities.</a:t>
            </a:r>
          </a:p>
          <a:p>
            <a:pPr marL="0" indent="0">
              <a:lnSpc>
                <a:spcPts val="2800"/>
              </a:lnSpc>
              <a:spcAft>
                <a:spcPts val="1200"/>
              </a:spcAft>
              <a:buNone/>
            </a:pPr>
            <a:r>
              <a:rPr lang="en-GB" sz="2400" dirty="0"/>
              <a:t>Set parental controls, talk about healthy behaviour and show your child how to block and report content.</a:t>
            </a:r>
            <a:endParaRPr lang="en-GB" sz="2000" dirty="0"/>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group of blue and orange chat bubbles&#10;&#10;Description automatically generated">
            <a:extLst>
              <a:ext uri="{FF2B5EF4-FFF2-40B4-BE49-F238E27FC236}">
                <a16:creationId xmlns:a16="http://schemas.microsoft.com/office/drawing/2014/main" id="{CDC5D2CC-A838-93C8-E324-16E7803B1666}"/>
              </a:ext>
            </a:extLst>
          </p:cNvPr>
          <p:cNvPicPr>
            <a:picLocks noChangeAspect="1"/>
          </p:cNvPicPr>
          <p:nvPr/>
        </p:nvPicPr>
        <p:blipFill rotWithShape="1">
          <a:blip r:embed="rId4">
            <a:extLst>
              <a:ext uri="{28A0092B-C50C-407E-A947-70E740481C1C}">
                <a14:useLocalDpi xmlns:a14="http://schemas.microsoft.com/office/drawing/2010/main" val="0"/>
              </a:ext>
            </a:extLst>
          </a:blip>
          <a:srcRect t="53264"/>
          <a:stretch/>
        </p:blipFill>
        <p:spPr>
          <a:xfrm>
            <a:off x="9810123" y="2923320"/>
            <a:ext cx="1752202" cy="1257732"/>
          </a:xfrm>
          <a:prstGeom prst="rect">
            <a:avLst/>
          </a:prstGeom>
        </p:spPr>
      </p:pic>
      <p:pic>
        <p:nvPicPr>
          <p:cNvPr id="8" name="Picture 7" descr="A group of purple and pink rectangular objects with dots&#10;&#10;Description automatically generated">
            <a:extLst>
              <a:ext uri="{FF2B5EF4-FFF2-40B4-BE49-F238E27FC236}">
                <a16:creationId xmlns:a16="http://schemas.microsoft.com/office/drawing/2014/main" id="{B0F266B4-4D2D-4E10-6192-1B494386B177}"/>
              </a:ext>
            </a:extLst>
          </p:cNvPr>
          <p:cNvPicPr>
            <a:picLocks noChangeAspect="1"/>
          </p:cNvPicPr>
          <p:nvPr/>
        </p:nvPicPr>
        <p:blipFill rotWithShape="1">
          <a:blip r:embed="rId5">
            <a:extLst>
              <a:ext uri="{28A0092B-C50C-407E-A947-70E740481C1C}">
                <a14:useLocalDpi xmlns:a14="http://schemas.microsoft.com/office/drawing/2010/main" val="0"/>
              </a:ext>
            </a:extLst>
          </a:blip>
          <a:srcRect b="54183"/>
          <a:stretch/>
        </p:blipFill>
        <p:spPr>
          <a:xfrm>
            <a:off x="8258399" y="1678683"/>
            <a:ext cx="2005878" cy="1411487"/>
          </a:xfrm>
          <a:prstGeom prst="rect">
            <a:avLst/>
          </a:prstGeom>
        </p:spPr>
      </p:pic>
      <p:sp>
        <p:nvSpPr>
          <p:cNvPr id="10" name="TextBox 9">
            <a:extLst>
              <a:ext uri="{FF2B5EF4-FFF2-40B4-BE49-F238E27FC236}">
                <a16:creationId xmlns:a16="http://schemas.microsoft.com/office/drawing/2014/main" id="{8E819934-B3B4-2D66-9D9E-FF123C66C13A}"/>
              </a:ext>
            </a:extLst>
          </p:cNvPr>
          <p:cNvSpPr txBox="1"/>
          <p:nvPr/>
        </p:nvSpPr>
        <p:spPr>
          <a:xfrm>
            <a:off x="7625122" y="4895678"/>
            <a:ext cx="2305467"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Cyberbullying conversation guide</a:t>
            </a:r>
          </a:p>
        </p:txBody>
      </p:sp>
      <p:sp>
        <p:nvSpPr>
          <p:cNvPr id="12" name="Arrow: Right 11">
            <a:extLst>
              <a:ext uri="{FF2B5EF4-FFF2-40B4-BE49-F238E27FC236}">
                <a16:creationId xmlns:a16="http://schemas.microsoft.com/office/drawing/2014/main" id="{2DA69F05-C95D-D464-0DBA-861723C9BE51}"/>
              </a:ext>
            </a:extLst>
          </p:cNvPr>
          <p:cNvSpPr/>
          <p:nvPr/>
        </p:nvSpPr>
        <p:spPr>
          <a:xfrm>
            <a:off x="8823987" y="5751834"/>
            <a:ext cx="923074" cy="688346"/>
          </a:xfrm>
          <a:prstGeom prst="rightArrow">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qr code with a white background&#10;&#10;Description automatically generated">
            <a:extLst>
              <a:ext uri="{FF2B5EF4-FFF2-40B4-BE49-F238E27FC236}">
                <a16:creationId xmlns:a16="http://schemas.microsoft.com/office/drawing/2014/main" id="{0BAD53A1-27BC-4B15-4DB6-7729C2CF8E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4807" y="4832994"/>
            <a:ext cx="1807622" cy="1819697"/>
          </a:xfrm>
          <a:prstGeom prst="rect">
            <a:avLst/>
          </a:prstGeom>
        </p:spPr>
      </p:pic>
    </p:spTree>
    <p:extLst>
      <p:ext uri="{BB962C8B-B14F-4D97-AF65-F5344CB8AC3E}">
        <p14:creationId xmlns:p14="http://schemas.microsoft.com/office/powerpoint/2010/main" val="9403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DBCAB8-C023-B8CF-AD12-52E44BF1B177}"/>
              </a:ext>
            </a:extLst>
          </p:cNvPr>
          <p:cNvPicPr>
            <a:picLocks noChangeAspect="1"/>
          </p:cNvPicPr>
          <p:nvPr/>
        </p:nvPicPr>
        <p:blipFill>
          <a:blip r:embed="rId3"/>
          <a:stretch>
            <a:fillRect/>
          </a:stretch>
        </p:blipFill>
        <p:spPr>
          <a:xfrm rot="21165282">
            <a:off x="6337548" y="2143808"/>
            <a:ext cx="2657657" cy="3793245"/>
          </a:xfrm>
          <a:prstGeom prst="rect">
            <a:avLst/>
          </a:prstGeom>
          <a:ln>
            <a:solidFill>
              <a:schemeClr val="bg2"/>
            </a:solidFill>
          </a:ln>
        </p:spPr>
      </p:pic>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Dangerous online challenges</a:t>
            </a:r>
          </a:p>
        </p:txBody>
      </p:sp>
      <p:pic>
        <p:nvPicPr>
          <p:cNvPr id="8" name="Picture 7">
            <a:extLst>
              <a:ext uri="{FF2B5EF4-FFF2-40B4-BE49-F238E27FC236}">
                <a16:creationId xmlns:a16="http://schemas.microsoft.com/office/drawing/2014/main" id="{71A6C2D7-BE24-8666-2CCA-31D4A25B2AFD}"/>
              </a:ext>
            </a:extLst>
          </p:cNvPr>
          <p:cNvPicPr>
            <a:picLocks noChangeAspect="1"/>
          </p:cNvPicPr>
          <p:nvPr/>
        </p:nvPicPr>
        <p:blipFill>
          <a:blip r:embed="rId5"/>
          <a:stretch>
            <a:fillRect/>
          </a:stretch>
        </p:blipFill>
        <p:spPr>
          <a:xfrm rot="488170">
            <a:off x="8671852" y="2171049"/>
            <a:ext cx="2826086" cy="4032830"/>
          </a:xfrm>
          <a:prstGeom prst="rect">
            <a:avLst/>
          </a:prstGeom>
          <a:ln>
            <a:solidFill>
              <a:schemeClr val="bg2"/>
            </a:solidFill>
          </a:ln>
        </p:spPr>
      </p:pic>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222510" y="1411486"/>
            <a:ext cx="5886450" cy="4904198"/>
          </a:xfrm>
        </p:spPr>
        <p:txBody>
          <a:bodyPr vert="horz" lIns="91440" tIns="45720" rIns="91440" bIns="45720" rtlCol="0" anchor="t">
            <a:normAutofit/>
          </a:bodyPr>
          <a:lstStyle/>
          <a:p>
            <a:pPr>
              <a:lnSpc>
                <a:spcPts val="2800"/>
              </a:lnSpc>
              <a:spcAft>
                <a:spcPts val="1200"/>
              </a:spcAft>
            </a:pPr>
            <a:r>
              <a:rPr lang="en-GB" sz="2400" dirty="0"/>
              <a:t>Viral online trends attract many children and teens</a:t>
            </a:r>
          </a:p>
          <a:p>
            <a:pPr>
              <a:lnSpc>
                <a:spcPts val="2800"/>
              </a:lnSpc>
              <a:spcAft>
                <a:spcPts val="1200"/>
              </a:spcAft>
            </a:pPr>
            <a:r>
              <a:rPr lang="en-GB" sz="2400" dirty="0"/>
              <a:t>Most are harmless, but some can be dangerous</a:t>
            </a:r>
          </a:p>
          <a:p>
            <a:pPr>
              <a:lnSpc>
                <a:spcPts val="2800"/>
              </a:lnSpc>
              <a:spcAft>
                <a:spcPts val="1200"/>
              </a:spcAft>
            </a:pPr>
            <a:r>
              <a:rPr lang="en-GB" sz="2400" b="1" dirty="0">
                <a:solidFill>
                  <a:srgbClr val="71599B"/>
                </a:solidFill>
              </a:rPr>
              <a:t>1 in 5 </a:t>
            </a:r>
            <a:r>
              <a:rPr lang="en-GB" sz="2400" dirty="0"/>
              <a:t>children say they’ve come across content which promotes dangerous stunts or challenges</a:t>
            </a:r>
          </a:p>
          <a:p>
            <a:pPr>
              <a:lnSpc>
                <a:spcPts val="2800"/>
              </a:lnSpc>
              <a:spcAft>
                <a:spcPts val="1200"/>
              </a:spcAft>
            </a:pPr>
            <a:r>
              <a:rPr lang="en-GB" sz="2400" dirty="0"/>
              <a:t>It’s important to talk with your child so they understand the dangers and can avoid potential harm.</a:t>
            </a:r>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E59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qr code on a white background&#10;&#10;Description automatically generated">
            <a:hlinkClick r:id="rId6"/>
            <a:extLst>
              <a:ext uri="{FF2B5EF4-FFF2-40B4-BE49-F238E27FC236}">
                <a16:creationId xmlns:a16="http://schemas.microsoft.com/office/drawing/2014/main" id="{39297383-E4D2-F60B-7302-3B63BF5D70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0717" y="4850979"/>
            <a:ext cx="1801712" cy="1801712"/>
          </a:xfrm>
          <a:prstGeom prst="rect">
            <a:avLst/>
          </a:prstGeom>
        </p:spPr>
      </p:pic>
      <p:sp>
        <p:nvSpPr>
          <p:cNvPr id="10" name="TextBox 5">
            <a:extLst>
              <a:ext uri="{FF2B5EF4-FFF2-40B4-BE49-F238E27FC236}">
                <a16:creationId xmlns:a16="http://schemas.microsoft.com/office/drawing/2014/main" id="{CB94F9BF-6E1E-4552-99D6-43E64DFC1E01}"/>
              </a:ext>
            </a:extLst>
          </p:cNvPr>
          <p:cNvSpPr txBox="1"/>
          <p:nvPr/>
        </p:nvSpPr>
        <p:spPr>
          <a:xfrm>
            <a:off x="422909" y="6035243"/>
            <a:ext cx="8251202" cy="648997"/>
          </a:xfrm>
          <a:prstGeom prst="rect">
            <a:avLst/>
          </a:prstGeom>
          <a:solidFill>
            <a:srgbClr val="8ACBC0">
              <a:alpha val="7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000" tIns="108000" rIns="108000" bIns="108000">
            <a:spAutoFit/>
          </a:bodyPr>
          <a:lstStyle>
            <a:lvl1pPr>
              <a:defRPr sz="1400">
                <a:latin typeface="Roboto Regular"/>
                <a:ea typeface="Roboto Regular"/>
                <a:cs typeface="Roboto Regular"/>
                <a:sym typeface="Roboto Regular"/>
              </a:defRPr>
            </a:lvl1pPr>
          </a:lstStyle>
          <a:p>
            <a:r>
              <a:rPr dirty="0">
                <a:latin typeface="Roboto" panose="02000000000000000000" pitchFamily="2" charset="0"/>
                <a:ea typeface="Roboto" panose="02000000000000000000" pitchFamily="2" charset="0"/>
              </a:rPr>
              <a:t>Remind your child of the importance of thinking before acting. Encourage them to get the facts and understand the risks before participating.</a:t>
            </a:r>
          </a:p>
        </p:txBody>
      </p:sp>
    </p:spTree>
    <p:extLst>
      <p:ext uri="{BB962C8B-B14F-4D97-AF65-F5344CB8AC3E}">
        <p14:creationId xmlns:p14="http://schemas.microsoft.com/office/powerpoint/2010/main" val="423115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Inappropriate content</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7932420" cy="4904198"/>
          </a:xfrm>
        </p:spPr>
        <p:txBody>
          <a:bodyPr vert="horz" lIns="91440" tIns="45720" rIns="91440" bIns="45720" rtlCol="0" anchor="t">
            <a:normAutofit/>
          </a:bodyPr>
          <a:lstStyle/>
          <a:p>
            <a:pPr>
              <a:lnSpc>
                <a:spcPts val="2800"/>
              </a:lnSpc>
              <a:spcAft>
                <a:spcPts val="1200"/>
              </a:spcAft>
            </a:pPr>
            <a:r>
              <a:rPr lang="en-GB" sz="2400" dirty="0"/>
              <a:t>27% of children see pornography by age 11</a:t>
            </a:r>
          </a:p>
          <a:p>
            <a:pPr>
              <a:lnSpc>
                <a:spcPts val="2800"/>
              </a:lnSpc>
              <a:spcAft>
                <a:spcPts val="1200"/>
              </a:spcAft>
            </a:pPr>
            <a:r>
              <a:rPr lang="en-GB" sz="2400" dirty="0"/>
              <a:t>Around 1 in 10 children report seeing pornographic or violent content online. This increases with age.</a:t>
            </a:r>
          </a:p>
          <a:p>
            <a:pPr>
              <a:lnSpc>
                <a:spcPts val="2800"/>
              </a:lnSpc>
              <a:spcAft>
                <a:spcPts val="1200"/>
              </a:spcAft>
            </a:pPr>
            <a:r>
              <a:rPr lang="en-GB" sz="2400" dirty="0"/>
              <a:t>Children with vulnerabilities are more likely to come across these things – especially violent content.</a:t>
            </a:r>
            <a:endParaRPr lang="en-GB" sz="2000" dirty="0"/>
          </a:p>
          <a:p>
            <a:pPr marL="0" indent="0">
              <a:lnSpc>
                <a:spcPts val="2800"/>
              </a:lnSpc>
              <a:spcAft>
                <a:spcPts val="1200"/>
              </a:spcAft>
              <a:buNone/>
            </a:pPr>
            <a:r>
              <a:rPr lang="en-GB" sz="2400" dirty="0"/>
              <a:t>Parental controls can help limit access to certain websites, content and more. It’s also important for your child to report any inappropriate content they accidentally come across.</a:t>
            </a:r>
            <a:endParaRPr lang="en-GB" sz="2800" dirty="0"/>
          </a:p>
        </p:txBody>
      </p:sp>
      <p:pic>
        <p:nvPicPr>
          <p:cNvPr id="3" name="Picture 2" descr="A black hand in a pink background&#10;&#10;Description automatically generated">
            <a:extLst>
              <a:ext uri="{FF2B5EF4-FFF2-40B4-BE49-F238E27FC236}">
                <a16:creationId xmlns:a16="http://schemas.microsoft.com/office/drawing/2014/main" id="{4E1A09E8-9BF8-DD2B-8F7B-8DDA2180F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7080">
            <a:off x="8829601" y="2054512"/>
            <a:ext cx="2397998" cy="2397998"/>
          </a:xfrm>
          <a:prstGeom prst="rect">
            <a:avLst/>
          </a:prstGeom>
        </p:spPr>
      </p:pic>
    </p:spTree>
    <p:extLst>
      <p:ext uri="{BB962C8B-B14F-4D97-AF65-F5344CB8AC3E}">
        <p14:creationId xmlns:p14="http://schemas.microsoft.com/office/powerpoint/2010/main" val="31037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 name="Title 2"/>
          <p:cNvGrpSpPr/>
          <p:nvPr/>
        </p:nvGrpSpPr>
        <p:grpSpPr>
          <a:xfrm>
            <a:off x="1968599" y="396372"/>
            <a:ext cx="8254802" cy="1037401"/>
            <a:chOff x="0" y="0"/>
            <a:chExt cx="8254800" cy="1037400"/>
          </a:xfrm>
        </p:grpSpPr>
        <p:sp>
          <p:nvSpPr>
            <p:cNvPr id="305" name="Rectangle"/>
            <p:cNvSpPr/>
            <p:nvPr/>
          </p:nvSpPr>
          <p:spPr>
            <a:xfrm>
              <a:off x="0" y="160302"/>
              <a:ext cx="8254801" cy="716796"/>
            </a:xfrm>
            <a:prstGeom prst="rect">
              <a:avLst/>
            </a:prstGeom>
            <a:solidFill>
              <a:srgbClr val="7868AC"/>
            </a:solidFill>
            <a:ln w="12700" cap="flat">
              <a:noFill/>
              <a:miter lim="400000"/>
            </a:ln>
            <a:effectLst/>
          </p:spPr>
          <p:txBody>
            <a:bodyPr wrap="square" lIns="45719" tIns="45719" rIns="45719" bIns="45719" numCol="1" anchor="ctr">
              <a:noAutofit/>
            </a:bodyPr>
            <a:lstStyle/>
            <a:p>
              <a:pPr algn="ctr">
                <a:lnSpc>
                  <a:spcPct val="90000"/>
                </a:lnSpc>
                <a:defRPr sz="4000" b="1">
                  <a:latin typeface="Twinkl Sb"/>
                  <a:ea typeface="Twinkl Sb"/>
                  <a:cs typeface="Twinkl Sb"/>
                  <a:sym typeface="Twinkl Sb"/>
                </a:defRPr>
              </a:pPr>
              <a:endParaRPr sz="4000">
                <a:latin typeface="Roboto" panose="02000000000000000000" pitchFamily="2" charset="0"/>
                <a:ea typeface="Roboto" panose="02000000000000000000" pitchFamily="2" charset="0"/>
              </a:endParaRPr>
            </a:p>
          </p:txBody>
        </p:sp>
        <p:sp>
          <p:nvSpPr>
            <p:cNvPr id="306" name="What Is Safer Internet Day?"/>
            <p:cNvSpPr txBox="1"/>
            <p:nvPr/>
          </p:nvSpPr>
          <p:spPr>
            <a:xfrm>
              <a:off x="0" y="0"/>
              <a:ext cx="8254801" cy="1037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latin typeface="Roboto" panose="02000000000000000000" pitchFamily="2" charset="0"/>
                  <a:ea typeface="Roboto" panose="02000000000000000000" pitchFamily="2" charset="0"/>
                </a:rPr>
                <a:t>What Is Safer Internet Day?</a:t>
              </a:r>
            </a:p>
          </p:txBody>
        </p:sp>
      </p:grpSp>
      <p:sp>
        <p:nvSpPr>
          <p:cNvPr id="308" name="TextBox 6"/>
          <p:cNvSpPr txBox="1"/>
          <p:nvPr/>
        </p:nvSpPr>
        <p:spPr>
          <a:xfrm>
            <a:off x="2279650" y="1435439"/>
            <a:ext cx="7568295"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Staying safe online is a vital skill to be put into practise every day. Sometimes, it can be useful to have a fresh reason to focus on something that we have to do every day, to revive enthusiasm and give us the chance to reflect and make improvements. Safer Internet Day provides just that reason!</a:t>
            </a:r>
          </a:p>
        </p:txBody>
      </p:sp>
      <p:sp>
        <p:nvSpPr>
          <p:cNvPr id="309" name="TextBox 3"/>
          <p:cNvSpPr txBox="1"/>
          <p:nvPr/>
        </p:nvSpPr>
        <p:spPr>
          <a:xfrm>
            <a:off x="5725652" y="4511358"/>
            <a:ext cx="4186698" cy="95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2000">
                <a:solidFill>
                  <a:srgbClr val="01407D"/>
                </a:solidFill>
                <a:latin typeface="Twinkl Handwritten"/>
                <a:ea typeface="Twinkl Handwritten"/>
                <a:cs typeface="Twinkl Handwritten"/>
                <a:sym typeface="Twinkl Handwritten"/>
              </a:defRPr>
            </a:lvl1pPr>
          </a:lstStyle>
          <a:p>
            <a:r>
              <a:t>It is a perfect opportunity to think about the online world and discuss with your child how they can stay safe there. </a:t>
            </a:r>
          </a:p>
        </p:txBody>
      </p:sp>
      <p:sp>
        <p:nvSpPr>
          <p:cNvPr id="310" name="TextBox 5"/>
          <p:cNvSpPr txBox="1"/>
          <p:nvPr/>
        </p:nvSpPr>
        <p:spPr>
          <a:xfrm>
            <a:off x="1968599" y="2499060"/>
            <a:ext cx="8251202" cy="576293"/>
          </a:xfrm>
          <a:prstGeom prst="rect">
            <a:avLst/>
          </a:prstGeom>
          <a:solidFill>
            <a:srgbClr val="8ACBC0">
              <a:alpha val="7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8000" tIns="72000" rIns="180000" bIns="72000">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Safer Internet Day takes place every year in February and is a chance to promote and celebrate online safety. </a:t>
            </a:r>
          </a:p>
        </p:txBody>
      </p:sp>
      <p:pic>
        <p:nvPicPr>
          <p:cNvPr id="311" name="Picture 13" descr="Picture 13"/>
          <p:cNvPicPr>
            <a:picLocks noChangeAspect="1"/>
          </p:cNvPicPr>
          <p:nvPr/>
        </p:nvPicPr>
        <p:blipFill>
          <a:blip r:embed="rId3"/>
          <a:stretch>
            <a:fillRect/>
          </a:stretch>
        </p:blipFill>
        <p:spPr>
          <a:xfrm>
            <a:off x="2266520" y="3375303"/>
            <a:ext cx="3203121" cy="30520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310"/>
                                        </p:tgtEl>
                                        <p:attrNameLst>
                                          <p:attrName>style.visibility</p:attrName>
                                        </p:attrNameLst>
                                      </p:cBhvr>
                                      <p:to>
                                        <p:strVal val="visible"/>
                                      </p:to>
                                    </p:set>
                                    <p:animEffect transition="in" filter="wipe(left)">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309">
                                            <p:bg/>
                                          </p:spTgt>
                                        </p:tgtEl>
                                        <p:attrNameLst>
                                          <p:attrName>style.visibility</p:attrName>
                                        </p:attrNameLst>
                                      </p:cBhvr>
                                      <p:to>
                                        <p:strVal val="visible"/>
                                      </p:to>
                                    </p:set>
                                    <p:animEffect transition="in" filter="wipe(left)">
                                      <p:cBhvr>
                                        <p:cTn id="12" dur="500"/>
                                        <p:tgtEl>
                                          <p:spTgt spid="309">
                                            <p:bg/>
                                          </p:spTgt>
                                        </p:tgtEl>
                                      </p:cBhvr>
                                    </p:animEffect>
                                  </p:childTnLst>
                                </p:cTn>
                              </p:par>
                              <p:par>
                                <p:cTn id="13" presetID="22" presetClass="entr" presetSubtype="8" fill="hold" grpId="0" nodeType="withEffect">
                                  <p:stCondLst>
                                    <p:cond delay="0"/>
                                  </p:stCondLst>
                                  <p:iterate>
                                    <p:tmAbs val="0"/>
                                  </p:iterate>
                                  <p:childTnLst>
                                    <p:set>
                                      <p:cBhvr>
                                        <p:cTn id="14" fill="hold"/>
                                        <p:tgtEl>
                                          <p:spTgt spid="309">
                                            <p:txEl>
                                              <p:pRg st="0" end="0"/>
                                            </p:txEl>
                                          </p:spTgt>
                                        </p:tgtEl>
                                        <p:attrNameLst>
                                          <p:attrName>style.visibility</p:attrName>
                                        </p:attrNameLst>
                                      </p:cBhvr>
                                      <p:to>
                                        <p:strVal val="visible"/>
                                      </p:to>
                                    </p:set>
                                    <p:animEffect transition="in" filter="wipe(left)">
                                      <p:cBhvr>
                                        <p:cTn id="15" dur="500"/>
                                        <p:tgtEl>
                                          <p:spTgt spid="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build="p" bldLvl="5" animBg="1" advAuto="0"/>
      <p:bldP spid="310"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Title 2"/>
          <p:cNvGrpSpPr/>
          <p:nvPr/>
        </p:nvGrpSpPr>
        <p:grpSpPr>
          <a:xfrm>
            <a:off x="1968599" y="396372"/>
            <a:ext cx="8254802" cy="1037401"/>
            <a:chOff x="0" y="0"/>
            <a:chExt cx="8254800" cy="1037400"/>
          </a:xfrm>
        </p:grpSpPr>
        <p:sp>
          <p:nvSpPr>
            <p:cNvPr id="253" name="Rectangle"/>
            <p:cNvSpPr/>
            <p:nvPr/>
          </p:nvSpPr>
          <p:spPr>
            <a:xfrm>
              <a:off x="0" y="160302"/>
              <a:ext cx="8254801" cy="716796"/>
            </a:xfrm>
            <a:prstGeom prst="rect">
              <a:avLst/>
            </a:prstGeom>
            <a:solidFill>
              <a:srgbClr val="7868AC"/>
            </a:solidFill>
            <a:ln w="12700" cap="flat">
              <a:noFill/>
              <a:miter lim="400000"/>
            </a:ln>
            <a:effectLst/>
          </p:spPr>
          <p:txBody>
            <a:bodyPr wrap="square" lIns="45719" tIns="45719" rIns="45719" bIns="45719" numCol="1" anchor="ctr">
              <a:noAutofit/>
            </a:bodyPr>
            <a:lstStyle/>
            <a:p>
              <a:pPr algn="ctr">
                <a:lnSpc>
                  <a:spcPct val="90000"/>
                </a:lnSpc>
                <a:defRPr sz="4000" b="1">
                  <a:latin typeface="Twinkl Sb"/>
                  <a:ea typeface="Twinkl Sb"/>
                  <a:cs typeface="Twinkl Sb"/>
                  <a:sym typeface="Twinkl Sb"/>
                </a:defRPr>
              </a:pPr>
              <a:endParaRPr sz="4000">
                <a:latin typeface="Roboto" panose="02000000000000000000" pitchFamily="2" charset="0"/>
                <a:ea typeface="Roboto" panose="02000000000000000000" pitchFamily="2" charset="0"/>
              </a:endParaRPr>
            </a:p>
          </p:txBody>
        </p:sp>
        <p:sp>
          <p:nvSpPr>
            <p:cNvPr id="254" name="Online Content"/>
            <p:cNvSpPr txBox="1"/>
            <p:nvPr/>
          </p:nvSpPr>
          <p:spPr>
            <a:xfrm>
              <a:off x="0" y="0"/>
              <a:ext cx="8254801" cy="1037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latin typeface="Roboto" panose="02000000000000000000" pitchFamily="2" charset="0"/>
                  <a:ea typeface="Roboto" panose="02000000000000000000" pitchFamily="2" charset="0"/>
                </a:rPr>
                <a:t>Online Content</a:t>
              </a:r>
            </a:p>
          </p:txBody>
        </p:sp>
      </p:grpSp>
      <p:sp>
        <p:nvSpPr>
          <p:cNvPr id="256" name="TextBox 4"/>
          <p:cNvSpPr txBox="1"/>
          <p:nvPr/>
        </p:nvSpPr>
        <p:spPr>
          <a:xfrm>
            <a:off x="2279650" y="1435439"/>
            <a:ext cx="7632701"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Shielding your child from inappropriate online content is a high priority. </a:t>
            </a:r>
          </a:p>
        </p:txBody>
      </p:sp>
      <p:grpSp>
        <p:nvGrpSpPr>
          <p:cNvPr id="259" name="TextBox 5"/>
          <p:cNvGrpSpPr/>
          <p:nvPr/>
        </p:nvGrpSpPr>
        <p:grpSpPr>
          <a:xfrm>
            <a:off x="2913474" y="1836943"/>
            <a:ext cx="6365054" cy="405191"/>
            <a:chOff x="0" y="0"/>
            <a:chExt cx="6365053" cy="405190"/>
          </a:xfrm>
        </p:grpSpPr>
        <p:sp>
          <p:nvSpPr>
            <p:cNvPr id="257" name="Rounded Rectangle"/>
            <p:cNvSpPr/>
            <p:nvPr/>
          </p:nvSpPr>
          <p:spPr>
            <a:xfrm>
              <a:off x="0" y="0"/>
              <a:ext cx="6365053" cy="405190"/>
            </a:xfrm>
            <a:prstGeom prst="roundRect">
              <a:avLst>
                <a:gd name="adj" fmla="val 50000"/>
              </a:avLst>
            </a:prstGeom>
            <a:solidFill>
              <a:srgbClr val="01407D"/>
            </a:solidFill>
            <a:ln w="12700" cap="flat">
              <a:noFill/>
              <a:miter lim="400000"/>
            </a:ln>
            <a:effectLst/>
          </p:spPr>
          <p:txBody>
            <a:bodyPr wrap="square" lIns="45719" tIns="45719" rIns="45719" bIns="45719" numCol="1" anchor="t">
              <a:noAutofit/>
            </a:bodyPr>
            <a:lstStyle/>
            <a:p>
              <a:pPr algn="ctr"/>
              <a:endParaRPr>
                <a:latin typeface="Roboto" panose="02000000000000000000" pitchFamily="2" charset="0"/>
                <a:ea typeface="Roboto" panose="02000000000000000000" pitchFamily="2" charset="0"/>
              </a:endParaRPr>
            </a:p>
          </p:txBody>
        </p:sp>
        <p:sp>
          <p:nvSpPr>
            <p:cNvPr id="258" name="One way to do this is to set up filters or parental controls on devices."/>
            <p:cNvSpPr txBox="1"/>
            <p:nvPr/>
          </p:nvSpPr>
          <p:spPr>
            <a:xfrm>
              <a:off x="95337" y="59337"/>
              <a:ext cx="6174379" cy="288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t">
              <a:spAutoFit/>
            </a:bodyPr>
            <a:lstStyle>
              <a:lvl1pPr algn="ctr">
                <a:defRPr sz="1400">
                  <a:solidFill>
                    <a:srgbClr val="FFFFFF"/>
                  </a:solidFill>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One way to do this is to set up filters or parental controls on devices. </a:t>
              </a:r>
            </a:p>
          </p:txBody>
        </p:sp>
      </p:grpSp>
      <p:sp>
        <p:nvSpPr>
          <p:cNvPr id="260" name="TextBox 7"/>
          <p:cNvSpPr txBox="1"/>
          <p:nvPr/>
        </p:nvSpPr>
        <p:spPr>
          <a:xfrm>
            <a:off x="2279650" y="3429001"/>
            <a:ext cx="7632700" cy="1510769"/>
          </a:xfrm>
          <a:prstGeom prst="rect">
            <a:avLst/>
          </a:prstGeom>
          <a:solidFill>
            <a:srgbClr val="FFFFFF"/>
          </a:solidFill>
          <a:ln w="25400">
            <a:solidFill>
              <a:srgbClr val="25B8B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999" tIns="107999" rIns="107999" bIns="107999">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You can also encourage your child to use child-friendly search engines, such as Swiggle or DuckDuckGo and discuss the importance of reporting anything that makes them uncomfortable. Younger children should stop what they are doing, close or switch off their device and then tell a trusted adult what has happened. Older children should be encouraged to report what has happened via the app or website they are on, save evidence such as screenshots and block the person or people responsible.</a:t>
            </a:r>
          </a:p>
        </p:txBody>
      </p:sp>
      <p:pic>
        <p:nvPicPr>
          <p:cNvPr id="261" name="Picture 3" descr="Picture 3"/>
          <p:cNvPicPr>
            <a:picLocks noChangeAspect="1"/>
          </p:cNvPicPr>
          <p:nvPr/>
        </p:nvPicPr>
        <p:blipFill>
          <a:blip r:embed="rId3"/>
          <a:stretch>
            <a:fillRect/>
          </a:stretch>
        </p:blipFill>
        <p:spPr>
          <a:xfrm>
            <a:off x="2345432" y="2480992"/>
            <a:ext cx="3189934" cy="1064055"/>
          </a:xfrm>
          <a:prstGeom prst="rect">
            <a:avLst/>
          </a:prstGeom>
          <a:ln w="12700">
            <a:miter lim="400000"/>
          </a:ln>
        </p:spPr>
      </p:pic>
      <p:pic>
        <p:nvPicPr>
          <p:cNvPr id="262" name="Picture 6" descr="Picture 6"/>
          <p:cNvPicPr>
            <a:picLocks noChangeAspect="1"/>
          </p:cNvPicPr>
          <p:nvPr/>
        </p:nvPicPr>
        <p:blipFill>
          <a:blip r:embed="rId4"/>
          <a:stretch>
            <a:fillRect/>
          </a:stretch>
        </p:blipFill>
        <p:spPr>
          <a:xfrm>
            <a:off x="7821148" y="4811991"/>
            <a:ext cx="1898667" cy="1498379"/>
          </a:xfrm>
          <a:prstGeom prst="rect">
            <a:avLst/>
          </a:prstGeom>
          <a:ln w="12700">
            <a:miter lim="400000"/>
          </a:ln>
        </p:spPr>
      </p:pic>
      <p:sp>
        <p:nvSpPr>
          <p:cNvPr id="263" name="TextBox 8"/>
          <p:cNvSpPr txBox="1"/>
          <p:nvPr/>
        </p:nvSpPr>
        <p:spPr>
          <a:xfrm>
            <a:off x="5082923" y="3626399"/>
            <a:ext cx="4829426" cy="1295325"/>
          </a:xfrm>
          <a:prstGeom prst="rect">
            <a:avLst/>
          </a:prstGeom>
          <a:solidFill>
            <a:srgbClr val="FFFFFF"/>
          </a:solidFill>
          <a:ln w="25400">
            <a:solidFill>
              <a:srgbClr val="7868A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2000" tIns="107999" rIns="107999" bIns="107999">
            <a:spAutoFit/>
          </a:bodyPr>
          <a:lstStyle>
            <a:lvl1pPr>
              <a:defRPr sz="1400">
                <a:latin typeface="Roboto Regular"/>
                <a:ea typeface="Roboto Regular"/>
                <a:cs typeface="Roboto Regular"/>
                <a:sym typeface="Roboto Regular"/>
              </a:defRPr>
            </a:lvl1pPr>
          </a:lstStyle>
          <a:p>
            <a:r>
              <a:rPr dirty="0">
                <a:latin typeface="Roboto" panose="02000000000000000000" pitchFamily="2" charset="0"/>
                <a:ea typeface="Roboto" panose="02000000000000000000" pitchFamily="2" charset="0"/>
              </a:rPr>
              <a:t>Even with the best filters in place, children are still likely to come across inappropriate material occasionally. Talking openly with your child about this and setting simple rules for what to do is an important way to build your child’s digital resilience. </a:t>
            </a:r>
          </a:p>
        </p:txBody>
      </p:sp>
      <p:sp>
        <p:nvSpPr>
          <p:cNvPr id="264" name="Delay 9"/>
          <p:cNvSpPr/>
          <p:nvPr/>
        </p:nvSpPr>
        <p:spPr>
          <a:xfrm>
            <a:off x="1948866" y="2656459"/>
            <a:ext cx="3357726" cy="3235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blipFill>
            <a:blip r:embed="rId5"/>
            <a:stretch>
              <a:fillRect/>
            </a:stretch>
          </a:blipFill>
          <a:ln w="25400">
            <a:solidFill>
              <a:srgbClr val="01407D"/>
            </a:solidFill>
            <a:miter/>
          </a:ln>
        </p:spPr>
        <p:txBody>
          <a:bodyPr lIns="45719" rIns="45719" anchor="ctr"/>
          <a:lstStyle/>
          <a:p>
            <a:pPr algn="ctr">
              <a:defRPr>
                <a:solidFill>
                  <a:srgbClr val="FFFFFF"/>
                </a:solidFill>
              </a:defRPr>
            </a:pPr>
            <a:endParaRPr>
              <a:latin typeface="Roboto" panose="02000000000000000000" pitchFamily="2" charset="0"/>
              <a:ea typeface="Roboto" panose="02000000000000000000" pitchFamily="2"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59"/>
                                        </p:tgtEl>
                                        <p:attrNameLst>
                                          <p:attrName>style.visibility</p:attrName>
                                        </p:attrNameLst>
                                      </p:cBhvr>
                                      <p:to>
                                        <p:strVal val="visible"/>
                                      </p:to>
                                    </p:set>
                                    <p:anim calcmode="lin" valueType="num">
                                      <p:cBhvr>
                                        <p:cTn id="7" dur="500" fill="hold"/>
                                        <p:tgtEl>
                                          <p:spTgt spid="259"/>
                                        </p:tgtEl>
                                        <p:attrNameLst>
                                          <p:attrName>ppt_w</p:attrName>
                                        </p:attrNameLst>
                                      </p:cBhvr>
                                      <p:tavLst>
                                        <p:tav tm="0">
                                          <p:val>
                                            <p:fltVal val="0"/>
                                          </p:val>
                                        </p:tav>
                                        <p:tav tm="100000">
                                          <p:val>
                                            <p:strVal val="#ppt_w"/>
                                          </p:val>
                                        </p:tav>
                                      </p:tavLst>
                                    </p:anim>
                                    <p:anim calcmode="lin" valueType="num">
                                      <p:cBhvr>
                                        <p:cTn id="8" dur="500" fill="hold"/>
                                        <p:tgtEl>
                                          <p:spTgt spid="25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fill="hold" grpId="0" nodeType="clickEffect">
                                  <p:stCondLst>
                                    <p:cond delay="0"/>
                                  </p:stCondLst>
                                  <p:iterate>
                                    <p:tmAbs val="0"/>
                                  </p:iterate>
                                  <p:childTnLst>
                                    <p:set>
                                      <p:cBhvr>
                                        <p:cTn id="12" fill="hold"/>
                                        <p:tgtEl>
                                          <p:spTgt spid="260"/>
                                        </p:tgtEl>
                                        <p:attrNameLst>
                                          <p:attrName>style.visibility</p:attrName>
                                        </p:attrNameLst>
                                      </p:cBhvr>
                                      <p:to>
                                        <p:strVal val="visible"/>
                                      </p:to>
                                    </p:set>
                                    <p:animEffect transition="in" filter="fade">
                                      <p:cBhvr>
                                        <p:cTn id="13" dur="500"/>
                                        <p:tgtEl>
                                          <p:spTgt spid="260"/>
                                        </p:tgtEl>
                                      </p:cBhvr>
                                    </p:animEffect>
                                  </p:childTnLst>
                                </p:cTn>
                              </p:par>
                            </p:childTnLst>
                          </p:cTn>
                        </p:par>
                        <p:par>
                          <p:cTn id="14" fill="hold">
                            <p:stCondLst>
                              <p:cond delay="500"/>
                            </p:stCondLst>
                            <p:childTnLst>
                              <p:par>
                                <p:cTn id="15" presetID="2" presetClass="entr" presetSubtype="8" fill="hold" grpId="0" nodeType="afterEffect">
                                  <p:stCondLst>
                                    <p:cond delay="0"/>
                                  </p:stCondLst>
                                  <p:iterate>
                                    <p:tmAbs val="0"/>
                                  </p:iterate>
                                  <p:childTnLst>
                                    <p:set>
                                      <p:cBhvr>
                                        <p:cTn id="16" fill="hold"/>
                                        <p:tgtEl>
                                          <p:spTgt spid="261"/>
                                        </p:tgtEl>
                                        <p:attrNameLst>
                                          <p:attrName>style.visibility</p:attrName>
                                        </p:attrNameLst>
                                      </p:cBhvr>
                                      <p:to>
                                        <p:strVal val="visible"/>
                                      </p:to>
                                    </p:set>
                                    <p:anim calcmode="lin" valueType="num">
                                      <p:cBhvr>
                                        <p:cTn id="17" dur="500" fill="hold"/>
                                        <p:tgtEl>
                                          <p:spTgt spid="261"/>
                                        </p:tgtEl>
                                        <p:attrNameLst>
                                          <p:attrName>ppt_x</p:attrName>
                                        </p:attrNameLst>
                                      </p:cBhvr>
                                      <p:tavLst>
                                        <p:tav tm="0">
                                          <p:val>
                                            <p:strVal val="0-#ppt_w/2"/>
                                          </p:val>
                                        </p:tav>
                                        <p:tav tm="100000">
                                          <p:val>
                                            <p:strVal val="#ppt_x"/>
                                          </p:val>
                                        </p:tav>
                                      </p:tavLst>
                                    </p:anim>
                                    <p:anim calcmode="lin" valueType="num">
                                      <p:cBhvr>
                                        <p:cTn id="18" dur="500" fill="hold"/>
                                        <p:tgtEl>
                                          <p:spTgt spid="261"/>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iterate>
                                    <p:tmAbs val="0"/>
                                  </p:iterate>
                                  <p:childTnLst>
                                    <p:set>
                                      <p:cBhvr>
                                        <p:cTn id="20" fill="hold"/>
                                        <p:tgtEl>
                                          <p:spTgt spid="262"/>
                                        </p:tgtEl>
                                        <p:attrNameLst>
                                          <p:attrName>style.visibility</p:attrName>
                                        </p:attrNameLst>
                                      </p:cBhvr>
                                      <p:to>
                                        <p:strVal val="visible"/>
                                      </p:to>
                                    </p:set>
                                    <p:anim calcmode="lin" valueType="num">
                                      <p:cBhvr>
                                        <p:cTn id="21" dur="500" fill="hold"/>
                                        <p:tgtEl>
                                          <p:spTgt spid="262"/>
                                        </p:tgtEl>
                                        <p:attrNameLst>
                                          <p:attrName>ppt_x</p:attrName>
                                        </p:attrNameLst>
                                      </p:cBhvr>
                                      <p:tavLst>
                                        <p:tav tm="0">
                                          <p:val>
                                            <p:strVal val="#ppt_x"/>
                                          </p:val>
                                        </p:tav>
                                        <p:tav tm="100000">
                                          <p:val>
                                            <p:strVal val="#ppt_x"/>
                                          </p:val>
                                        </p:tav>
                                      </p:tavLst>
                                    </p:anim>
                                    <p:anim calcmode="lin" valueType="num">
                                      <p:cBhvr>
                                        <p:cTn id="22"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grpId="1" nodeType="clickEffect">
                                  <p:stCondLst>
                                    <p:cond delay="0"/>
                                  </p:stCondLst>
                                  <p:iterate>
                                    <p:tmAbs val="0"/>
                                  </p:iterate>
                                  <p:childTnLst>
                                    <p:anim calcmode="lin" valueType="num">
                                      <p:cBhvr>
                                        <p:cTn id="26" dur="500" fill="hold"/>
                                        <p:tgtEl>
                                          <p:spTgt spid="261"/>
                                        </p:tgtEl>
                                        <p:attrNameLst>
                                          <p:attrName>ppt_x</p:attrName>
                                        </p:attrNameLst>
                                      </p:cBhvr>
                                      <p:tavLst>
                                        <p:tav tm="0">
                                          <p:val>
                                            <p:strVal val="ppt_x"/>
                                          </p:val>
                                        </p:tav>
                                        <p:tav tm="100000">
                                          <p:val>
                                            <p:strVal val="1+ppt_w/2"/>
                                          </p:val>
                                        </p:tav>
                                      </p:tavLst>
                                    </p:anim>
                                    <p:anim calcmode="lin" valueType="num">
                                      <p:cBhvr>
                                        <p:cTn id="27" dur="500" fill="hold"/>
                                        <p:tgtEl>
                                          <p:spTgt spid="261"/>
                                        </p:tgtEl>
                                        <p:attrNameLst>
                                          <p:attrName>ppt_y</p:attrName>
                                        </p:attrNameLst>
                                      </p:cBhvr>
                                      <p:tavLst>
                                        <p:tav tm="0">
                                          <p:val>
                                            <p:strVal val="ppt_y"/>
                                          </p:val>
                                        </p:tav>
                                        <p:tav tm="100000">
                                          <p:val>
                                            <p:strVal val="ppt_y"/>
                                          </p:val>
                                        </p:tav>
                                      </p:tavLst>
                                    </p:anim>
                                    <p:set>
                                      <p:cBhvr>
                                        <p:cTn id="28" fill="hold">
                                          <p:stCondLst>
                                            <p:cond delay="499"/>
                                          </p:stCondLst>
                                        </p:cTn>
                                        <p:tgtEl>
                                          <p:spTgt spid="261"/>
                                        </p:tgtEl>
                                        <p:attrNameLst>
                                          <p:attrName>style.visibility</p:attrName>
                                        </p:attrNameLst>
                                      </p:cBhvr>
                                      <p:to>
                                        <p:strVal val="hidden"/>
                                      </p:to>
                                    </p:set>
                                  </p:childTnLst>
                                </p:cTn>
                              </p:par>
                              <p:par>
                                <p:cTn id="29" presetID="2" presetClass="exit" presetSubtype="2" fill="hold" grpId="1" nodeType="withEffect">
                                  <p:stCondLst>
                                    <p:cond delay="0"/>
                                  </p:stCondLst>
                                  <p:iterate>
                                    <p:tmAbs val="0"/>
                                  </p:iterate>
                                  <p:childTnLst>
                                    <p:anim calcmode="lin" valueType="num">
                                      <p:cBhvr>
                                        <p:cTn id="30" dur="500" fill="hold"/>
                                        <p:tgtEl>
                                          <p:spTgt spid="260"/>
                                        </p:tgtEl>
                                        <p:attrNameLst>
                                          <p:attrName>ppt_x</p:attrName>
                                        </p:attrNameLst>
                                      </p:cBhvr>
                                      <p:tavLst>
                                        <p:tav tm="0">
                                          <p:val>
                                            <p:strVal val="ppt_x"/>
                                          </p:val>
                                        </p:tav>
                                        <p:tav tm="100000">
                                          <p:val>
                                            <p:strVal val="1+ppt_w/2"/>
                                          </p:val>
                                        </p:tav>
                                      </p:tavLst>
                                    </p:anim>
                                    <p:anim calcmode="lin" valueType="num">
                                      <p:cBhvr>
                                        <p:cTn id="31" dur="500" fill="hold"/>
                                        <p:tgtEl>
                                          <p:spTgt spid="260"/>
                                        </p:tgtEl>
                                        <p:attrNameLst>
                                          <p:attrName>ppt_y</p:attrName>
                                        </p:attrNameLst>
                                      </p:cBhvr>
                                      <p:tavLst>
                                        <p:tav tm="0">
                                          <p:val>
                                            <p:strVal val="ppt_y"/>
                                          </p:val>
                                        </p:tav>
                                        <p:tav tm="100000">
                                          <p:val>
                                            <p:strVal val="ppt_y"/>
                                          </p:val>
                                        </p:tav>
                                      </p:tavLst>
                                    </p:anim>
                                    <p:set>
                                      <p:cBhvr>
                                        <p:cTn id="32" fill="hold">
                                          <p:stCondLst>
                                            <p:cond delay="499"/>
                                          </p:stCondLst>
                                        </p:cTn>
                                        <p:tgtEl>
                                          <p:spTgt spid="260"/>
                                        </p:tgtEl>
                                        <p:attrNameLst>
                                          <p:attrName>style.visibility</p:attrName>
                                        </p:attrNameLst>
                                      </p:cBhvr>
                                      <p:to>
                                        <p:strVal val="hidden"/>
                                      </p:to>
                                    </p:set>
                                  </p:childTnLst>
                                </p:cTn>
                              </p:par>
                              <p:par>
                                <p:cTn id="33" presetID="2" presetClass="exit" presetSubtype="2" fill="hold" grpId="1" nodeType="withEffect">
                                  <p:stCondLst>
                                    <p:cond delay="0"/>
                                  </p:stCondLst>
                                  <p:iterate>
                                    <p:tmAbs val="0"/>
                                  </p:iterate>
                                  <p:childTnLst>
                                    <p:anim calcmode="lin" valueType="num">
                                      <p:cBhvr>
                                        <p:cTn id="34" dur="500" fill="hold"/>
                                        <p:tgtEl>
                                          <p:spTgt spid="262"/>
                                        </p:tgtEl>
                                        <p:attrNameLst>
                                          <p:attrName>ppt_x</p:attrName>
                                        </p:attrNameLst>
                                      </p:cBhvr>
                                      <p:tavLst>
                                        <p:tav tm="0">
                                          <p:val>
                                            <p:strVal val="ppt_x"/>
                                          </p:val>
                                        </p:tav>
                                        <p:tav tm="100000">
                                          <p:val>
                                            <p:strVal val="1+ppt_w/2"/>
                                          </p:val>
                                        </p:tav>
                                      </p:tavLst>
                                    </p:anim>
                                    <p:anim calcmode="lin" valueType="num">
                                      <p:cBhvr>
                                        <p:cTn id="35" dur="500" fill="hold"/>
                                        <p:tgtEl>
                                          <p:spTgt spid="262"/>
                                        </p:tgtEl>
                                        <p:attrNameLst>
                                          <p:attrName>ppt_y</p:attrName>
                                        </p:attrNameLst>
                                      </p:cBhvr>
                                      <p:tavLst>
                                        <p:tav tm="0">
                                          <p:val>
                                            <p:strVal val="ppt_y"/>
                                          </p:val>
                                        </p:tav>
                                        <p:tav tm="100000">
                                          <p:val>
                                            <p:strVal val="ppt_y"/>
                                          </p:val>
                                        </p:tav>
                                      </p:tavLst>
                                    </p:anim>
                                    <p:set>
                                      <p:cBhvr>
                                        <p:cTn id="36" fill="hold">
                                          <p:stCondLst>
                                            <p:cond delay="499"/>
                                          </p:stCondLst>
                                        </p:cTn>
                                        <p:tgtEl>
                                          <p:spTgt spid="262"/>
                                        </p:tgtEl>
                                        <p:attrNameLst>
                                          <p:attrName>style.visibility</p:attrName>
                                        </p:attrNameLst>
                                      </p:cBhvr>
                                      <p:to>
                                        <p:strVal val="hidden"/>
                                      </p:to>
                                    </p:set>
                                  </p:childTnLst>
                                </p:cTn>
                              </p:par>
                            </p:childTnLst>
                          </p:cTn>
                        </p:par>
                        <p:par>
                          <p:cTn id="37" fill="hold">
                            <p:stCondLst>
                              <p:cond delay="500"/>
                            </p:stCondLst>
                            <p:childTnLst>
                              <p:par>
                                <p:cTn id="38" presetID="2" presetClass="entr" presetSubtype="8" fill="hold" grpId="0" nodeType="afterEffect">
                                  <p:stCondLst>
                                    <p:cond delay="0"/>
                                  </p:stCondLst>
                                  <p:iterate>
                                    <p:tmAbs val="0"/>
                                  </p:iterate>
                                  <p:childTnLst>
                                    <p:set>
                                      <p:cBhvr>
                                        <p:cTn id="39" fill="hold"/>
                                        <p:tgtEl>
                                          <p:spTgt spid="264"/>
                                        </p:tgtEl>
                                        <p:attrNameLst>
                                          <p:attrName>style.visibility</p:attrName>
                                        </p:attrNameLst>
                                      </p:cBhvr>
                                      <p:to>
                                        <p:strVal val="visible"/>
                                      </p:to>
                                    </p:set>
                                    <p:anim calcmode="lin" valueType="num">
                                      <p:cBhvr>
                                        <p:cTn id="40" dur="500" fill="hold"/>
                                        <p:tgtEl>
                                          <p:spTgt spid="264"/>
                                        </p:tgtEl>
                                        <p:attrNameLst>
                                          <p:attrName>ppt_x</p:attrName>
                                        </p:attrNameLst>
                                      </p:cBhvr>
                                      <p:tavLst>
                                        <p:tav tm="0">
                                          <p:val>
                                            <p:strVal val="0-#ppt_w/2"/>
                                          </p:val>
                                        </p:tav>
                                        <p:tav tm="100000">
                                          <p:val>
                                            <p:strVal val="#ppt_x"/>
                                          </p:val>
                                        </p:tav>
                                      </p:tavLst>
                                    </p:anim>
                                    <p:anim calcmode="lin" valueType="num">
                                      <p:cBhvr>
                                        <p:cTn id="41" dur="500" fill="hold"/>
                                        <p:tgtEl>
                                          <p:spTgt spid="264"/>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63"/>
                                        </p:tgtEl>
                                        <p:attrNameLst>
                                          <p:attrName>style.visibility</p:attrName>
                                        </p:attrNameLst>
                                      </p:cBhvr>
                                      <p:to>
                                        <p:strVal val="visible"/>
                                      </p:to>
                                    </p:set>
                                    <p:anim calcmode="lin" valueType="num">
                                      <p:cBhvr additive="base">
                                        <p:cTn id="45" dur="500"/>
                                        <p:tgtEl>
                                          <p:spTgt spid="263"/>
                                        </p:tgtEl>
                                        <p:attrNameLst>
                                          <p:attrName>ppt_x</p:attrName>
                                        </p:attrNameLst>
                                      </p:cBhvr>
                                      <p:tavLst>
                                        <p:tav tm="0">
                                          <p:val>
                                            <p:strVal val="#ppt_x-#ppt_w*1.125000"/>
                                          </p:val>
                                        </p:tav>
                                        <p:tav tm="100000">
                                          <p:val>
                                            <p:strVal val="#ppt_x"/>
                                          </p:val>
                                        </p:tav>
                                      </p:tavLst>
                                    </p:anim>
                                    <p:animEffect transition="in" filter="wipe(right)">
                                      <p:cBhvr>
                                        <p:cTn id="46"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advAuto="0"/>
      <p:bldP spid="260" grpId="0" animBg="1" advAuto="0"/>
      <p:bldP spid="260" grpId="1" animBg="1" advAuto="0"/>
      <p:bldP spid="261" grpId="0" animBg="1" advAuto="0"/>
      <p:bldP spid="261" grpId="1" animBg="1" advAuto="0"/>
      <p:bldP spid="262" grpId="0" animBg="1" advAuto="0"/>
      <p:bldP spid="262" grpId="1" animBg="1" advAuto="0"/>
      <p:bldP spid="263" grpId="0" animBg="1" advAuto="0"/>
      <p:bldP spid="264"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Title 2"/>
          <p:cNvGrpSpPr/>
          <p:nvPr/>
        </p:nvGrpSpPr>
        <p:grpSpPr>
          <a:xfrm>
            <a:off x="1968599" y="396372"/>
            <a:ext cx="8254802" cy="1037401"/>
            <a:chOff x="0" y="0"/>
            <a:chExt cx="8254800" cy="1037400"/>
          </a:xfrm>
        </p:grpSpPr>
        <p:sp>
          <p:nvSpPr>
            <p:cNvPr id="244" name="Rectangle"/>
            <p:cNvSpPr/>
            <p:nvPr/>
          </p:nvSpPr>
          <p:spPr>
            <a:xfrm>
              <a:off x="0" y="160302"/>
              <a:ext cx="8254801" cy="716796"/>
            </a:xfrm>
            <a:prstGeom prst="rect">
              <a:avLst/>
            </a:prstGeom>
            <a:solidFill>
              <a:srgbClr val="7868AC"/>
            </a:solidFill>
            <a:ln w="12700" cap="flat">
              <a:noFill/>
              <a:miter lim="400000"/>
            </a:ln>
            <a:effectLst/>
          </p:spPr>
          <p:txBody>
            <a:bodyPr wrap="square" lIns="45719" tIns="45719" rIns="45719" bIns="45719" numCol="1" anchor="ctr">
              <a:noAutofit/>
            </a:bodyPr>
            <a:lstStyle/>
            <a:p>
              <a:pPr algn="ctr">
                <a:lnSpc>
                  <a:spcPct val="90000"/>
                </a:lnSpc>
                <a:defRPr sz="4000" b="1">
                  <a:latin typeface="Twinkl Sb"/>
                  <a:ea typeface="Twinkl Sb"/>
                  <a:cs typeface="Twinkl Sb"/>
                  <a:sym typeface="Twinkl Sb"/>
                </a:defRPr>
              </a:pPr>
              <a:endParaRPr sz="4000">
                <a:latin typeface="Roboto" panose="02000000000000000000" pitchFamily="2" charset="0"/>
                <a:ea typeface="Roboto" panose="02000000000000000000" pitchFamily="2" charset="0"/>
              </a:endParaRPr>
            </a:p>
          </p:txBody>
        </p:sp>
        <p:sp>
          <p:nvSpPr>
            <p:cNvPr id="245" name="Location Sharing and Tracking"/>
            <p:cNvSpPr txBox="1"/>
            <p:nvPr/>
          </p:nvSpPr>
          <p:spPr>
            <a:xfrm>
              <a:off x="0" y="0"/>
              <a:ext cx="8254801" cy="1037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latin typeface="Roboto" panose="02000000000000000000" pitchFamily="2" charset="0"/>
                  <a:ea typeface="Roboto" panose="02000000000000000000" pitchFamily="2" charset="0"/>
                </a:rPr>
                <a:t>Location Sharing and Tracking</a:t>
              </a:r>
            </a:p>
          </p:txBody>
        </p:sp>
      </p:grpSp>
      <p:sp>
        <p:nvSpPr>
          <p:cNvPr id="247" name="TextBox 2"/>
          <p:cNvSpPr txBox="1"/>
          <p:nvPr/>
        </p:nvSpPr>
        <p:spPr>
          <a:xfrm>
            <a:off x="2279650" y="1486970"/>
            <a:ext cx="7632700"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There are many apps and devices that allow us to track the location of others giving parents the peace of mind by knowing where their children are.</a:t>
            </a:r>
          </a:p>
        </p:txBody>
      </p:sp>
      <p:sp>
        <p:nvSpPr>
          <p:cNvPr id="248" name="TextBox 3"/>
          <p:cNvSpPr txBox="1"/>
          <p:nvPr/>
        </p:nvSpPr>
        <p:spPr>
          <a:xfrm>
            <a:off x="1968599" y="2033167"/>
            <a:ext cx="8251202" cy="576293"/>
          </a:xfrm>
          <a:prstGeom prst="rect">
            <a:avLst/>
          </a:prstGeom>
          <a:solidFill>
            <a:srgbClr val="8ACBC0">
              <a:alpha val="70000"/>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4000" tIns="72000" rIns="216000" bIns="72000">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However, it is important that we are aware of the potential risks when tracking and sharing our locations. </a:t>
            </a:r>
          </a:p>
        </p:txBody>
      </p:sp>
      <p:sp>
        <p:nvSpPr>
          <p:cNvPr id="249" name="2"/>
          <p:cNvSpPr txBox="1"/>
          <p:nvPr/>
        </p:nvSpPr>
        <p:spPr>
          <a:xfrm>
            <a:off x="2279652" y="4338968"/>
            <a:ext cx="3815715" cy="864438"/>
          </a:xfrm>
          <a:prstGeom prst="rect">
            <a:avLst/>
          </a:prstGeom>
          <a:solidFill>
            <a:srgbClr val="FFFFFF"/>
          </a:solidFill>
          <a:ln w="25400">
            <a:solidFill>
              <a:srgbClr val="7868A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999" tIns="107999" rIns="107999" bIns="107999">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Teach your child the importance of not sharing location details online or with people they don’t know.</a:t>
            </a:r>
          </a:p>
        </p:txBody>
      </p:sp>
      <p:sp>
        <p:nvSpPr>
          <p:cNvPr id="250" name="1"/>
          <p:cNvSpPr txBox="1"/>
          <p:nvPr/>
        </p:nvSpPr>
        <p:spPr>
          <a:xfrm>
            <a:off x="2279652" y="2842188"/>
            <a:ext cx="3816351" cy="1295325"/>
          </a:xfrm>
          <a:prstGeom prst="rect">
            <a:avLst/>
          </a:prstGeom>
          <a:solidFill>
            <a:srgbClr val="FFFFFF"/>
          </a:solidFill>
          <a:ln w="25400">
            <a:solidFill>
              <a:srgbClr val="7868A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999" tIns="107999" rIns="107999" bIns="107999">
            <a:spAutoFit/>
          </a:bodyPr>
          <a:lstStyle>
            <a:lvl1pPr>
              <a:defRPr sz="1400">
                <a:latin typeface="Roboto Regular"/>
                <a:ea typeface="Roboto Regular"/>
                <a:cs typeface="Roboto Regular"/>
                <a:sym typeface="Roboto Regular"/>
              </a:defRPr>
            </a:lvl1pPr>
          </a:lstStyle>
          <a:p>
            <a:r>
              <a:rPr>
                <a:latin typeface="Roboto" panose="02000000000000000000" pitchFamily="2" charset="0"/>
                <a:ea typeface="Roboto" panose="02000000000000000000" pitchFamily="2" charset="0"/>
              </a:rPr>
              <a:t>Some apps and devices allow others to track a person’s location and/or store a user’s location. It is important to test tracking devices and ensure safety settings are followed when setting up an app or device.</a:t>
            </a:r>
          </a:p>
        </p:txBody>
      </p:sp>
      <p:pic>
        <p:nvPicPr>
          <p:cNvPr id="251" name="Picture 7" descr="Picture 7"/>
          <p:cNvPicPr>
            <a:picLocks noChangeAspect="1"/>
          </p:cNvPicPr>
          <p:nvPr/>
        </p:nvPicPr>
        <p:blipFill>
          <a:blip r:embed="rId3"/>
          <a:stretch>
            <a:fillRect/>
          </a:stretch>
        </p:blipFill>
        <p:spPr>
          <a:xfrm>
            <a:off x="6316926" y="2842188"/>
            <a:ext cx="3402142" cy="359841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8"/>
                                        </p:tgtEl>
                                        <p:attrNameLst>
                                          <p:attrName>style.visibility</p:attrName>
                                        </p:attrNameLst>
                                      </p:cBhvr>
                                      <p:to>
                                        <p:strVal val="visible"/>
                                      </p:to>
                                    </p:set>
                                    <p:animEffect transition="in" filter="wipe(left)">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0"/>
                                        </p:tgtEl>
                                        <p:attrNameLst>
                                          <p:attrName>style.visibility</p:attrName>
                                        </p:attrNameLst>
                                      </p:cBhvr>
                                      <p:to>
                                        <p:strVal val="visible"/>
                                      </p:to>
                                    </p:set>
                                    <p:anim calcmode="lin" valueType="num">
                                      <p:cBhvr additive="base">
                                        <p:cTn id="12" dur="500"/>
                                        <p:tgtEl>
                                          <p:spTgt spid="250"/>
                                        </p:tgtEl>
                                        <p:attrNameLst>
                                          <p:attrName>ppt_x</p:attrName>
                                        </p:attrNameLst>
                                      </p:cBhvr>
                                      <p:tavLst>
                                        <p:tav tm="0">
                                          <p:val>
                                            <p:strVal val="#ppt_x-#ppt_w*1.125000"/>
                                          </p:val>
                                        </p:tav>
                                        <p:tav tm="100000">
                                          <p:val>
                                            <p:strVal val="#ppt_x"/>
                                          </p:val>
                                        </p:tav>
                                      </p:tavLst>
                                    </p:anim>
                                    <p:animEffect transition="in" filter="wipe(right)">
                                      <p:cBhvr>
                                        <p:cTn id="13" dur="500"/>
                                        <p:tgtEl>
                                          <p:spTgt spid="25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9"/>
                                        </p:tgtEl>
                                        <p:attrNameLst>
                                          <p:attrName>style.visibility</p:attrName>
                                        </p:attrNameLst>
                                      </p:cBhvr>
                                      <p:to>
                                        <p:strVal val="visible"/>
                                      </p:to>
                                    </p:set>
                                    <p:anim calcmode="lin" valueType="num">
                                      <p:cBhvr additive="base">
                                        <p:cTn id="18" dur="500"/>
                                        <p:tgtEl>
                                          <p:spTgt spid="249"/>
                                        </p:tgtEl>
                                        <p:attrNameLst>
                                          <p:attrName>ppt_y</p:attrName>
                                        </p:attrNameLst>
                                      </p:cBhvr>
                                      <p:tavLst>
                                        <p:tav tm="0">
                                          <p:val>
                                            <p:strVal val="#ppt_y+#ppt_h*1.125000"/>
                                          </p:val>
                                        </p:tav>
                                        <p:tav tm="100000">
                                          <p:val>
                                            <p:strVal val="#ppt_y"/>
                                          </p:val>
                                        </p:tav>
                                      </p:tavLst>
                                    </p:anim>
                                    <p:animEffect transition="in" filter="wipe(up)">
                                      <p:cBhvr>
                                        <p:cTn id="19"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advAuto="0"/>
      <p:bldP spid="249" grpId="0" animBg="1" advAuto="0"/>
      <p:bldP spid="250"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E90F-D94E-4777-849F-16CE763A6CFC}"/>
              </a:ext>
            </a:extLst>
          </p:cNvPr>
          <p:cNvSpPr>
            <a:spLocks noGrp="1"/>
          </p:cNvSpPr>
          <p:nvPr>
            <p:ph type="title"/>
          </p:nvPr>
        </p:nvSpPr>
        <p:spPr>
          <a:xfrm>
            <a:off x="533400" y="544419"/>
            <a:ext cx="10515600" cy="1325563"/>
          </a:xfrm>
        </p:spPr>
        <p:txBody>
          <a:bodyPr>
            <a:normAutofit/>
          </a:bodyPr>
          <a:lstStyle/>
          <a:p>
            <a:r>
              <a:rPr lang="en-GB" sz="3600" b="1" dirty="0">
                <a:solidFill>
                  <a:srgbClr val="7030A0"/>
                </a:solidFill>
                <a:latin typeface="Roboto" panose="02000000000000000000" pitchFamily="2" charset="0"/>
                <a:ea typeface="Roboto" panose="02000000000000000000" pitchFamily="2" charset="0"/>
                <a:cs typeface="Roboto Medium"/>
                <a:sym typeface="Roboto Medium"/>
              </a:rPr>
              <a:t>NSPCC guidelines – Under 5’s</a:t>
            </a:r>
          </a:p>
        </p:txBody>
      </p:sp>
      <p:sp>
        <p:nvSpPr>
          <p:cNvPr id="3" name="Content Placeholder 2">
            <a:extLst>
              <a:ext uri="{FF2B5EF4-FFF2-40B4-BE49-F238E27FC236}">
                <a16:creationId xmlns:a16="http://schemas.microsoft.com/office/drawing/2014/main" id="{88163235-B3F8-4C52-A898-712CCF362B72}"/>
              </a:ext>
            </a:extLst>
          </p:cNvPr>
          <p:cNvSpPr>
            <a:spLocks noGrp="1"/>
          </p:cNvSpPr>
          <p:nvPr>
            <p:ph idx="1"/>
          </p:nvPr>
        </p:nvSpPr>
        <p:spPr>
          <a:xfrm>
            <a:off x="533400" y="1690687"/>
            <a:ext cx="10820400" cy="4719637"/>
          </a:xfrm>
        </p:spPr>
        <p:txBody>
          <a:bodyPr>
            <a:normAutofit fontScale="62500" lnSpcReduction="20000"/>
          </a:bodyPr>
          <a:lstStyle/>
          <a:p>
            <a:pPr marL="0" indent="0">
              <a:buNone/>
            </a:pPr>
            <a:r>
              <a:rPr lang="en-GB" sz="3800" b="1" dirty="0">
                <a:solidFill>
                  <a:schemeClr val="accent5">
                    <a:lumMod val="75000"/>
                  </a:schemeClr>
                </a:solidFill>
              </a:rPr>
              <a:t>Advice for parents of under 5s</a:t>
            </a:r>
          </a:p>
          <a:p>
            <a:r>
              <a:rPr lang="en-GB" b="1" dirty="0"/>
              <a:t>Supervise use</a:t>
            </a:r>
            <a:r>
              <a:rPr lang="en-GB" dirty="0"/>
              <a:t> - We recommend this age group only have supervised access to technology. This means that they should only be using technology when fully supported by a parent or carer.</a:t>
            </a:r>
          </a:p>
          <a:p>
            <a:r>
              <a:rPr lang="en-GB" b="1" dirty="0"/>
              <a:t>Use family devices, accounts and services</a:t>
            </a:r>
            <a:r>
              <a:rPr lang="en-GB" dirty="0"/>
              <a:t> – Use child friendly devices and services like children’s tablets and child versions of popular video sites.</a:t>
            </a:r>
          </a:p>
          <a:p>
            <a:r>
              <a:rPr lang="en-GB" b="1" dirty="0"/>
              <a:t>Check content first</a:t>
            </a:r>
            <a:r>
              <a:rPr lang="en-GB" dirty="0"/>
              <a:t> – Check the content on apps and games each time before use and turn off features like ‘</a:t>
            </a:r>
            <a:r>
              <a:rPr lang="en-GB" dirty="0" err="1"/>
              <a:t>autoplay</a:t>
            </a:r>
            <a:r>
              <a:rPr lang="en-GB" dirty="0"/>
              <a:t>’ so you can be in control of what is shown next.</a:t>
            </a:r>
          </a:p>
          <a:p>
            <a:r>
              <a:rPr lang="en-GB" b="1" dirty="0"/>
              <a:t>Set up your parental controls</a:t>
            </a:r>
            <a:r>
              <a:rPr lang="en-GB" dirty="0"/>
              <a:t> – make use of safety settings across your home Wi-Fi, devices and accounts. You can find out more by </a:t>
            </a:r>
            <a:r>
              <a:rPr lang="en-GB" u="sng" dirty="0">
                <a:hlinkClick r:id="rId3" tooltip="Visit our parental control page"/>
              </a:rPr>
              <a:t>visiting our parental controls page</a:t>
            </a:r>
            <a:r>
              <a:rPr lang="en-GB" dirty="0"/>
              <a:t>.</a:t>
            </a:r>
          </a:p>
          <a:p>
            <a:r>
              <a:rPr lang="en-GB" b="1" dirty="0"/>
              <a:t>Start safety conversations</a:t>
            </a:r>
            <a:r>
              <a:rPr lang="en-GB" dirty="0"/>
              <a:t> - it’s important to start talking about safety online as soon as your child is using technology. </a:t>
            </a:r>
            <a:r>
              <a:rPr lang="en-GB" u="sng" dirty="0">
                <a:hlinkClick r:id="rId4" tooltip="Visit our techosaurus page"/>
              </a:rPr>
              <a:t>Visit our </a:t>
            </a:r>
            <a:r>
              <a:rPr lang="en-GB" u="sng" dirty="0" err="1">
                <a:hlinkClick r:id="rId4" tooltip="Visit our techosaurus page"/>
              </a:rPr>
              <a:t>Techosaurus</a:t>
            </a:r>
            <a:r>
              <a:rPr lang="en-GB" u="sng" dirty="0">
                <a:hlinkClick r:id="rId4" tooltip="Visit our techosaurus page"/>
              </a:rPr>
              <a:t> page</a:t>
            </a:r>
            <a:r>
              <a:rPr lang="en-GB" dirty="0"/>
              <a:t> for age-appropriate resources.</a:t>
            </a:r>
          </a:p>
          <a:p>
            <a:r>
              <a:rPr lang="en-GB" b="1" dirty="0"/>
              <a:t>Establish healthy habits</a:t>
            </a:r>
            <a:r>
              <a:rPr lang="en-GB" dirty="0"/>
              <a:t> - Make technology use purposeful from a young age by making sure it’s </a:t>
            </a:r>
            <a:r>
              <a:rPr lang="en-GB" u="sng" dirty="0">
                <a:hlinkClick r:id="rId5" tooltip="Read more about positive behaviour online"/>
              </a:rPr>
              <a:t>playing a positive role</a:t>
            </a:r>
            <a:r>
              <a:rPr lang="en-GB" dirty="0"/>
              <a:t> in your family. You can do this by watching and enjoying age-appropriate online videos together.</a:t>
            </a:r>
          </a:p>
          <a:p>
            <a:pPr marL="0" indent="0">
              <a:buNone/>
            </a:pPr>
            <a:endParaRPr lang="en-GB" dirty="0"/>
          </a:p>
          <a:p>
            <a:pPr marL="0" indent="0">
              <a:buNone/>
            </a:pPr>
            <a:r>
              <a:rPr lang="en-GB" dirty="0"/>
              <a:t>https://www.nspcc.org.uk/keeping-children-safe/online-safety/access-to-technology-for-different-ages/#under5s</a:t>
            </a:r>
          </a:p>
        </p:txBody>
      </p:sp>
    </p:spTree>
    <p:extLst>
      <p:ext uri="{BB962C8B-B14F-4D97-AF65-F5344CB8AC3E}">
        <p14:creationId xmlns:p14="http://schemas.microsoft.com/office/powerpoint/2010/main" val="41039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7D0C-2D0F-4E68-92F5-EF1E0DD38A8E}"/>
              </a:ext>
            </a:extLst>
          </p:cNvPr>
          <p:cNvSpPr>
            <a:spLocks noGrp="1"/>
          </p:cNvSpPr>
          <p:nvPr>
            <p:ph type="title"/>
          </p:nvPr>
        </p:nvSpPr>
        <p:spPr/>
        <p:txBody>
          <a:bodyPr>
            <a:normAutofit/>
          </a:bodyPr>
          <a:lstStyle/>
          <a:p>
            <a:r>
              <a:rPr lang="en-GB" sz="3600" b="1" dirty="0">
                <a:solidFill>
                  <a:srgbClr val="7030A0"/>
                </a:solidFill>
                <a:latin typeface="Roboto" panose="02000000000000000000" pitchFamily="2" charset="0"/>
                <a:ea typeface="Roboto" panose="02000000000000000000" pitchFamily="2" charset="0"/>
                <a:cs typeface="Roboto Medium"/>
                <a:sym typeface="Roboto Medium"/>
              </a:rPr>
              <a:t>NSPCC Guidelines – Primary Age </a:t>
            </a:r>
          </a:p>
        </p:txBody>
      </p:sp>
      <p:sp>
        <p:nvSpPr>
          <p:cNvPr id="3" name="Content Placeholder 2">
            <a:extLst>
              <a:ext uri="{FF2B5EF4-FFF2-40B4-BE49-F238E27FC236}">
                <a16:creationId xmlns:a16="http://schemas.microsoft.com/office/drawing/2014/main" id="{E3EAFB71-E817-43D0-8F0D-0CF82AB1E079}"/>
              </a:ext>
            </a:extLst>
          </p:cNvPr>
          <p:cNvSpPr>
            <a:spLocks noGrp="1"/>
          </p:cNvSpPr>
          <p:nvPr>
            <p:ph idx="1"/>
          </p:nvPr>
        </p:nvSpPr>
        <p:spPr>
          <a:xfrm>
            <a:off x="715650" y="1589954"/>
            <a:ext cx="11218683" cy="4829699"/>
          </a:xfrm>
        </p:spPr>
        <p:txBody>
          <a:bodyPr>
            <a:normAutofit fontScale="70000" lnSpcReduction="20000"/>
          </a:bodyPr>
          <a:lstStyle/>
          <a:p>
            <a:pPr marL="0" indent="0">
              <a:buNone/>
            </a:pPr>
            <a:r>
              <a:rPr lang="en-GB" sz="3800" b="1" dirty="0">
                <a:solidFill>
                  <a:schemeClr val="accent5">
                    <a:lumMod val="75000"/>
                  </a:schemeClr>
                </a:solidFill>
              </a:rPr>
              <a:t>Advice for parents of children under 10 years old</a:t>
            </a:r>
          </a:p>
          <a:p>
            <a:r>
              <a:rPr lang="en-GB" b="1" dirty="0"/>
              <a:t>Enable access to devices with limited features</a:t>
            </a:r>
            <a:r>
              <a:rPr lang="en-GB" dirty="0"/>
              <a:t> - Device usage at this age is best kept to devices with limited capability. This could include tablets without data and non-smart phones that only allow calls and texts.</a:t>
            </a:r>
          </a:p>
          <a:p>
            <a:r>
              <a:rPr lang="en-GB" b="1" dirty="0"/>
              <a:t>Keep tech use visible in the home</a:t>
            </a:r>
            <a:r>
              <a:rPr lang="en-GB" dirty="0"/>
              <a:t> - Try to keep tech use in shared family spaces or used with bedroom doors open. This will allow you to support your child and be more aware of what they are doing online.</a:t>
            </a:r>
          </a:p>
          <a:p>
            <a:r>
              <a:rPr lang="en-GB" b="1" dirty="0"/>
              <a:t>Follow age ratings</a:t>
            </a:r>
            <a:r>
              <a:rPr lang="en-GB" dirty="0"/>
              <a:t> – Apps, sites and games come with age ratings which are important to follow. You can find out the age rating on the website for the platform or by visiting </a:t>
            </a:r>
            <a:r>
              <a:rPr lang="en-GB" u="sng" dirty="0">
                <a:hlinkClick r:id="rId3" tooltip="Visit common sense media's website for age ratings (opens in a new window)"/>
              </a:rPr>
              <a:t>Common Sense Media’s reviews</a:t>
            </a:r>
            <a:r>
              <a:rPr lang="en-GB" dirty="0"/>
              <a:t>.</a:t>
            </a:r>
          </a:p>
          <a:p>
            <a:r>
              <a:rPr lang="en-GB" b="1" dirty="0"/>
              <a:t>Use safety settings</a:t>
            </a:r>
            <a:r>
              <a:rPr lang="en-GB" dirty="0"/>
              <a:t> – Explore the in-app and device safety settings with your child and check them regularly to make sure they are still in place.</a:t>
            </a:r>
          </a:p>
          <a:p>
            <a:r>
              <a:rPr lang="en-GB" b="1" dirty="0"/>
              <a:t>Revisit parental controls</a:t>
            </a:r>
            <a:r>
              <a:rPr lang="en-GB" dirty="0"/>
              <a:t> – as children grow up and need the internet more for schoolwork you may want to adjust your </a:t>
            </a:r>
            <a:r>
              <a:rPr lang="en-GB" u="sng" dirty="0">
                <a:hlinkClick r:id="rId4" tooltip="Read our advice on setting parental controls"/>
              </a:rPr>
              <a:t>parental controls</a:t>
            </a:r>
            <a:r>
              <a:rPr lang="en-GB" dirty="0"/>
              <a:t>. Keep checking these regularly to make sure they are in place.</a:t>
            </a:r>
          </a:p>
          <a:p>
            <a:r>
              <a:rPr lang="en-GB" b="1" dirty="0"/>
              <a:t>Have regular safety conversations</a:t>
            </a:r>
            <a:r>
              <a:rPr lang="en-GB" dirty="0"/>
              <a:t> – at this age online safety conversations should be happening regularly. Visit our </a:t>
            </a:r>
            <a:r>
              <a:rPr lang="en-GB" u="sng" dirty="0">
                <a:hlinkClick r:id="rId5" tooltip="Our advice about talking to your child about online safety"/>
              </a:rPr>
              <a:t>advice on talking to your child about online safety</a:t>
            </a:r>
            <a:r>
              <a:rPr lang="en-GB" dirty="0"/>
              <a:t>.</a:t>
            </a:r>
          </a:p>
          <a:p>
            <a:r>
              <a:rPr lang="en-GB" b="1" dirty="0"/>
              <a:t>Build healthy habits</a:t>
            </a:r>
            <a:r>
              <a:rPr lang="en-GB" dirty="0"/>
              <a:t> - acknowledge the positives it brings as part of your safety conversations and agree rules and boundaries together as a family.</a:t>
            </a:r>
          </a:p>
          <a:p>
            <a:endParaRPr lang="en-GB" dirty="0"/>
          </a:p>
        </p:txBody>
      </p:sp>
    </p:spTree>
    <p:extLst>
      <p:ext uri="{BB962C8B-B14F-4D97-AF65-F5344CB8AC3E}">
        <p14:creationId xmlns:p14="http://schemas.microsoft.com/office/powerpoint/2010/main" val="17129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C0C3-B917-4A76-83EB-3F5E95AB311D}"/>
              </a:ext>
            </a:extLst>
          </p:cNvPr>
          <p:cNvSpPr>
            <a:spLocks noGrp="1"/>
          </p:cNvSpPr>
          <p:nvPr>
            <p:ph type="title"/>
          </p:nvPr>
        </p:nvSpPr>
        <p:spPr/>
        <p:txBody>
          <a:bodyPr/>
          <a:lstStyle/>
          <a:p>
            <a:r>
              <a:rPr lang="en-GB" sz="3600" b="1" dirty="0">
                <a:solidFill>
                  <a:srgbClr val="7030A0"/>
                </a:solidFill>
                <a:latin typeface="Roboto" panose="02000000000000000000" pitchFamily="2" charset="0"/>
                <a:sym typeface="Roboto Medium"/>
              </a:rPr>
              <a:t>Summary – Short Video Clip</a:t>
            </a:r>
          </a:p>
        </p:txBody>
      </p:sp>
      <p:sp>
        <p:nvSpPr>
          <p:cNvPr id="3" name="Content Placeholder 2">
            <a:extLst>
              <a:ext uri="{FF2B5EF4-FFF2-40B4-BE49-F238E27FC236}">
                <a16:creationId xmlns:a16="http://schemas.microsoft.com/office/drawing/2014/main" id="{11970F93-70BD-4831-8922-56F4C7423C7E}"/>
              </a:ext>
            </a:extLst>
          </p:cNvPr>
          <p:cNvSpPr>
            <a:spLocks noGrp="1"/>
          </p:cNvSpPr>
          <p:nvPr>
            <p:ph idx="1"/>
          </p:nvPr>
        </p:nvSpPr>
        <p:spPr/>
        <p:txBody>
          <a:bodyPr/>
          <a:lstStyle/>
          <a:p>
            <a:r>
              <a:rPr lang="en-GB" dirty="0">
                <a:hlinkClick r:id="rId3"/>
              </a:rPr>
              <a:t>Summary</a:t>
            </a:r>
            <a:endParaRPr lang="en-GB" dirty="0"/>
          </a:p>
        </p:txBody>
      </p:sp>
      <p:pic>
        <p:nvPicPr>
          <p:cNvPr id="4" name="Picture 3">
            <a:extLst>
              <a:ext uri="{FF2B5EF4-FFF2-40B4-BE49-F238E27FC236}">
                <a16:creationId xmlns:a16="http://schemas.microsoft.com/office/drawing/2014/main" id="{C3F0A432-EF24-4E67-86F6-37B22418A648}"/>
              </a:ext>
            </a:extLst>
          </p:cNvPr>
          <p:cNvPicPr>
            <a:picLocks noChangeAspect="1"/>
          </p:cNvPicPr>
          <p:nvPr/>
        </p:nvPicPr>
        <p:blipFill>
          <a:blip r:embed="rId4"/>
          <a:stretch>
            <a:fillRect/>
          </a:stretch>
        </p:blipFill>
        <p:spPr>
          <a:xfrm>
            <a:off x="3235234" y="2724747"/>
            <a:ext cx="5570703" cy="3139712"/>
          </a:xfrm>
          <a:prstGeom prst="rect">
            <a:avLst/>
          </a:prstGeom>
        </p:spPr>
      </p:pic>
    </p:spTree>
    <p:extLst>
      <p:ext uri="{BB962C8B-B14F-4D97-AF65-F5344CB8AC3E}">
        <p14:creationId xmlns:p14="http://schemas.microsoft.com/office/powerpoint/2010/main" val="399884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836C2B-217A-4E1F-B185-476DE7F772D3}"/>
              </a:ext>
            </a:extLst>
          </p:cNvPr>
          <p:cNvSpPr/>
          <p:nvPr/>
        </p:nvSpPr>
        <p:spPr>
          <a:xfrm>
            <a:off x="802340" y="1863087"/>
            <a:ext cx="9305365" cy="646331"/>
          </a:xfrm>
          <a:prstGeom prst="rect">
            <a:avLst/>
          </a:prstGeom>
        </p:spPr>
        <p:txBody>
          <a:bodyPr wrap="square">
            <a:spAutoFit/>
          </a:bodyPr>
          <a:lstStyle/>
          <a:p>
            <a:r>
              <a:rPr lang="en-GB" dirty="0"/>
              <a:t>https://www.nspcc.org.uk/keeping-children-safe/online-safety/access-to-technology-for-different-ages/</a:t>
            </a:r>
          </a:p>
        </p:txBody>
      </p:sp>
      <p:sp>
        <p:nvSpPr>
          <p:cNvPr id="5" name="Rectangle 4">
            <a:extLst>
              <a:ext uri="{FF2B5EF4-FFF2-40B4-BE49-F238E27FC236}">
                <a16:creationId xmlns:a16="http://schemas.microsoft.com/office/drawing/2014/main" id="{270393FC-6BF8-4031-B425-D203F8649536}"/>
              </a:ext>
            </a:extLst>
          </p:cNvPr>
          <p:cNvSpPr/>
          <p:nvPr/>
        </p:nvSpPr>
        <p:spPr>
          <a:xfrm>
            <a:off x="802340" y="2642533"/>
            <a:ext cx="9099178" cy="369332"/>
          </a:xfrm>
          <a:prstGeom prst="rect">
            <a:avLst/>
          </a:prstGeom>
        </p:spPr>
        <p:txBody>
          <a:bodyPr wrap="square">
            <a:spAutoFit/>
          </a:bodyPr>
          <a:lstStyle/>
          <a:p>
            <a:r>
              <a:rPr lang="en-GB" dirty="0"/>
              <a:t>https://www.nspcc.org.uk/keeping-children-safe/online-safety/talking-child-online-safety/</a:t>
            </a:r>
          </a:p>
        </p:txBody>
      </p:sp>
      <p:sp>
        <p:nvSpPr>
          <p:cNvPr id="6" name="Rectangle 5">
            <a:extLst>
              <a:ext uri="{FF2B5EF4-FFF2-40B4-BE49-F238E27FC236}">
                <a16:creationId xmlns:a16="http://schemas.microsoft.com/office/drawing/2014/main" id="{6114A9C0-7A0E-4D59-8D40-0F8BFB405CC1}"/>
              </a:ext>
            </a:extLst>
          </p:cNvPr>
          <p:cNvSpPr/>
          <p:nvPr/>
        </p:nvSpPr>
        <p:spPr>
          <a:xfrm>
            <a:off x="802340" y="3105834"/>
            <a:ext cx="9592237" cy="646331"/>
          </a:xfrm>
          <a:prstGeom prst="rect">
            <a:avLst/>
          </a:prstGeom>
        </p:spPr>
        <p:txBody>
          <a:bodyPr wrap="square">
            <a:spAutoFit/>
          </a:bodyPr>
          <a:lstStyle/>
          <a:p>
            <a:r>
              <a:rPr lang="en-GB" dirty="0"/>
              <a:t>https://www.vodafone.co.uk/newscentre/smart-living/digital-parenting/digital-parenting-pro/nspcc-tips/</a:t>
            </a:r>
          </a:p>
        </p:txBody>
      </p:sp>
      <p:sp>
        <p:nvSpPr>
          <p:cNvPr id="7" name="Rectangle 6">
            <a:extLst>
              <a:ext uri="{FF2B5EF4-FFF2-40B4-BE49-F238E27FC236}">
                <a16:creationId xmlns:a16="http://schemas.microsoft.com/office/drawing/2014/main" id="{C0CB8B93-D848-47F1-8998-739BB72EA1CB}"/>
              </a:ext>
            </a:extLst>
          </p:cNvPr>
          <p:cNvSpPr/>
          <p:nvPr/>
        </p:nvSpPr>
        <p:spPr>
          <a:xfrm>
            <a:off x="802340" y="3919607"/>
            <a:ext cx="9592237" cy="646331"/>
          </a:xfrm>
          <a:prstGeom prst="rect">
            <a:avLst/>
          </a:prstGeom>
        </p:spPr>
        <p:txBody>
          <a:bodyPr wrap="square">
            <a:spAutoFit/>
          </a:bodyPr>
          <a:lstStyle/>
          <a:p>
            <a:r>
              <a:rPr lang="en-GB" dirty="0"/>
              <a:t>https://www.childline.org.uk/info-advice/bullying-abuse-safety/online-mobile-safety/staying-safe-online/?in_type=under12service</a:t>
            </a:r>
          </a:p>
        </p:txBody>
      </p:sp>
      <p:sp>
        <p:nvSpPr>
          <p:cNvPr id="2" name="Title 1">
            <a:extLst>
              <a:ext uri="{FF2B5EF4-FFF2-40B4-BE49-F238E27FC236}">
                <a16:creationId xmlns:a16="http://schemas.microsoft.com/office/drawing/2014/main" id="{501DCB02-EA58-475F-A69F-0F21DF38A7BB}"/>
              </a:ext>
            </a:extLst>
          </p:cNvPr>
          <p:cNvSpPr>
            <a:spLocks noGrp="1"/>
          </p:cNvSpPr>
          <p:nvPr>
            <p:ph type="title"/>
          </p:nvPr>
        </p:nvSpPr>
        <p:spPr>
          <a:xfrm>
            <a:off x="672352" y="26108"/>
            <a:ext cx="10515600" cy="1325563"/>
          </a:xfrm>
        </p:spPr>
        <p:txBody>
          <a:bodyPr/>
          <a:lstStyle/>
          <a:p>
            <a:r>
              <a:rPr lang="en-GB" sz="3600" b="1" dirty="0">
                <a:solidFill>
                  <a:srgbClr val="7030A0"/>
                </a:solidFill>
                <a:latin typeface="Roboto" panose="02000000000000000000" pitchFamily="2" charset="0"/>
                <a:sym typeface="Roboto Medium"/>
              </a:rPr>
              <a:t>Useful Websites</a:t>
            </a:r>
          </a:p>
        </p:txBody>
      </p:sp>
      <p:sp>
        <p:nvSpPr>
          <p:cNvPr id="3" name="Rectangle 2">
            <a:extLst>
              <a:ext uri="{FF2B5EF4-FFF2-40B4-BE49-F238E27FC236}">
                <a16:creationId xmlns:a16="http://schemas.microsoft.com/office/drawing/2014/main" id="{6F24BA5A-20AD-4B84-BB2C-1598C14647F1}"/>
              </a:ext>
            </a:extLst>
          </p:cNvPr>
          <p:cNvSpPr/>
          <p:nvPr/>
        </p:nvSpPr>
        <p:spPr>
          <a:xfrm>
            <a:off x="802340" y="1280547"/>
            <a:ext cx="3389005" cy="369332"/>
          </a:xfrm>
          <a:prstGeom prst="rect">
            <a:avLst/>
          </a:prstGeom>
        </p:spPr>
        <p:txBody>
          <a:bodyPr wrap="none">
            <a:spAutoFit/>
          </a:bodyPr>
          <a:lstStyle/>
          <a:p>
            <a:r>
              <a:rPr lang="en-GB" dirty="0"/>
              <a:t>https://www.internetmatters.org/</a:t>
            </a:r>
          </a:p>
        </p:txBody>
      </p:sp>
      <p:sp>
        <p:nvSpPr>
          <p:cNvPr id="8" name="Rectangle 7">
            <a:extLst>
              <a:ext uri="{FF2B5EF4-FFF2-40B4-BE49-F238E27FC236}">
                <a16:creationId xmlns:a16="http://schemas.microsoft.com/office/drawing/2014/main" id="{AACE2024-85CB-4733-861F-3B1BCEAA7990}"/>
              </a:ext>
            </a:extLst>
          </p:cNvPr>
          <p:cNvSpPr/>
          <p:nvPr/>
        </p:nvSpPr>
        <p:spPr>
          <a:xfrm>
            <a:off x="887504" y="5321578"/>
            <a:ext cx="4618765" cy="369332"/>
          </a:xfrm>
          <a:prstGeom prst="rect">
            <a:avLst/>
          </a:prstGeom>
        </p:spPr>
        <p:txBody>
          <a:bodyPr wrap="none">
            <a:spAutoFit/>
          </a:bodyPr>
          <a:lstStyle/>
          <a:p>
            <a:r>
              <a:rPr lang="en-GB" dirty="0"/>
              <a:t>https://www.childnet.com/parents-and-carers/</a:t>
            </a:r>
          </a:p>
        </p:txBody>
      </p:sp>
      <p:sp>
        <p:nvSpPr>
          <p:cNvPr id="9" name="Rectangle 8">
            <a:extLst>
              <a:ext uri="{FF2B5EF4-FFF2-40B4-BE49-F238E27FC236}">
                <a16:creationId xmlns:a16="http://schemas.microsoft.com/office/drawing/2014/main" id="{5661BD0E-D5E5-47E3-9B41-CD426F5D1E9A}"/>
              </a:ext>
            </a:extLst>
          </p:cNvPr>
          <p:cNvSpPr/>
          <p:nvPr/>
        </p:nvSpPr>
        <p:spPr>
          <a:xfrm>
            <a:off x="887504" y="5808647"/>
            <a:ext cx="10595939" cy="646331"/>
          </a:xfrm>
          <a:prstGeom prst="rect">
            <a:avLst/>
          </a:prstGeom>
        </p:spPr>
        <p:txBody>
          <a:bodyPr wrap="square">
            <a:spAutoFit/>
          </a:bodyPr>
          <a:lstStyle/>
          <a:p>
            <a:r>
              <a:rPr lang="en-GB" dirty="0"/>
              <a:t>https://www.barnardos.org.uk/get-support/support-for-parents-and-carers/child-abuse-and-harm/keeping-children-safe-online/how-to-talk-children-safe-online</a:t>
            </a:r>
          </a:p>
        </p:txBody>
      </p:sp>
      <p:sp>
        <p:nvSpPr>
          <p:cNvPr id="10" name="Rectangle 9">
            <a:extLst>
              <a:ext uri="{FF2B5EF4-FFF2-40B4-BE49-F238E27FC236}">
                <a16:creationId xmlns:a16="http://schemas.microsoft.com/office/drawing/2014/main" id="{55314B62-D1CE-49A0-80A0-0B1FFBF5C177}"/>
              </a:ext>
            </a:extLst>
          </p:cNvPr>
          <p:cNvSpPr/>
          <p:nvPr/>
        </p:nvSpPr>
        <p:spPr>
          <a:xfrm>
            <a:off x="802340" y="4759092"/>
            <a:ext cx="5710409" cy="369332"/>
          </a:xfrm>
          <a:prstGeom prst="rect">
            <a:avLst/>
          </a:prstGeom>
        </p:spPr>
        <p:txBody>
          <a:bodyPr wrap="none">
            <a:spAutoFit/>
          </a:bodyPr>
          <a:lstStyle/>
          <a:p>
            <a:r>
              <a:rPr lang="en-GB" dirty="0"/>
              <a:t>https://www.bbc.co.uk/bitesize/articles/zfmhfdm#z3hfb7h</a:t>
            </a:r>
          </a:p>
        </p:txBody>
      </p:sp>
    </p:spTree>
    <p:extLst>
      <p:ext uri="{BB962C8B-B14F-4D97-AF65-F5344CB8AC3E}">
        <p14:creationId xmlns:p14="http://schemas.microsoft.com/office/powerpoint/2010/main" val="424552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F7C9-2F07-02E0-3728-E0C0649134D5}"/>
              </a:ext>
            </a:extLst>
          </p:cNvPr>
          <p:cNvSpPr>
            <a:spLocks noGrp="1"/>
          </p:cNvSpPr>
          <p:nvPr>
            <p:ph type="title"/>
          </p:nvPr>
        </p:nvSpPr>
        <p:spPr>
          <a:xfrm>
            <a:off x="643890" y="146026"/>
            <a:ext cx="10515600" cy="1390261"/>
          </a:xfrm>
        </p:spPr>
        <p:txBody>
          <a:bodyPr/>
          <a:lstStyle/>
          <a:p>
            <a:r>
              <a:rPr lang="en-GB" dirty="0">
                <a:solidFill>
                  <a:schemeClr val="bg1"/>
                </a:solidFill>
              </a:rPr>
              <a:t>More support available at InternetMatters.org</a:t>
            </a:r>
          </a:p>
        </p:txBody>
      </p:sp>
      <p:sp>
        <p:nvSpPr>
          <p:cNvPr id="5" name="Content Placeholder 4">
            <a:extLst>
              <a:ext uri="{FF2B5EF4-FFF2-40B4-BE49-F238E27FC236}">
                <a16:creationId xmlns:a16="http://schemas.microsoft.com/office/drawing/2014/main" id="{BFCA4019-6E45-43BD-712F-C6A766495676}"/>
              </a:ext>
            </a:extLst>
          </p:cNvPr>
          <p:cNvSpPr>
            <a:spLocks noGrp="1"/>
          </p:cNvSpPr>
          <p:nvPr>
            <p:ph idx="1"/>
          </p:nvPr>
        </p:nvSpPr>
        <p:spPr>
          <a:xfrm>
            <a:off x="760047" y="1891046"/>
            <a:ext cx="6707553" cy="3816892"/>
          </a:xfrm>
        </p:spPr>
        <p:txBody>
          <a:bodyPr>
            <a:normAutofit/>
          </a:bodyPr>
          <a:lstStyle/>
          <a:p>
            <a:pPr marL="0" indent="0">
              <a:buNone/>
            </a:pPr>
            <a:r>
              <a:rPr lang="en-GB" sz="2400" b="1" dirty="0">
                <a:solidFill>
                  <a:schemeClr val="bg1"/>
                </a:solidFill>
              </a:rPr>
              <a:t>Or on social media:</a:t>
            </a:r>
          </a:p>
          <a:p>
            <a:pPr marL="0" indent="0">
              <a:buNone/>
            </a:pPr>
            <a:endParaRPr lang="en-GB" sz="2400" b="1" dirty="0">
              <a:solidFill>
                <a:schemeClr val="bg1"/>
              </a:solidFill>
            </a:endParaRPr>
          </a:p>
          <a:p>
            <a:pPr marL="1828800" lvl="4" indent="0">
              <a:lnSpc>
                <a:spcPct val="150000"/>
              </a:lnSpc>
              <a:buNone/>
            </a:pPr>
            <a:r>
              <a:rPr lang="en-GB" sz="2400" b="1" dirty="0">
                <a:solidFill>
                  <a:schemeClr val="bg1"/>
                </a:solidFill>
              </a:rPr>
              <a:t>/</a:t>
            </a:r>
            <a:r>
              <a:rPr lang="en-GB" sz="2400" b="1" dirty="0" err="1">
                <a:solidFill>
                  <a:schemeClr val="bg1"/>
                </a:solidFill>
              </a:rPr>
              <a:t>InternetMatters</a:t>
            </a:r>
            <a:endParaRPr lang="en-GB" sz="2400" b="1" dirty="0">
              <a:solidFill>
                <a:schemeClr val="bg1"/>
              </a:solidFill>
            </a:endParaRPr>
          </a:p>
          <a:p>
            <a:pPr marL="1828800" lvl="4" indent="0">
              <a:lnSpc>
                <a:spcPct val="150000"/>
              </a:lnSpc>
              <a:buNone/>
            </a:pPr>
            <a:r>
              <a:rPr lang="en-GB" sz="2400" b="1" dirty="0">
                <a:solidFill>
                  <a:schemeClr val="bg1"/>
                </a:solidFill>
              </a:rPr>
              <a:t>@IM_Org</a:t>
            </a:r>
          </a:p>
          <a:p>
            <a:pPr marL="1828800" lvl="4" indent="0">
              <a:lnSpc>
                <a:spcPct val="150000"/>
              </a:lnSpc>
              <a:buNone/>
            </a:pPr>
            <a:r>
              <a:rPr lang="en-GB" sz="2400" b="1" dirty="0">
                <a:solidFill>
                  <a:schemeClr val="bg1"/>
                </a:solidFill>
              </a:rPr>
              <a:t>@InternetMattersOrg</a:t>
            </a:r>
          </a:p>
          <a:p>
            <a:pPr marL="1828800" lvl="4" indent="0">
              <a:lnSpc>
                <a:spcPct val="150000"/>
              </a:lnSpc>
              <a:buNone/>
            </a:pPr>
            <a:r>
              <a:rPr lang="en-GB" sz="2400" b="1" dirty="0">
                <a:solidFill>
                  <a:schemeClr val="bg1"/>
                </a:solidFill>
              </a:rPr>
              <a:t>@InternetMatters</a:t>
            </a:r>
          </a:p>
          <a:p>
            <a:pPr marL="0" indent="0">
              <a:buNone/>
            </a:pPr>
            <a:endParaRPr lang="en-GB" sz="2400" b="1" dirty="0">
              <a:solidFill>
                <a:schemeClr val="bg1"/>
              </a:solidFill>
            </a:endParaRPr>
          </a:p>
        </p:txBody>
      </p:sp>
      <p:pic>
        <p:nvPicPr>
          <p:cNvPr id="14" name="Picture 13" descr="A green screen with white text&#10;&#10;Description automatically generated">
            <a:extLst>
              <a:ext uri="{FF2B5EF4-FFF2-40B4-BE49-F238E27FC236}">
                <a16:creationId xmlns:a16="http://schemas.microsoft.com/office/drawing/2014/main" id="{BFE89039-5ADE-3628-1F27-2A6B12765C2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297856" y="4963386"/>
            <a:ext cx="2134097" cy="1346143"/>
          </a:xfrm>
          <a:prstGeom prst="rect">
            <a:avLst/>
          </a:prstGeom>
        </p:spPr>
      </p:pic>
      <p:pic>
        <p:nvPicPr>
          <p:cNvPr id="18" name="Picture 17" descr="A black letter f in a white circle&#10;&#10;Description automatically generated">
            <a:extLst>
              <a:ext uri="{FF2B5EF4-FFF2-40B4-BE49-F238E27FC236}">
                <a16:creationId xmlns:a16="http://schemas.microsoft.com/office/drawing/2014/main" id="{F3D1CB4B-2480-7DB7-068A-540CC023D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8340" y="2838152"/>
            <a:ext cx="443155" cy="443155"/>
          </a:xfrm>
          <a:prstGeom prst="rect">
            <a:avLst/>
          </a:prstGeom>
        </p:spPr>
      </p:pic>
      <p:pic>
        <p:nvPicPr>
          <p:cNvPr id="20" name="Picture 19" descr="A white x on a black background&#10;&#10;Description automatically generated">
            <a:extLst>
              <a:ext uri="{FF2B5EF4-FFF2-40B4-BE49-F238E27FC236}">
                <a16:creationId xmlns:a16="http://schemas.microsoft.com/office/drawing/2014/main" id="{F8B41702-D010-492B-CDA8-02B6B78A5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8340" y="3490074"/>
            <a:ext cx="443155" cy="443155"/>
          </a:xfrm>
          <a:prstGeom prst="rect">
            <a:avLst/>
          </a:prstGeom>
        </p:spPr>
      </p:pic>
      <p:pic>
        <p:nvPicPr>
          <p:cNvPr id="22" name="Picture 21" descr="A logo of a camera&#10;&#10;Description automatically generated">
            <a:extLst>
              <a:ext uri="{FF2B5EF4-FFF2-40B4-BE49-F238E27FC236}">
                <a16:creationId xmlns:a16="http://schemas.microsoft.com/office/drawing/2014/main" id="{010FEE2A-0752-E5A6-ECAD-A595766B6C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0720" y="4112522"/>
            <a:ext cx="443360" cy="443155"/>
          </a:xfrm>
          <a:prstGeom prst="rect">
            <a:avLst/>
          </a:prstGeom>
        </p:spPr>
      </p:pic>
      <p:pic>
        <p:nvPicPr>
          <p:cNvPr id="24" name="Picture 23" descr="A white text on a black background&#10;&#10;Description automatically generated">
            <a:extLst>
              <a:ext uri="{FF2B5EF4-FFF2-40B4-BE49-F238E27FC236}">
                <a16:creationId xmlns:a16="http://schemas.microsoft.com/office/drawing/2014/main" id="{F743BBA1-10AB-F77F-8246-A4D1A653BB83}"/>
              </a:ext>
            </a:extLst>
          </p:cNvPr>
          <p:cNvPicPr>
            <a:picLocks noChangeAspect="1"/>
          </p:cNvPicPr>
          <p:nvPr/>
        </p:nvPicPr>
        <p:blipFill rotWithShape="1">
          <a:blip r:embed="rId8">
            <a:extLst>
              <a:ext uri="{28A0092B-C50C-407E-A947-70E740481C1C}">
                <a14:useLocalDpi xmlns:a14="http://schemas.microsoft.com/office/drawing/2010/main" val="0"/>
              </a:ext>
            </a:extLst>
          </a:blip>
          <a:srcRect r="66844"/>
          <a:stretch/>
        </p:blipFill>
        <p:spPr>
          <a:xfrm>
            <a:off x="1924050" y="4789521"/>
            <a:ext cx="500002" cy="338068"/>
          </a:xfrm>
          <a:prstGeom prst="rect">
            <a:avLst/>
          </a:prstGeom>
        </p:spPr>
      </p:pic>
    </p:spTree>
    <p:extLst>
      <p:ext uri="{BB962C8B-B14F-4D97-AF65-F5344CB8AC3E}">
        <p14:creationId xmlns:p14="http://schemas.microsoft.com/office/powerpoint/2010/main" val="274340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A1B3-90B6-4A61-B740-4A278CAC2C4E}"/>
              </a:ext>
            </a:extLst>
          </p:cNvPr>
          <p:cNvSpPr txBox="1">
            <a:spLocks/>
          </p:cNvSpPr>
          <p:nvPr/>
        </p:nvSpPr>
        <p:spPr>
          <a:xfrm>
            <a:off x="838200" y="55920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7030A0"/>
                </a:solidFill>
                <a:latin typeface="Roboto" panose="02000000000000000000" pitchFamily="2" charset="0"/>
                <a:sym typeface="Roboto Medium"/>
              </a:rPr>
              <a:t>Parent / Carer Internet Concerns</a:t>
            </a:r>
          </a:p>
        </p:txBody>
      </p:sp>
      <p:sp>
        <p:nvSpPr>
          <p:cNvPr id="3" name="Speech Bubble: Rectangle with Corners Rounded 2">
            <a:extLst>
              <a:ext uri="{FF2B5EF4-FFF2-40B4-BE49-F238E27FC236}">
                <a16:creationId xmlns:a16="http://schemas.microsoft.com/office/drawing/2014/main" id="{2E2B04BA-E4A4-4D98-8BCF-9CCAF9AC284A}"/>
              </a:ext>
            </a:extLst>
          </p:cNvPr>
          <p:cNvSpPr/>
          <p:nvPr/>
        </p:nvSpPr>
        <p:spPr>
          <a:xfrm>
            <a:off x="2620652" y="1992346"/>
            <a:ext cx="6513922" cy="2931736"/>
          </a:xfrm>
          <a:prstGeom prst="wedgeRoundRectCallout">
            <a:avLst>
              <a:gd name="adj1" fmla="val -47461"/>
              <a:gd name="adj2" fmla="val 721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4000" dirty="0">
                <a:solidFill>
                  <a:schemeClr val="tx1"/>
                </a:solidFill>
                <a:latin typeface="Arial" panose="020B0604020202020204" pitchFamily="34" charset="0"/>
                <a:cs typeface="Arial" panose="020B0604020202020204" pitchFamily="34" charset="0"/>
              </a:rPr>
              <a:t>What are your concerns around Internet safety for your child(ren)?</a:t>
            </a:r>
          </a:p>
        </p:txBody>
      </p:sp>
    </p:spTree>
    <p:extLst>
      <p:ext uri="{BB962C8B-B14F-4D97-AF65-F5344CB8AC3E}">
        <p14:creationId xmlns:p14="http://schemas.microsoft.com/office/powerpoint/2010/main" val="25015258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urple background with different symbols&#10;&#10;Description automatically generated">
            <a:extLst>
              <a:ext uri="{FF2B5EF4-FFF2-40B4-BE49-F238E27FC236}">
                <a16:creationId xmlns:a16="http://schemas.microsoft.com/office/drawing/2014/main" id="{E67430F6-665E-51B1-7942-0B7A0AC56D3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E3C3F1E8-7EB9-5011-817A-1E8941640FD6}"/>
              </a:ext>
            </a:extLst>
          </p:cNvPr>
          <p:cNvSpPr>
            <a:spLocks noGrp="1"/>
          </p:cNvSpPr>
          <p:nvPr>
            <p:ph type="title"/>
          </p:nvPr>
        </p:nvSpPr>
        <p:spPr/>
        <p:txBody>
          <a:bodyPr/>
          <a:lstStyle/>
          <a:p>
            <a:r>
              <a:rPr lang="en-US" dirty="0">
                <a:solidFill>
                  <a:schemeClr val="bg1"/>
                </a:solidFill>
              </a:rPr>
              <a:t>The positives of being online…</a:t>
            </a:r>
          </a:p>
        </p:txBody>
      </p:sp>
      <p:graphicFrame>
        <p:nvGraphicFramePr>
          <p:cNvPr id="16" name="Content Placeholder 15">
            <a:extLst>
              <a:ext uri="{FF2B5EF4-FFF2-40B4-BE49-F238E27FC236}">
                <a16:creationId xmlns:a16="http://schemas.microsoft.com/office/drawing/2014/main" id="{3D398681-9A14-D1EC-4F47-AACDF3C9E9F2}"/>
              </a:ext>
            </a:extLst>
          </p:cNvPr>
          <p:cNvGraphicFramePr>
            <a:graphicFrameLocks noGrp="1"/>
          </p:cNvGraphicFramePr>
          <p:nvPr>
            <p:ph idx="1"/>
          </p:nvPr>
        </p:nvGraphicFramePr>
        <p:xfrm>
          <a:off x="948799" y="2256956"/>
          <a:ext cx="2487518" cy="2364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C33DBE96-1DF2-ED35-7C1F-CF9A1DC97907}"/>
              </a:ext>
            </a:extLst>
          </p:cNvPr>
          <p:cNvSpPr txBox="1"/>
          <p:nvPr/>
        </p:nvSpPr>
        <p:spPr>
          <a:xfrm>
            <a:off x="1521594" y="3023557"/>
            <a:ext cx="1483098" cy="830997"/>
          </a:xfrm>
          <a:prstGeom prst="rect">
            <a:avLst/>
          </a:prstGeom>
          <a:noFill/>
        </p:spPr>
        <p:txBody>
          <a:bodyPr wrap="none" rtlCol="0">
            <a:spAutoFit/>
          </a:bodyPr>
          <a:lstStyle/>
          <a:p>
            <a:r>
              <a:rPr lang="en-GB" sz="4800" b="1" dirty="0">
                <a:solidFill>
                  <a:srgbClr val="71599B"/>
                </a:solidFill>
                <a:latin typeface="Montserrat" panose="00000500000000000000" pitchFamily="50" charset="0"/>
              </a:rPr>
              <a:t>59%</a:t>
            </a:r>
          </a:p>
        </p:txBody>
      </p:sp>
      <p:sp>
        <p:nvSpPr>
          <p:cNvPr id="18" name="TextBox 17">
            <a:extLst>
              <a:ext uri="{FF2B5EF4-FFF2-40B4-BE49-F238E27FC236}">
                <a16:creationId xmlns:a16="http://schemas.microsoft.com/office/drawing/2014/main" id="{91FD0FE1-C139-A88A-4FC2-1766BE652A4F}"/>
              </a:ext>
            </a:extLst>
          </p:cNvPr>
          <p:cNvSpPr txBox="1"/>
          <p:nvPr/>
        </p:nvSpPr>
        <p:spPr>
          <a:xfrm>
            <a:off x="563888" y="4543294"/>
            <a:ext cx="3257341" cy="923330"/>
          </a:xfrm>
          <a:prstGeom prst="rect">
            <a:avLst/>
          </a:prstGeom>
          <a:noFill/>
        </p:spPr>
        <p:txBody>
          <a:bodyPr wrap="square" rtlCol="0">
            <a:spAutoFit/>
          </a:bodyPr>
          <a:lstStyle/>
          <a:p>
            <a:pPr algn="ctr"/>
            <a:r>
              <a:rPr lang="en-GB" dirty="0">
                <a:solidFill>
                  <a:srgbClr val="243044"/>
                </a:solidFill>
                <a:latin typeface="Montserrat" panose="00000500000000000000" pitchFamily="50" charset="0"/>
              </a:rPr>
              <a:t>of children say the internet has a positive impact on their wellbeing*</a:t>
            </a:r>
          </a:p>
        </p:txBody>
      </p:sp>
      <p:sp>
        <p:nvSpPr>
          <p:cNvPr id="20" name="TextBox 19">
            <a:extLst>
              <a:ext uri="{FF2B5EF4-FFF2-40B4-BE49-F238E27FC236}">
                <a16:creationId xmlns:a16="http://schemas.microsoft.com/office/drawing/2014/main" id="{4A18B6FF-BC6B-4854-27D2-5B80499FC5EC}"/>
              </a:ext>
            </a:extLst>
          </p:cNvPr>
          <p:cNvSpPr txBox="1"/>
          <p:nvPr/>
        </p:nvSpPr>
        <p:spPr>
          <a:xfrm>
            <a:off x="166036" y="6266046"/>
            <a:ext cx="3655193" cy="261610"/>
          </a:xfrm>
          <a:prstGeom prst="rect">
            <a:avLst/>
          </a:prstGeom>
          <a:noFill/>
        </p:spPr>
        <p:txBody>
          <a:bodyPr wrap="square" rtlCol="0">
            <a:spAutoFit/>
          </a:bodyPr>
          <a:lstStyle/>
          <a:p>
            <a:r>
              <a:rPr lang="en-GB" sz="1100" i="1" dirty="0">
                <a:latin typeface="Montserrat" panose="00000500000000000000" pitchFamily="50" charset="0"/>
              </a:rPr>
              <a:t>*Internet Matters tracker survey, Wave 19 (2024)</a:t>
            </a:r>
          </a:p>
        </p:txBody>
      </p:sp>
      <p:graphicFrame>
        <p:nvGraphicFramePr>
          <p:cNvPr id="25" name="Chart 24">
            <a:extLst>
              <a:ext uri="{FF2B5EF4-FFF2-40B4-BE49-F238E27FC236}">
                <a16:creationId xmlns:a16="http://schemas.microsoft.com/office/drawing/2014/main" id="{05D5C440-9B2F-A425-ADBE-172463BFB808}"/>
              </a:ext>
            </a:extLst>
          </p:cNvPr>
          <p:cNvGraphicFramePr/>
          <p:nvPr/>
        </p:nvGraphicFramePr>
        <p:xfrm>
          <a:off x="4238118" y="2100227"/>
          <a:ext cx="3715558" cy="2443067"/>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8B09AD27-2C5A-AD18-412B-1C94BD03ADA6}"/>
              </a:ext>
            </a:extLst>
          </p:cNvPr>
          <p:cNvSpPr txBox="1"/>
          <p:nvPr/>
        </p:nvSpPr>
        <p:spPr>
          <a:xfrm>
            <a:off x="4214790" y="4543294"/>
            <a:ext cx="3486450" cy="923330"/>
          </a:xfrm>
          <a:prstGeom prst="rect">
            <a:avLst/>
          </a:prstGeom>
          <a:noFill/>
        </p:spPr>
        <p:txBody>
          <a:bodyPr wrap="square" rtlCol="0">
            <a:spAutoFit/>
          </a:bodyPr>
          <a:lstStyle/>
          <a:p>
            <a:pPr algn="ctr"/>
            <a:r>
              <a:rPr lang="en-GB" dirty="0">
                <a:solidFill>
                  <a:srgbClr val="243044"/>
                </a:solidFill>
                <a:latin typeface="Montserrat" panose="00000500000000000000" pitchFamily="50" charset="0"/>
              </a:rPr>
              <a:t>% of children who say spending time online makes them feel confident**</a:t>
            </a:r>
          </a:p>
        </p:txBody>
      </p:sp>
      <p:graphicFrame>
        <p:nvGraphicFramePr>
          <p:cNvPr id="27" name="Content Placeholder 15">
            <a:extLst>
              <a:ext uri="{FF2B5EF4-FFF2-40B4-BE49-F238E27FC236}">
                <a16:creationId xmlns:a16="http://schemas.microsoft.com/office/drawing/2014/main" id="{B233C366-5701-E57D-7B20-AFD6D30A0551}"/>
              </a:ext>
            </a:extLst>
          </p:cNvPr>
          <p:cNvGraphicFramePr>
            <a:graphicFrameLocks/>
          </p:cNvGraphicFramePr>
          <p:nvPr/>
        </p:nvGraphicFramePr>
        <p:xfrm>
          <a:off x="8599878" y="2246900"/>
          <a:ext cx="2487518" cy="23642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30565DE9-EE5F-7FA9-75EA-5B0D71913DF3}"/>
              </a:ext>
            </a:extLst>
          </p:cNvPr>
          <p:cNvSpPr txBox="1"/>
          <p:nvPr/>
        </p:nvSpPr>
        <p:spPr>
          <a:xfrm>
            <a:off x="9230328" y="3013501"/>
            <a:ext cx="1215397" cy="830997"/>
          </a:xfrm>
          <a:prstGeom prst="rect">
            <a:avLst/>
          </a:prstGeom>
          <a:noFill/>
        </p:spPr>
        <p:txBody>
          <a:bodyPr wrap="none" rtlCol="0">
            <a:spAutoFit/>
          </a:bodyPr>
          <a:lstStyle/>
          <a:p>
            <a:r>
              <a:rPr lang="en-GB" sz="4800" b="1" dirty="0">
                <a:solidFill>
                  <a:srgbClr val="71599B"/>
                </a:solidFill>
                <a:latin typeface="Montserrat" panose="00000500000000000000" pitchFamily="50" charset="0"/>
              </a:rPr>
              <a:t>3/4</a:t>
            </a:r>
          </a:p>
        </p:txBody>
      </p:sp>
      <p:sp>
        <p:nvSpPr>
          <p:cNvPr id="29" name="TextBox 28">
            <a:extLst>
              <a:ext uri="{FF2B5EF4-FFF2-40B4-BE49-F238E27FC236}">
                <a16:creationId xmlns:a16="http://schemas.microsoft.com/office/drawing/2014/main" id="{A0BFE96C-3EB3-F668-644F-F23E989BED7A}"/>
              </a:ext>
            </a:extLst>
          </p:cNvPr>
          <p:cNvSpPr txBox="1"/>
          <p:nvPr/>
        </p:nvSpPr>
        <p:spPr>
          <a:xfrm>
            <a:off x="8094802" y="4527708"/>
            <a:ext cx="3486450" cy="923330"/>
          </a:xfrm>
          <a:prstGeom prst="rect">
            <a:avLst/>
          </a:prstGeom>
          <a:noFill/>
        </p:spPr>
        <p:txBody>
          <a:bodyPr wrap="square" rtlCol="0">
            <a:spAutoFit/>
          </a:bodyPr>
          <a:lstStyle/>
          <a:p>
            <a:pPr algn="ctr"/>
            <a:r>
              <a:rPr lang="en-GB" dirty="0">
                <a:solidFill>
                  <a:srgbClr val="243044"/>
                </a:solidFill>
                <a:latin typeface="Montserrat" panose="00000500000000000000" pitchFamily="50" charset="0"/>
              </a:rPr>
              <a:t>of children say the internet/tech is important for their independence**</a:t>
            </a:r>
          </a:p>
        </p:txBody>
      </p:sp>
      <p:sp>
        <p:nvSpPr>
          <p:cNvPr id="30" name="TextBox 29">
            <a:extLst>
              <a:ext uri="{FF2B5EF4-FFF2-40B4-BE49-F238E27FC236}">
                <a16:creationId xmlns:a16="http://schemas.microsoft.com/office/drawing/2014/main" id="{2F931488-71C8-F3CF-B184-1403D18C5F7B}"/>
              </a:ext>
            </a:extLst>
          </p:cNvPr>
          <p:cNvSpPr txBox="1"/>
          <p:nvPr/>
        </p:nvSpPr>
        <p:spPr>
          <a:xfrm>
            <a:off x="166036" y="6527656"/>
            <a:ext cx="5801627" cy="261610"/>
          </a:xfrm>
          <a:prstGeom prst="rect">
            <a:avLst/>
          </a:prstGeom>
          <a:noFill/>
        </p:spPr>
        <p:txBody>
          <a:bodyPr wrap="square" rtlCol="0">
            <a:spAutoFit/>
          </a:bodyPr>
          <a:lstStyle/>
          <a:p>
            <a:r>
              <a:rPr lang="en-GB" sz="1100" i="1" dirty="0">
                <a:latin typeface="Montserrat" panose="00000500000000000000" pitchFamily="50" charset="0"/>
              </a:rPr>
              <a:t>**Children’s Wellbeing in a Digital World, Year Three, Internet Matters (2024)</a:t>
            </a:r>
          </a:p>
        </p:txBody>
      </p:sp>
    </p:spTree>
    <p:extLst>
      <p:ext uri="{BB962C8B-B14F-4D97-AF65-F5344CB8AC3E}">
        <p14:creationId xmlns:p14="http://schemas.microsoft.com/office/powerpoint/2010/main" val="291790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768010CD-EA5E-E675-B848-C1BD9FC43F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The potentially negative impacts…</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1841750"/>
            <a:ext cx="7951470" cy="4741929"/>
          </a:xfrm>
        </p:spPr>
        <p:txBody>
          <a:bodyPr vert="horz" lIns="91440" tIns="45720" rIns="91440" bIns="45720" rtlCol="0" anchor="t">
            <a:normAutofit/>
          </a:bodyPr>
          <a:lstStyle/>
          <a:p>
            <a:pPr>
              <a:lnSpc>
                <a:spcPts val="2800"/>
              </a:lnSpc>
              <a:spcAft>
                <a:spcPts val="1200"/>
              </a:spcAft>
            </a:pPr>
            <a:r>
              <a:rPr lang="en-GB" sz="2800" b="1" dirty="0">
                <a:solidFill>
                  <a:srgbClr val="71599B"/>
                </a:solidFill>
              </a:rPr>
              <a:t>Sleep cycles </a:t>
            </a:r>
            <a:r>
              <a:rPr lang="en-GB" sz="2800" dirty="0"/>
              <a:t>are often affected by blue light from too much screen use</a:t>
            </a:r>
            <a:r>
              <a:rPr lang="en-GB" sz="2800" b="1" dirty="0"/>
              <a:t>, </a:t>
            </a:r>
            <a:r>
              <a:rPr lang="en-GB" sz="2800" dirty="0"/>
              <a:t>which can </a:t>
            </a:r>
            <a:r>
              <a:rPr lang="en-GB" sz="2800" b="1" dirty="0">
                <a:solidFill>
                  <a:srgbClr val="71599B"/>
                </a:solidFill>
              </a:rPr>
              <a:t>impact their daytime activities</a:t>
            </a:r>
            <a:r>
              <a:rPr lang="en-GB" sz="2800" b="1" dirty="0"/>
              <a:t> </a:t>
            </a:r>
            <a:r>
              <a:rPr lang="en-GB" sz="2800" dirty="0"/>
              <a:t>like school;</a:t>
            </a:r>
          </a:p>
          <a:p>
            <a:pPr>
              <a:lnSpc>
                <a:spcPts val="2800"/>
              </a:lnSpc>
              <a:spcAft>
                <a:spcPts val="1200"/>
              </a:spcAft>
            </a:pPr>
            <a:r>
              <a:rPr lang="en-GB" sz="2800" dirty="0"/>
              <a:t>Excessive screen use might result in </a:t>
            </a:r>
            <a:r>
              <a:rPr lang="en-GB" sz="2800" b="1" dirty="0">
                <a:solidFill>
                  <a:srgbClr val="E59629"/>
                </a:solidFill>
              </a:rPr>
              <a:t>less movement</a:t>
            </a:r>
            <a:r>
              <a:rPr lang="en-GB" sz="2800" b="1" dirty="0"/>
              <a:t>, </a:t>
            </a:r>
            <a:r>
              <a:rPr lang="en-GB" sz="2800" dirty="0"/>
              <a:t>leading to </a:t>
            </a:r>
            <a:r>
              <a:rPr lang="en-GB" sz="2800" b="1" dirty="0">
                <a:solidFill>
                  <a:srgbClr val="E59629"/>
                </a:solidFill>
              </a:rPr>
              <a:t>physical health issues</a:t>
            </a:r>
          </a:p>
          <a:p>
            <a:pPr>
              <a:lnSpc>
                <a:spcPts val="2800"/>
              </a:lnSpc>
              <a:spcAft>
                <a:spcPts val="1200"/>
              </a:spcAft>
            </a:pPr>
            <a:r>
              <a:rPr lang="en-GB" sz="2800" dirty="0"/>
              <a:t>Platforms use </a:t>
            </a:r>
            <a:r>
              <a:rPr lang="en-GB" sz="2800" b="1" dirty="0">
                <a:solidFill>
                  <a:srgbClr val="71599B"/>
                </a:solidFill>
              </a:rPr>
              <a:t>persuasive design </a:t>
            </a:r>
            <a:r>
              <a:rPr lang="en-GB" sz="2800" dirty="0"/>
              <a:t>to keep people using it, which children are particularly </a:t>
            </a:r>
            <a:r>
              <a:rPr lang="en-GB" sz="2800" b="1" dirty="0">
                <a:solidFill>
                  <a:srgbClr val="71599B"/>
                </a:solidFill>
              </a:rPr>
              <a:t>vulnerable</a:t>
            </a:r>
            <a:r>
              <a:rPr lang="en-GB" sz="2800" b="1" dirty="0"/>
              <a:t> </a:t>
            </a:r>
            <a:r>
              <a:rPr lang="en-GB" sz="2800" dirty="0"/>
              <a:t>to</a:t>
            </a:r>
          </a:p>
          <a:p>
            <a:pPr>
              <a:lnSpc>
                <a:spcPts val="2800"/>
              </a:lnSpc>
              <a:spcAft>
                <a:spcPts val="1200"/>
              </a:spcAft>
            </a:pPr>
            <a:r>
              <a:rPr lang="en-GB" sz="2800" dirty="0"/>
              <a:t>More time online means more opportunity to come across</a:t>
            </a:r>
            <a:r>
              <a:rPr lang="en-GB" sz="2800" b="1" dirty="0"/>
              <a:t> </a:t>
            </a:r>
            <a:r>
              <a:rPr lang="en-GB" sz="2800" b="1" dirty="0">
                <a:solidFill>
                  <a:srgbClr val="E59629"/>
                </a:solidFill>
              </a:rPr>
              <a:t>potential harms</a:t>
            </a:r>
            <a:r>
              <a:rPr lang="en-GB" sz="2800" b="1" dirty="0"/>
              <a:t>.</a:t>
            </a:r>
            <a:endParaRPr lang="en-GB" sz="2800" dirty="0"/>
          </a:p>
        </p:txBody>
      </p:sp>
      <p:grpSp>
        <p:nvGrpSpPr>
          <p:cNvPr id="7" name="Group 6">
            <a:extLst>
              <a:ext uri="{FF2B5EF4-FFF2-40B4-BE49-F238E27FC236}">
                <a16:creationId xmlns:a16="http://schemas.microsoft.com/office/drawing/2014/main" id="{E475B6BC-7731-A128-AE4B-64A5F25B4D01}"/>
              </a:ext>
            </a:extLst>
          </p:cNvPr>
          <p:cNvGrpSpPr/>
          <p:nvPr/>
        </p:nvGrpSpPr>
        <p:grpSpPr>
          <a:xfrm rot="20980532">
            <a:off x="9587468" y="1004000"/>
            <a:ext cx="1715050" cy="3442179"/>
            <a:chOff x="9897125" y="815831"/>
            <a:chExt cx="1156093" cy="2222267"/>
          </a:xfrm>
        </p:grpSpPr>
        <p:pic>
          <p:nvPicPr>
            <p:cNvPr id="8" name="Picture 7" descr="A blue rectangle with black lines&#10;&#10;Description automatically generated">
              <a:extLst>
                <a:ext uri="{FF2B5EF4-FFF2-40B4-BE49-F238E27FC236}">
                  <a16:creationId xmlns:a16="http://schemas.microsoft.com/office/drawing/2014/main" id="{4FBF41BF-6E1F-90C3-C7EC-ABED674E8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7125" y="815831"/>
              <a:ext cx="1156093" cy="2222267"/>
            </a:xfrm>
            <a:prstGeom prst="rect">
              <a:avLst/>
            </a:prstGeom>
          </p:spPr>
        </p:pic>
        <p:pic>
          <p:nvPicPr>
            <p:cNvPr id="10" name="Picture 9" descr="A white question mark on a black background&#10;&#10;Description automatically generated">
              <a:extLst>
                <a:ext uri="{FF2B5EF4-FFF2-40B4-BE49-F238E27FC236}">
                  <a16:creationId xmlns:a16="http://schemas.microsoft.com/office/drawing/2014/main" id="{803A9068-2FCE-0C16-9691-55DF49E1C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9307" y="1487142"/>
              <a:ext cx="682771" cy="879644"/>
            </a:xfrm>
            <a:prstGeom prst="rect">
              <a:avLst/>
            </a:prstGeom>
          </p:spPr>
        </p:pic>
      </p:grpSp>
    </p:spTree>
    <p:extLst>
      <p:ext uri="{BB962C8B-B14F-4D97-AF65-F5344CB8AC3E}">
        <p14:creationId xmlns:p14="http://schemas.microsoft.com/office/powerpoint/2010/main" val="3215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Title 2"/>
          <p:cNvGrpSpPr/>
          <p:nvPr/>
        </p:nvGrpSpPr>
        <p:grpSpPr>
          <a:xfrm>
            <a:off x="1968599" y="396372"/>
            <a:ext cx="8254802" cy="1037401"/>
            <a:chOff x="0" y="0"/>
            <a:chExt cx="8254800" cy="1037400"/>
          </a:xfrm>
        </p:grpSpPr>
        <p:sp>
          <p:nvSpPr>
            <p:cNvPr id="145" name="Rectangle"/>
            <p:cNvSpPr/>
            <p:nvPr/>
          </p:nvSpPr>
          <p:spPr>
            <a:xfrm>
              <a:off x="0" y="160302"/>
              <a:ext cx="8254801" cy="716796"/>
            </a:xfrm>
            <a:prstGeom prst="rect">
              <a:avLst/>
            </a:prstGeom>
            <a:solidFill>
              <a:srgbClr val="7868AC"/>
            </a:solidFill>
            <a:ln w="12700" cap="flat">
              <a:noFill/>
              <a:miter lim="400000"/>
            </a:ln>
            <a:effectLst/>
          </p:spPr>
          <p:txBody>
            <a:bodyPr wrap="square" lIns="45719" tIns="45719" rIns="45719" bIns="45719" numCol="1" anchor="ctr">
              <a:noAutofit/>
            </a:bodyPr>
            <a:lstStyle/>
            <a:p>
              <a:pPr algn="ctr">
                <a:lnSpc>
                  <a:spcPct val="90000"/>
                </a:lnSpc>
                <a:defRPr sz="4000" b="1">
                  <a:latin typeface="Twinkl Sb"/>
                  <a:ea typeface="Twinkl Sb"/>
                  <a:cs typeface="Twinkl Sb"/>
                  <a:sym typeface="Twinkl Sb"/>
                </a:defRPr>
              </a:pPr>
              <a:endParaRPr sz="4000"/>
            </a:p>
          </p:txBody>
        </p:sp>
        <p:sp>
          <p:nvSpPr>
            <p:cNvPr id="146" name="Why Is Online Safety Important?"/>
            <p:cNvSpPr txBox="1"/>
            <p:nvPr/>
          </p:nvSpPr>
          <p:spPr>
            <a:xfrm>
              <a:off x="0" y="0"/>
              <a:ext cx="8254801" cy="1037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t>Why Is Online Safety Important?</a:t>
              </a:r>
            </a:p>
          </p:txBody>
        </p:sp>
      </p:grpSp>
      <p:sp>
        <p:nvSpPr>
          <p:cNvPr id="148" name="TextBox 6"/>
          <p:cNvSpPr txBox="1"/>
          <p:nvPr/>
        </p:nvSpPr>
        <p:spPr>
          <a:xfrm>
            <a:off x="2279650" y="1539276"/>
            <a:ext cx="7632700" cy="31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2000">
                <a:solidFill>
                  <a:srgbClr val="01407D"/>
                </a:solidFill>
                <a:latin typeface="Twinkl Handwritten"/>
                <a:ea typeface="Twinkl Handwritten"/>
                <a:cs typeface="Twinkl Handwritten"/>
                <a:sym typeface="Twinkl Handwritten"/>
              </a:defRPr>
            </a:lvl1pPr>
          </a:lstStyle>
          <a:p>
            <a:r>
              <a:t>It is never too soon to start good online safety habits with your child.</a:t>
            </a:r>
          </a:p>
        </p:txBody>
      </p:sp>
      <p:sp>
        <p:nvSpPr>
          <p:cNvPr id="149" name="TextBox 7"/>
          <p:cNvSpPr txBox="1"/>
          <p:nvPr/>
        </p:nvSpPr>
        <p:spPr>
          <a:xfrm>
            <a:off x="961535" y="3289955"/>
            <a:ext cx="8950816" cy="2705492"/>
          </a:xfrm>
          <a:prstGeom prst="rect">
            <a:avLst/>
          </a:prstGeom>
          <a:ln w="25400">
            <a:solidFill>
              <a:srgbClr val="7868AC"/>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999" tIns="107999" rIns="107999" bIns="107999">
            <a:noAutofit/>
          </a:bodyPr>
          <a:lstStyle/>
          <a:p>
            <a:pPr>
              <a:defRPr sz="1400">
                <a:latin typeface="Roboto Regular"/>
                <a:ea typeface="Roboto Regular"/>
                <a:cs typeface="Roboto Regular"/>
                <a:sym typeface="Roboto Regular"/>
              </a:defRPr>
            </a:pPr>
            <a:endParaRPr sz="1400" dirty="0"/>
          </a:p>
          <a:p>
            <a:pPr>
              <a:defRPr sz="1400">
                <a:latin typeface="Roboto Regular"/>
                <a:ea typeface="Roboto Regular"/>
                <a:cs typeface="Roboto Regular"/>
                <a:sym typeface="Roboto Regular"/>
              </a:defRPr>
            </a:pPr>
            <a:endParaRPr sz="1400" dirty="0"/>
          </a:p>
          <a:p>
            <a:pPr>
              <a:lnSpc>
                <a:spcPts val="1400"/>
              </a:lnSpc>
              <a:defRPr sz="1400">
                <a:latin typeface="Roboto Regular"/>
                <a:ea typeface="Roboto Regular"/>
                <a:cs typeface="Roboto Regular"/>
                <a:sym typeface="Roboto Regular"/>
              </a:defRPr>
            </a:pPr>
            <a:endParaRPr sz="1400" dirty="0"/>
          </a:p>
          <a:p>
            <a:pPr>
              <a:lnSpc>
                <a:spcPts val="1400"/>
              </a:lnSpc>
              <a:defRPr sz="1400">
                <a:latin typeface="Roboto Regular"/>
                <a:ea typeface="Roboto Regular"/>
                <a:cs typeface="Roboto Regular"/>
                <a:sym typeface="Roboto Regular"/>
              </a:defRPr>
            </a:pPr>
            <a:endParaRPr sz="1400" dirty="0"/>
          </a:p>
        </p:txBody>
      </p:sp>
      <p:sp>
        <p:nvSpPr>
          <p:cNvPr id="150" name="Delay 11"/>
          <p:cNvSpPr/>
          <p:nvPr/>
        </p:nvSpPr>
        <p:spPr>
          <a:xfrm flipH="1">
            <a:off x="6720114" y="2937442"/>
            <a:ext cx="3507105" cy="3191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blipFill>
            <a:blip r:embed="rId3"/>
            <a:stretch>
              <a:fillRect/>
            </a:stretch>
          </a:blipFill>
          <a:ln w="25400">
            <a:solidFill>
              <a:srgbClr val="01407D"/>
            </a:solidFill>
            <a:miter/>
          </a:ln>
        </p:spPr>
        <p:txBody>
          <a:bodyPr lIns="45719" rIns="45719" anchor="ctr"/>
          <a:lstStyle/>
          <a:p>
            <a:pPr algn="ctr">
              <a:defRPr>
                <a:solidFill>
                  <a:srgbClr val="FFFFFF"/>
                </a:solidFill>
              </a:defRPr>
            </a:pPr>
            <a:endParaRPr/>
          </a:p>
        </p:txBody>
      </p:sp>
      <p:sp>
        <p:nvSpPr>
          <p:cNvPr id="151" name="TextBox 3"/>
          <p:cNvSpPr txBox="1"/>
          <p:nvPr/>
        </p:nvSpPr>
        <p:spPr>
          <a:xfrm>
            <a:off x="2279650" y="3394364"/>
            <a:ext cx="4440464" cy="1202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7999" tIns="107999" rIns="107999" bIns="107999">
            <a:spAutoFit/>
          </a:bodyPr>
          <a:lstStyle>
            <a:lvl1pPr>
              <a:defRPr sz="1400">
                <a:latin typeface="Roboto Regular"/>
                <a:ea typeface="Roboto Regular"/>
                <a:cs typeface="Roboto Regular"/>
                <a:sym typeface="Roboto Regular"/>
              </a:defRPr>
            </a:lvl1pPr>
          </a:lstStyle>
          <a:p>
            <a:r>
              <a:rPr sz="1600" dirty="0"/>
              <a:t>Technology and the way in which we interact with it has a vast impact on both our mental and physical health so we need to think carefully about:</a:t>
            </a:r>
          </a:p>
        </p:txBody>
      </p:sp>
      <p:sp>
        <p:nvSpPr>
          <p:cNvPr id="152" name="TextBox 2"/>
          <p:cNvSpPr txBox="1"/>
          <p:nvPr/>
        </p:nvSpPr>
        <p:spPr>
          <a:xfrm>
            <a:off x="2279650" y="2064885"/>
            <a:ext cx="7632700"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latin typeface="Roboto Regular"/>
                <a:ea typeface="Roboto Regular"/>
                <a:cs typeface="Roboto Regular"/>
                <a:sym typeface="Roboto Regular"/>
              </a:defRPr>
            </a:lvl1pPr>
          </a:lstStyle>
          <a:p>
            <a:r>
              <a:rPr sz="1600" dirty="0"/>
              <a:t>Just as you would want to protect your child from harm in the real world, it is vital to do the same in the digital one. It is important to give children the skills they will need to explore and engage with the digital world in a positive way.</a:t>
            </a:r>
          </a:p>
        </p:txBody>
      </p:sp>
      <p:sp>
        <p:nvSpPr>
          <p:cNvPr id="3" name="TextBox 2">
            <a:extLst>
              <a:ext uri="{FF2B5EF4-FFF2-40B4-BE49-F238E27FC236}">
                <a16:creationId xmlns:a16="http://schemas.microsoft.com/office/drawing/2014/main" id="{E86AB20E-6A6D-75AE-A50D-F4B5E3C4F2A4}"/>
              </a:ext>
            </a:extLst>
          </p:cNvPr>
          <p:cNvSpPr txBox="1"/>
          <p:nvPr/>
        </p:nvSpPr>
        <p:spPr>
          <a:xfrm>
            <a:off x="2148114" y="4593531"/>
            <a:ext cx="4572000"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330200">
              <a:lnSpc>
                <a:spcPts val="1800"/>
              </a:lnSpc>
              <a:buClr>
                <a:srgbClr val="7868AC"/>
              </a:buClr>
              <a:buSzPts val="1400"/>
              <a:buFont typeface="Arial"/>
              <a:buChar char="•"/>
              <a:defRPr sz="1400">
                <a:latin typeface="Roboto Regular"/>
                <a:ea typeface="Roboto Regular"/>
                <a:cs typeface="Roboto Regular"/>
                <a:sym typeface="Roboto Regular"/>
              </a:defRPr>
            </a:pPr>
            <a:r>
              <a:rPr lang="en-US" sz="1600" dirty="0"/>
              <a:t>screen time;</a:t>
            </a:r>
          </a:p>
          <a:p>
            <a:pPr marL="457200" indent="-330200">
              <a:lnSpc>
                <a:spcPts val="1800"/>
              </a:lnSpc>
              <a:buClr>
                <a:srgbClr val="7868AC"/>
              </a:buClr>
              <a:buSzPts val="1400"/>
              <a:buFont typeface="Arial"/>
              <a:buChar char="•"/>
              <a:defRPr sz="1400">
                <a:latin typeface="Roboto Regular"/>
                <a:ea typeface="Roboto Regular"/>
                <a:cs typeface="Roboto Regular"/>
                <a:sym typeface="Roboto Regular"/>
              </a:defRPr>
            </a:pPr>
            <a:r>
              <a:rPr lang="en-US" sz="1600" dirty="0"/>
              <a:t>interacting with others online;</a:t>
            </a:r>
          </a:p>
          <a:p>
            <a:pPr marL="457200" indent="-330200">
              <a:lnSpc>
                <a:spcPts val="1800"/>
              </a:lnSpc>
              <a:buClr>
                <a:srgbClr val="7868AC"/>
              </a:buClr>
              <a:buSzPts val="1400"/>
              <a:buFont typeface="Arial"/>
              <a:buChar char="•"/>
              <a:defRPr sz="1400">
                <a:latin typeface="Roboto Regular"/>
                <a:ea typeface="Roboto Regular"/>
                <a:cs typeface="Roboto Regular"/>
                <a:sym typeface="Roboto Regular"/>
              </a:defRPr>
            </a:pPr>
            <a:r>
              <a:rPr lang="en-US" sz="1600" dirty="0"/>
              <a:t>online content;</a:t>
            </a:r>
          </a:p>
          <a:p>
            <a:pPr marL="457200" indent="-330200">
              <a:lnSpc>
                <a:spcPts val="1800"/>
              </a:lnSpc>
              <a:buClr>
                <a:srgbClr val="7868AC"/>
              </a:buClr>
              <a:buSzPts val="1400"/>
              <a:buFont typeface="Arial"/>
              <a:buChar char="•"/>
              <a:defRPr sz="1400">
                <a:latin typeface="Roboto Regular"/>
                <a:ea typeface="Roboto Regular"/>
                <a:cs typeface="Roboto Regular"/>
                <a:sym typeface="Roboto Regular"/>
              </a:defRPr>
            </a:pPr>
            <a:r>
              <a:rPr lang="en-US" sz="1600" dirty="0"/>
              <a:t>privacy and security;</a:t>
            </a:r>
          </a:p>
          <a:p>
            <a:pPr marL="457200" indent="-330200">
              <a:lnSpc>
                <a:spcPts val="1800"/>
              </a:lnSpc>
              <a:buClr>
                <a:srgbClr val="7868AC"/>
              </a:buClr>
              <a:buSzPts val="1400"/>
              <a:buFont typeface="Arial"/>
              <a:buChar char="•"/>
              <a:defRPr sz="1400">
                <a:latin typeface="Roboto Regular"/>
                <a:ea typeface="Roboto Regular"/>
                <a:cs typeface="Roboto Regular"/>
                <a:sym typeface="Roboto Regular"/>
              </a:defRPr>
            </a:pPr>
            <a:r>
              <a:rPr lang="en-US" sz="1600" dirty="0"/>
              <a:t>digital footprints.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500"/>
                                        <p:tgtEl>
                                          <p:spTgt spid="149"/>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750"/>
                                        <p:tgtEl>
                                          <p:spTgt spid="3">
                                            <p:txEl>
                                              <p:pRg st="0" end="0"/>
                                            </p:txEl>
                                          </p:spTgt>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750"/>
                                        <p:tgtEl>
                                          <p:spTgt spid="3">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750"/>
                                        <p:tgtEl>
                                          <p:spTgt spid="3">
                                            <p:txEl>
                                              <p:pRg st="2" end="2"/>
                                            </p:txEl>
                                          </p:spTgt>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750"/>
                                        <p:tgtEl>
                                          <p:spTgt spid="3">
                                            <p:txEl>
                                              <p:pRg st="3" end="3"/>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P spid="15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FC760BE-66F2-4E11-A65D-73395CBC8E27}"/>
              </a:ext>
            </a:extLst>
          </p:cNvPr>
          <p:cNvSpPr txBox="1">
            <a:spLocks/>
          </p:cNvSpPr>
          <p:nvPr/>
        </p:nvSpPr>
        <p:spPr>
          <a:xfrm>
            <a:off x="838200" y="6196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7030A0"/>
                </a:solidFill>
                <a:latin typeface="Roboto" panose="02000000000000000000" pitchFamily="2" charset="0"/>
                <a:sym typeface="Roboto Medium"/>
              </a:rPr>
              <a:t>Short video clip</a:t>
            </a:r>
          </a:p>
        </p:txBody>
      </p:sp>
      <p:sp>
        <p:nvSpPr>
          <p:cNvPr id="3" name="Rectangle 2">
            <a:extLst>
              <a:ext uri="{FF2B5EF4-FFF2-40B4-BE49-F238E27FC236}">
                <a16:creationId xmlns:a16="http://schemas.microsoft.com/office/drawing/2014/main" id="{3F16F11B-22BD-4786-A8D1-D1F62F5D59B8}"/>
              </a:ext>
            </a:extLst>
          </p:cNvPr>
          <p:cNvSpPr/>
          <p:nvPr/>
        </p:nvSpPr>
        <p:spPr>
          <a:xfrm>
            <a:off x="3499996" y="2169679"/>
            <a:ext cx="4588692" cy="369332"/>
          </a:xfrm>
          <a:prstGeom prst="rect">
            <a:avLst/>
          </a:prstGeom>
        </p:spPr>
        <p:txBody>
          <a:bodyPr wrap="none">
            <a:spAutoFit/>
          </a:bodyPr>
          <a:lstStyle/>
          <a:p>
            <a:r>
              <a:rPr lang="en-GB" dirty="0">
                <a:hlinkClick r:id="rId3"/>
              </a:rPr>
              <a:t>https://www.internetmatters.org/advice/6-10/</a:t>
            </a:r>
            <a:endParaRPr lang="en-GB" dirty="0"/>
          </a:p>
        </p:txBody>
      </p:sp>
      <p:pic>
        <p:nvPicPr>
          <p:cNvPr id="5" name="Picture 4">
            <a:extLst>
              <a:ext uri="{FF2B5EF4-FFF2-40B4-BE49-F238E27FC236}">
                <a16:creationId xmlns:a16="http://schemas.microsoft.com/office/drawing/2014/main" id="{AD2E2555-4931-4031-A4DD-AA5BCDC24F16}"/>
              </a:ext>
            </a:extLst>
          </p:cNvPr>
          <p:cNvPicPr>
            <a:picLocks noChangeAspect="1"/>
          </p:cNvPicPr>
          <p:nvPr/>
        </p:nvPicPr>
        <p:blipFill>
          <a:blip r:embed="rId4"/>
          <a:stretch>
            <a:fillRect/>
          </a:stretch>
        </p:blipFill>
        <p:spPr>
          <a:xfrm>
            <a:off x="8536497" y="2034467"/>
            <a:ext cx="2377646" cy="3505504"/>
          </a:xfrm>
          <a:prstGeom prst="rect">
            <a:avLst/>
          </a:prstGeom>
        </p:spPr>
      </p:pic>
    </p:spTree>
    <p:extLst>
      <p:ext uri="{BB962C8B-B14F-4D97-AF65-F5344CB8AC3E}">
        <p14:creationId xmlns:p14="http://schemas.microsoft.com/office/powerpoint/2010/main" val="35214477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a:extLst>
              <a:ext uri="{FF2B5EF4-FFF2-40B4-BE49-F238E27FC236}">
                <a16:creationId xmlns:a16="http://schemas.microsoft.com/office/drawing/2014/main" id="{5CFD4F5E-BD7B-4A36-980D-5F64D5CA86A3}"/>
              </a:ext>
            </a:extLst>
          </p:cNvPr>
          <p:cNvSpPr txBox="1"/>
          <p:nvPr/>
        </p:nvSpPr>
        <p:spPr>
          <a:xfrm>
            <a:off x="877157" y="2473892"/>
            <a:ext cx="7262585" cy="3603650"/>
          </a:xfrm>
          <a:prstGeom prst="rect">
            <a:avLst/>
          </a:prstGeom>
          <a:solidFill>
            <a:srgbClr val="BDE4D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7999" tIns="107999" rIns="107999" bIns="107999">
            <a:spAutoFit/>
          </a:bodyPr>
          <a:lstStyle/>
          <a:p>
            <a:pPr>
              <a:defRPr sz="1400">
                <a:latin typeface="Roboto Medium"/>
                <a:ea typeface="Roboto Medium"/>
                <a:cs typeface="Roboto Medium"/>
                <a:sym typeface="Roboto Medium"/>
              </a:defRPr>
            </a:pPr>
            <a:r>
              <a:rPr sz="2000" b="1" dirty="0">
                <a:latin typeface="Roboto" panose="02000000000000000000" pitchFamily="2" charset="0"/>
                <a:ea typeface="Roboto" panose="02000000000000000000" pitchFamily="2" charset="0"/>
              </a:rPr>
              <a:t>Monitor Screen Time</a:t>
            </a:r>
            <a:endParaRPr sz="2000" b="1" dirty="0">
              <a:latin typeface="Roboto" panose="02000000000000000000" pitchFamily="2" charset="0"/>
              <a:ea typeface="Roboto" panose="02000000000000000000" pitchFamily="2" charset="0"/>
              <a:cs typeface="Roboto Regular"/>
              <a:sym typeface="Roboto Regular"/>
            </a:endParaRPr>
          </a:p>
          <a:p>
            <a:pPr>
              <a:defRPr sz="1400">
                <a:latin typeface="Roboto Regular"/>
                <a:ea typeface="Roboto Regular"/>
                <a:cs typeface="Roboto Regular"/>
                <a:sym typeface="Roboto Regular"/>
              </a:defRPr>
            </a:pPr>
            <a:r>
              <a:rPr sz="2000" dirty="0">
                <a:latin typeface="Roboto" panose="02000000000000000000" pitchFamily="2" charset="0"/>
                <a:ea typeface="Roboto" panose="02000000000000000000" pitchFamily="2" charset="0"/>
              </a:rPr>
              <a:t>Children often do not </a:t>
            </a:r>
            <a:r>
              <a:rPr sz="2000" dirty="0" err="1">
                <a:latin typeface="Roboto" panose="02000000000000000000" pitchFamily="2" charset="0"/>
                <a:ea typeface="Roboto" panose="02000000000000000000" pitchFamily="2" charset="0"/>
              </a:rPr>
              <a:t>realise</a:t>
            </a:r>
            <a:r>
              <a:rPr sz="2000" dirty="0">
                <a:latin typeface="Roboto" panose="02000000000000000000" pitchFamily="2" charset="0"/>
                <a:ea typeface="Roboto" panose="02000000000000000000" pitchFamily="2" charset="0"/>
              </a:rPr>
              <a:t> how long they have been online</a:t>
            </a:r>
            <a:r>
              <a:rPr lang="en-GB" sz="2000" dirty="0">
                <a:latin typeface="Roboto" panose="02000000000000000000" pitchFamily="2" charset="0"/>
                <a:ea typeface="Roboto" panose="02000000000000000000" pitchFamily="2" charset="0"/>
              </a:rPr>
              <a:t>.</a:t>
            </a:r>
          </a:p>
          <a:p>
            <a:pPr>
              <a:defRPr sz="1400">
                <a:latin typeface="Roboto Regular"/>
                <a:ea typeface="Roboto Regular"/>
                <a:cs typeface="Roboto Regular"/>
                <a:sym typeface="Roboto Regular"/>
              </a:defRPr>
            </a:pPr>
            <a:endParaRPr lang="en-GB" sz="2000" dirty="0">
              <a:latin typeface="Roboto" panose="02000000000000000000" pitchFamily="2" charset="0"/>
              <a:ea typeface="Roboto" panose="02000000000000000000" pitchFamily="2" charset="0"/>
            </a:endParaRPr>
          </a:p>
          <a:p>
            <a:pPr>
              <a:defRPr sz="1400">
                <a:latin typeface="Roboto Regular"/>
                <a:ea typeface="Roboto Regular"/>
                <a:cs typeface="Roboto Regular"/>
                <a:sym typeface="Roboto Regular"/>
              </a:defRPr>
            </a:pPr>
            <a:r>
              <a:rPr sz="2000" dirty="0">
                <a:latin typeface="Roboto" panose="02000000000000000000" pitchFamily="2" charset="0"/>
                <a:ea typeface="Roboto" panose="02000000000000000000" pitchFamily="2" charset="0"/>
              </a:rPr>
              <a:t>It might be useful to set a screen limit. You could discuss this together and create a timetable or use a timer to help them stick to the time limits.</a:t>
            </a:r>
            <a:endParaRPr lang="en-GB" sz="2000" dirty="0">
              <a:latin typeface="Roboto" panose="02000000000000000000" pitchFamily="2" charset="0"/>
              <a:ea typeface="Roboto" panose="02000000000000000000" pitchFamily="2" charset="0"/>
            </a:endParaRPr>
          </a:p>
          <a:p>
            <a:pPr>
              <a:defRPr sz="1400">
                <a:latin typeface="Roboto Regular"/>
                <a:ea typeface="Roboto Regular"/>
                <a:cs typeface="Roboto Regular"/>
                <a:sym typeface="Roboto Regular"/>
              </a:defRPr>
            </a:pPr>
            <a:endParaRPr lang="en-GB" sz="2000" dirty="0">
              <a:latin typeface="Roboto" panose="02000000000000000000" pitchFamily="2" charset="0"/>
              <a:ea typeface="Roboto" panose="02000000000000000000" pitchFamily="2" charset="0"/>
            </a:endParaRPr>
          </a:p>
          <a:p>
            <a:pPr>
              <a:defRPr sz="1400">
                <a:latin typeface="Roboto Regular"/>
                <a:ea typeface="Roboto Regular"/>
                <a:cs typeface="Roboto Regular"/>
                <a:sym typeface="Roboto Regular"/>
              </a:defRPr>
            </a:pPr>
            <a:r>
              <a:rPr sz="2000" dirty="0">
                <a:latin typeface="Roboto" panose="02000000000000000000" pitchFamily="2" charset="0"/>
                <a:ea typeface="Roboto" panose="02000000000000000000" pitchFamily="2" charset="0"/>
              </a:rPr>
              <a:t>It is also important to discuss what they are using their screen time for, to ensure that it includes a balance of activities. This could include watching TV, doing homework, playing games and chatting with friends online.</a:t>
            </a:r>
          </a:p>
        </p:txBody>
      </p:sp>
      <p:sp>
        <p:nvSpPr>
          <p:cNvPr id="3" name="Screen Time">
            <a:extLst>
              <a:ext uri="{FF2B5EF4-FFF2-40B4-BE49-F238E27FC236}">
                <a16:creationId xmlns:a16="http://schemas.microsoft.com/office/drawing/2014/main" id="{7B3EDA7B-49C0-4C9B-908F-3620C1C19526}"/>
              </a:ext>
            </a:extLst>
          </p:cNvPr>
          <p:cNvSpPr txBox="1"/>
          <p:nvPr/>
        </p:nvSpPr>
        <p:spPr>
          <a:xfrm>
            <a:off x="1215564" y="593595"/>
            <a:ext cx="8254803" cy="1037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latin typeface="Roboto" panose="02000000000000000000" pitchFamily="2" charset="0"/>
                <a:ea typeface="Roboto" panose="02000000000000000000" pitchFamily="2" charset="0"/>
              </a:rPr>
              <a:t>Screen Time</a:t>
            </a:r>
          </a:p>
        </p:txBody>
      </p:sp>
      <p:sp>
        <p:nvSpPr>
          <p:cNvPr id="6" name="Screen Time">
            <a:extLst>
              <a:ext uri="{FF2B5EF4-FFF2-40B4-BE49-F238E27FC236}">
                <a16:creationId xmlns:a16="http://schemas.microsoft.com/office/drawing/2014/main" id="{10064273-C1C9-471A-ADEE-4F406D3DF4D2}"/>
              </a:ext>
            </a:extLst>
          </p:cNvPr>
          <p:cNvSpPr txBox="1"/>
          <p:nvPr/>
        </p:nvSpPr>
        <p:spPr>
          <a:xfrm>
            <a:off x="1688258" y="593595"/>
            <a:ext cx="8254803" cy="10374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0" tIns="252000" rIns="252000" bIns="252000" numCol="1" anchor="ctr">
            <a:spAutoFit/>
          </a:bodyPr>
          <a:lstStyle>
            <a:lvl1pPr algn="ctr">
              <a:lnSpc>
                <a:spcPct val="90000"/>
              </a:lnSpc>
              <a:defRPr sz="3600">
                <a:solidFill>
                  <a:srgbClr val="FFFFFF"/>
                </a:solidFill>
                <a:latin typeface="Roboto Medium"/>
                <a:ea typeface="Roboto Medium"/>
                <a:cs typeface="Roboto Medium"/>
                <a:sym typeface="Roboto Medium"/>
              </a:defRPr>
            </a:lvl1pPr>
          </a:lstStyle>
          <a:p>
            <a:r>
              <a:rPr b="1" dirty="0">
                <a:solidFill>
                  <a:srgbClr val="7030A0"/>
                </a:solidFill>
                <a:latin typeface="Roboto" panose="02000000000000000000" pitchFamily="2" charset="0"/>
                <a:ea typeface="Roboto" panose="02000000000000000000" pitchFamily="2" charset="0"/>
              </a:rPr>
              <a:t>Screen Time</a:t>
            </a:r>
          </a:p>
        </p:txBody>
      </p:sp>
      <p:pic>
        <p:nvPicPr>
          <p:cNvPr id="7" name="Picture 6">
            <a:extLst>
              <a:ext uri="{FF2B5EF4-FFF2-40B4-BE49-F238E27FC236}">
                <a16:creationId xmlns:a16="http://schemas.microsoft.com/office/drawing/2014/main" id="{DF24A8C2-E0DF-49AA-A1EA-10830CFD850C}"/>
              </a:ext>
            </a:extLst>
          </p:cNvPr>
          <p:cNvPicPr>
            <a:picLocks noChangeAspect="1"/>
          </p:cNvPicPr>
          <p:nvPr/>
        </p:nvPicPr>
        <p:blipFill>
          <a:blip r:embed="rId3"/>
          <a:stretch>
            <a:fillRect/>
          </a:stretch>
        </p:blipFill>
        <p:spPr>
          <a:xfrm>
            <a:off x="8652151" y="389995"/>
            <a:ext cx="2969309" cy="2482004"/>
          </a:xfrm>
          <a:prstGeom prst="rect">
            <a:avLst/>
          </a:prstGeom>
        </p:spPr>
      </p:pic>
      <p:pic>
        <p:nvPicPr>
          <p:cNvPr id="8" name="Picture 7">
            <a:extLst>
              <a:ext uri="{FF2B5EF4-FFF2-40B4-BE49-F238E27FC236}">
                <a16:creationId xmlns:a16="http://schemas.microsoft.com/office/drawing/2014/main" id="{4E3C3440-86A1-4710-9FD9-5A08BF15F199}"/>
              </a:ext>
            </a:extLst>
          </p:cNvPr>
          <p:cNvPicPr>
            <a:picLocks noChangeAspect="1"/>
          </p:cNvPicPr>
          <p:nvPr/>
        </p:nvPicPr>
        <p:blipFill>
          <a:blip r:embed="rId4"/>
          <a:stretch>
            <a:fillRect/>
          </a:stretch>
        </p:blipFill>
        <p:spPr>
          <a:xfrm>
            <a:off x="7627333" y="1312412"/>
            <a:ext cx="1455546" cy="1646063"/>
          </a:xfrm>
          <a:prstGeom prst="rect">
            <a:avLst/>
          </a:prstGeom>
        </p:spPr>
      </p:pic>
    </p:spTree>
    <p:extLst>
      <p:ext uri="{BB962C8B-B14F-4D97-AF65-F5344CB8AC3E}">
        <p14:creationId xmlns:p14="http://schemas.microsoft.com/office/powerpoint/2010/main" val="393144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4A14-A3FF-475F-87C8-482C0ED79241}"/>
              </a:ext>
            </a:extLst>
          </p:cNvPr>
          <p:cNvSpPr txBox="1">
            <a:spLocks/>
          </p:cNvSpPr>
          <p:nvPr/>
        </p:nvSpPr>
        <p:spPr>
          <a:xfrm>
            <a:off x="434812" y="615133"/>
            <a:ext cx="10515600" cy="8343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7030A0"/>
                </a:solidFill>
                <a:latin typeface="Roboto" panose="02000000000000000000" pitchFamily="2" charset="0"/>
                <a:sym typeface="Roboto Medium"/>
              </a:rPr>
              <a:t>Screen Time Key Stage One:  5 – 7 year olds</a:t>
            </a:r>
          </a:p>
        </p:txBody>
      </p:sp>
      <p:pic>
        <p:nvPicPr>
          <p:cNvPr id="3" name="Content Placeholder 6">
            <a:extLst>
              <a:ext uri="{FF2B5EF4-FFF2-40B4-BE49-F238E27FC236}">
                <a16:creationId xmlns:a16="http://schemas.microsoft.com/office/drawing/2014/main" id="{717F217F-AACA-4D3B-9DE7-6470817E9554}"/>
              </a:ext>
            </a:extLst>
          </p:cNvPr>
          <p:cNvPicPr>
            <a:picLocks noChangeAspect="1"/>
          </p:cNvPicPr>
          <p:nvPr/>
        </p:nvPicPr>
        <p:blipFill>
          <a:blip r:embed="rId3"/>
          <a:stretch>
            <a:fillRect/>
          </a:stretch>
        </p:blipFill>
        <p:spPr>
          <a:xfrm>
            <a:off x="1458800" y="1240825"/>
            <a:ext cx="8729918" cy="4988525"/>
          </a:xfrm>
          <a:prstGeom prst="rect">
            <a:avLst/>
          </a:prstGeom>
        </p:spPr>
      </p:pic>
    </p:spTree>
    <p:extLst>
      <p:ext uri="{BB962C8B-B14F-4D97-AF65-F5344CB8AC3E}">
        <p14:creationId xmlns:p14="http://schemas.microsoft.com/office/powerpoint/2010/main" val="114811343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66114051391743B22FC4F0B80392E5" ma:contentTypeVersion="7" ma:contentTypeDescription="Create a new document." ma:contentTypeScope="" ma:versionID="993a1bcf9ef094e457bfe72bf21cd47f">
  <xsd:schema xmlns:xsd="http://www.w3.org/2001/XMLSchema" xmlns:xs="http://www.w3.org/2001/XMLSchema" xmlns:p="http://schemas.microsoft.com/office/2006/metadata/properties" xmlns:ns2="49e1dcec-a418-43dd-9b03-17389ecaf99e" targetNamespace="http://schemas.microsoft.com/office/2006/metadata/properties" ma:root="true" ma:fieldsID="ead78ff4bf5af5d138a85dea4d3a5743" ns2:_="">
    <xsd:import namespace="49e1dcec-a418-43dd-9b03-17389ecaf9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e1dcec-a418-43dd-9b03-17389ecaf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1016C6-0DDB-42CE-A4EE-08155685D7F7}">
  <ds:schemaRef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49e1dcec-a418-43dd-9b03-17389ecaf99e"/>
  </ds:schemaRefs>
</ds:datastoreItem>
</file>

<file path=customXml/itemProps2.xml><?xml version="1.0" encoding="utf-8"?>
<ds:datastoreItem xmlns:ds="http://schemas.openxmlformats.org/officeDocument/2006/customXml" ds:itemID="{5C215195-A4B5-42D7-B24D-226A12065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e1dcec-a418-43dd-9b03-17389ecaf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8EA509-559F-4DC6-BAE7-C558F5D38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1038</TotalTime>
  <Words>3387</Words>
  <Application>Microsoft Office PowerPoint</Application>
  <PresentationFormat>Widescreen</PresentationFormat>
  <Paragraphs>217</Paragraphs>
  <Slides>26</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Aptos</vt:lpstr>
      <vt:lpstr>Arial</vt:lpstr>
      <vt:lpstr>Calibri</vt:lpstr>
      <vt:lpstr>Calibri Light</vt:lpstr>
      <vt:lpstr>Montserrat</vt:lpstr>
      <vt:lpstr>Roboto</vt:lpstr>
      <vt:lpstr>Roboto Medium</vt:lpstr>
      <vt:lpstr>Roboto Regular</vt:lpstr>
      <vt:lpstr>Times New Roman</vt:lpstr>
      <vt:lpstr>Twinkl Handwritten</vt:lpstr>
      <vt:lpstr>Twinkl Sb</vt:lpstr>
      <vt:lpstr>Office Theme</vt:lpstr>
      <vt:lpstr>1_Office Theme</vt:lpstr>
      <vt:lpstr>PowerPoint Presentation</vt:lpstr>
      <vt:lpstr>PowerPoint Presentation</vt:lpstr>
      <vt:lpstr>PowerPoint Presentation</vt:lpstr>
      <vt:lpstr>The positives of being online…</vt:lpstr>
      <vt:lpstr>The potentially negative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Spending too much time online</vt:lpstr>
      <vt:lpstr>PowerPoint Presentation</vt:lpstr>
      <vt:lpstr>PowerPoint Presentation</vt:lpstr>
      <vt:lpstr>Online bullying (cyberbullying)</vt:lpstr>
      <vt:lpstr>Dangerous online challenges</vt:lpstr>
      <vt:lpstr>Inappropriate content</vt:lpstr>
      <vt:lpstr>PowerPoint Presentation</vt:lpstr>
      <vt:lpstr>PowerPoint Presentation</vt:lpstr>
      <vt:lpstr>NSPCC guidelines – Under 5’s</vt:lpstr>
      <vt:lpstr>NSPCC Guidelines – Primary Age </vt:lpstr>
      <vt:lpstr>Summary – Short Video Clip</vt:lpstr>
      <vt:lpstr>Useful Websites</vt:lpstr>
      <vt:lpstr>More support available at InternetMatters.org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Internet Parent Workshop</dc:title>
  <dc:creator>SENCO</dc:creator>
  <cp:lastModifiedBy>Jennifer Proud</cp:lastModifiedBy>
  <cp:revision>29</cp:revision>
  <cp:lastPrinted>2026-02-09T16:33:16Z</cp:lastPrinted>
  <dcterms:created xsi:type="dcterms:W3CDTF">2026-02-03T16:31:48Z</dcterms:created>
  <dcterms:modified xsi:type="dcterms:W3CDTF">2026-02-11T10:17:09Z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0x0101007366114051391743B22FC4F0B80392E5</vt:lpwstr>
  </property>
</Properties>
</file>