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0"/>
    <p:restoredTop sz="96197"/>
  </p:normalViewPr>
  <p:slideViewPr>
    <p:cSldViewPr snapToGrid="0">
      <p:cViewPr varScale="1">
        <p:scale>
          <a:sx n="121" d="100"/>
          <a:sy n="121" d="100"/>
        </p:scale>
        <p:origin x="200" y="2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89" name="Group 88"/>
          <p:cNvGrpSpPr/>
          <p:nvPr/>
        </p:nvGrpSpPr>
        <p:grpSpPr>
          <a:xfrm>
            <a:off x="-329674" y="-59376"/>
            <a:ext cx="12515851" cy="6923798"/>
            <a:chOff x="-329674" y="-51881"/>
            <a:chExt cx="12515851" cy="6923798"/>
          </a:xfrm>
        </p:grpSpPr>
        <p:sp>
          <p:nvSpPr>
            <p:cNvPr id="90"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3"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0"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1"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2"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3"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4"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5"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6"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7"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8"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1669293" y="1186483"/>
            <a:ext cx="8848345" cy="4477933"/>
            <a:chOff x="1669293" y="1186483"/>
            <a:chExt cx="8848345" cy="4477933"/>
          </a:xfrm>
        </p:grpSpPr>
        <p:sp>
          <p:nvSpPr>
            <p:cNvPr id="39" name="Rectangle 38"/>
            <p:cNvSpPr/>
            <p:nvPr/>
          </p:nvSpPr>
          <p:spPr>
            <a:xfrm>
              <a:off x="1674042" y="1186483"/>
              <a:ext cx="8843596"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1" name="Rectangle 40"/>
            <p:cNvSpPr/>
            <p:nvPr/>
          </p:nvSpPr>
          <p:spPr>
            <a:xfrm>
              <a:off x="1669293" y="1991156"/>
              <a:ext cx="8845667"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ctrTitle"/>
          </p:nvPr>
        </p:nvSpPr>
        <p:spPr>
          <a:xfrm>
            <a:off x="1759236" y="2075504"/>
            <a:ext cx="8679915" cy="1748729"/>
          </a:xfrm>
        </p:spPr>
        <p:txBody>
          <a:bodyPr bIns="0" anchor="b">
            <a:normAutofit/>
          </a:bodyPr>
          <a:lstStyle>
            <a:lvl1pPr algn="ctr">
              <a:lnSpc>
                <a:spcPct val="80000"/>
              </a:lnSpc>
              <a:defRPr sz="5400" spc="-150">
                <a:solidFill>
                  <a:srgbClr val="FFFEFF"/>
                </a:solidFill>
              </a:defRPr>
            </a:lvl1pPr>
          </a:lstStyle>
          <a:p>
            <a:r>
              <a:rPr lang="en-GB"/>
              <a:t>Click to edit Master title style</a:t>
            </a:r>
            <a:endParaRPr lang="en-US" dirty="0"/>
          </a:p>
        </p:txBody>
      </p:sp>
      <p:sp>
        <p:nvSpPr>
          <p:cNvPr id="3" name="Subtitle 2"/>
          <p:cNvSpPr>
            <a:spLocks noGrp="1"/>
          </p:cNvSpPr>
          <p:nvPr>
            <p:ph type="subTitle" idx="1"/>
          </p:nvPr>
        </p:nvSpPr>
        <p:spPr>
          <a:xfrm>
            <a:off x="1759237" y="3906266"/>
            <a:ext cx="8673427" cy="1322587"/>
          </a:xfrm>
        </p:spPr>
        <p:txBody>
          <a:bodyPr tIns="0">
            <a:normAutofit/>
          </a:bodyPr>
          <a:lstStyle>
            <a:lvl1pPr marL="0" indent="0" algn="ctr">
              <a:lnSpc>
                <a:spcPct val="100000"/>
              </a:lnSpc>
              <a:buNone/>
              <a:defRPr sz="1800" b="0">
                <a:solidFill>
                  <a:srgbClr val="FFFEFF"/>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a:xfrm>
            <a:off x="804672" y="320040"/>
            <a:ext cx="3657600" cy="320040"/>
          </a:xfrm>
        </p:spPr>
        <p:txBody>
          <a:bodyPr vert="horz" lIns="91440" tIns="45720" rIns="91440" bIns="45720" rtlCol="0" anchor="ctr"/>
          <a:lstStyle>
            <a:lvl1pPr>
              <a:defRPr lang="en-US"/>
            </a:lvl1pPr>
          </a:lstStyle>
          <a:p>
            <a:fld id="{48A87A34-81AB-432B-8DAE-1953F412C126}" type="datetimeFigureOut">
              <a:rPr lang="en-US" dirty="0"/>
              <a:pPr/>
              <a:t>2/5/24</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75" name="Group 74"/>
          <p:cNvGrpSpPr/>
          <p:nvPr/>
        </p:nvGrpSpPr>
        <p:grpSpPr>
          <a:xfrm>
            <a:off x="-417513"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800144"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1"/>
          </a:xfrm>
        </p:spPr>
        <p:txBody>
          <a:bodyPr/>
          <a:lstStyle>
            <a:lvl1pPr>
              <a:defRPr>
                <a:solidFill>
                  <a:srgbClr val="FFFEFF"/>
                </a:solidFill>
              </a:defRPr>
            </a:lvl1pPr>
          </a:lstStyle>
          <a:p>
            <a:r>
              <a:rPr lang="en-GB"/>
              <a:t>Click to edit Master title style</a:t>
            </a:r>
            <a:endParaRPr lang="en-US" dirty="0"/>
          </a:p>
        </p:txBody>
      </p:sp>
      <p:sp>
        <p:nvSpPr>
          <p:cNvPr id="3" name="Vertical Text Placeholder 2"/>
          <p:cNvSpPr>
            <a:spLocks noGrp="1"/>
          </p:cNvSpPr>
          <p:nvPr>
            <p:ph type="body" orient="vert" idx="1"/>
          </p:nvPr>
        </p:nvSpPr>
        <p:spPr>
          <a:xfrm>
            <a:off x="5109983" y="794719"/>
            <a:ext cx="6275035" cy="5257090"/>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2/5/24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75" name="Group 74"/>
          <p:cNvGrpSpPr/>
          <p:nvPr/>
        </p:nvGrpSpPr>
        <p:grpSpPr>
          <a:xfrm flipH="1">
            <a:off x="0"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7718948"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Vertical Title 1"/>
          <p:cNvSpPr>
            <a:spLocks noGrp="1"/>
          </p:cNvSpPr>
          <p:nvPr>
            <p:ph type="title" orient="vert"/>
          </p:nvPr>
        </p:nvSpPr>
        <p:spPr>
          <a:xfrm>
            <a:off x="7807437" y="2349925"/>
            <a:ext cx="3501195" cy="2456442"/>
          </a:xfrm>
        </p:spPr>
        <p:txBody>
          <a:bodyPr vert="eaVert"/>
          <a:lstStyle>
            <a:lvl1pPr algn="l">
              <a:lnSpc>
                <a:spcPct val="80000"/>
              </a:lnSpc>
              <a:defRPr>
                <a:solidFill>
                  <a:srgbClr val="FFFEFF"/>
                </a:solidFill>
              </a:defRPr>
            </a:lvl1pPr>
          </a:lstStyle>
          <a:p>
            <a:r>
              <a:rPr lang="en-GB"/>
              <a:t>Click to edit Master title style</a:t>
            </a:r>
            <a:endParaRPr lang="en-US" dirty="0"/>
          </a:p>
        </p:txBody>
      </p:sp>
      <p:sp>
        <p:nvSpPr>
          <p:cNvPr id="3" name="Vertical Text Placeholder 2"/>
          <p:cNvSpPr>
            <a:spLocks noGrp="1"/>
          </p:cNvSpPr>
          <p:nvPr>
            <p:ph type="body" orient="vert" idx="1"/>
          </p:nvPr>
        </p:nvSpPr>
        <p:spPr>
          <a:xfrm>
            <a:off x="802747" y="798444"/>
            <a:ext cx="6268622" cy="5257303"/>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a:xfrm>
            <a:off x="804672" y="320040"/>
            <a:ext cx="3657600" cy="320040"/>
          </a:xfrm>
        </p:spPr>
        <p:txBody>
          <a:bodyPr/>
          <a:lstStyle/>
          <a:p>
            <a:fld id="{48A87A34-81AB-432B-8DAE-1953F412C126}" type="datetimeFigureOut">
              <a:rPr lang="en-US" dirty="0"/>
              <a:t>2/5/24</a:t>
            </a:fld>
            <a:endParaRPr lang="en-US" dirty="0"/>
          </a:p>
        </p:txBody>
      </p:sp>
      <p:sp>
        <p:nvSpPr>
          <p:cNvPr id="5" name="Footer Placeholder 4"/>
          <p:cNvSpPr>
            <a:spLocks noGrp="1"/>
          </p:cNvSpPr>
          <p:nvPr>
            <p:ph type="ftr" sz="quarter" idx="11"/>
          </p:nvPr>
        </p:nvSpPr>
        <p:spPr>
          <a:xfrm>
            <a:off x="804672" y="6227064"/>
            <a:ext cx="10588752" cy="320040"/>
          </a:xfrm>
        </p:spPr>
        <p:txBody>
          <a:body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80" name="Group 79"/>
          <p:cNvGrpSpPr/>
          <p:nvPr/>
        </p:nvGrpSpPr>
        <p:grpSpPr>
          <a:xfrm>
            <a:off x="-417513" y="0"/>
            <a:ext cx="12584114" cy="6853238"/>
            <a:chOff x="-417513" y="0"/>
            <a:chExt cx="12584114" cy="6853238"/>
          </a:xfrm>
        </p:grpSpPr>
        <p:sp>
          <p:nvSpPr>
            <p:cNvPr id="81"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0"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1"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7" name="Group 26"/>
          <p:cNvGrpSpPr/>
          <p:nvPr/>
        </p:nvGrpSpPr>
        <p:grpSpPr>
          <a:xfrm>
            <a:off x="800144" y="1699589"/>
            <a:ext cx="3674476" cy="3470421"/>
            <a:chOff x="697883" y="1816768"/>
            <a:chExt cx="3674476" cy="3470421"/>
          </a:xfrm>
        </p:grpSpPr>
        <p:sp>
          <p:nvSpPr>
            <p:cNvPr id="28" name="Rectangle 27"/>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9"/>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49925"/>
            <a:ext cx="3498979" cy="2456442"/>
          </a:xfrm>
        </p:spPr>
        <p:txBody>
          <a:bodyPr/>
          <a:lstStyle>
            <a:lvl1pPr>
              <a:defRPr>
                <a:solidFill>
                  <a:srgbClr val="FFFEFF"/>
                </a:solidFill>
              </a:defRPr>
            </a:lvl1pPr>
          </a:lstStyle>
          <a:p>
            <a:r>
              <a:rPr lang="en-GB"/>
              <a:t>Click to edit Master title style</a:t>
            </a:r>
            <a:endParaRPr lang="en-US" dirty="0"/>
          </a:p>
        </p:txBody>
      </p:sp>
      <p:sp>
        <p:nvSpPr>
          <p:cNvPr id="3" name="Content Placeholder 2"/>
          <p:cNvSpPr>
            <a:spLocks noGrp="1"/>
          </p:cNvSpPr>
          <p:nvPr>
            <p:ph idx="1"/>
          </p:nvPr>
        </p:nvSpPr>
        <p:spPr>
          <a:xfrm>
            <a:off x="5118447" y="803186"/>
            <a:ext cx="6281873" cy="5248622"/>
          </a:xfrm>
        </p:spPr>
        <p:txBody>
          <a:bodyPr anchor="ct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2/5/24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77" name="Group 76"/>
          <p:cNvGrpSpPr/>
          <p:nvPr/>
        </p:nvGrpSpPr>
        <p:grpSpPr>
          <a:xfrm>
            <a:off x="-329674" y="-59376"/>
            <a:ext cx="12515851" cy="6923798"/>
            <a:chOff x="-329674" y="-51881"/>
            <a:chExt cx="12515851" cy="6923798"/>
          </a:xfrm>
        </p:grpSpPr>
        <p:sp>
          <p:nvSpPr>
            <p:cNvPr id="78"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3259545" y="1186483"/>
            <a:ext cx="5666145" cy="4477933"/>
            <a:chOff x="3259545" y="1186483"/>
            <a:chExt cx="5666145" cy="4477933"/>
          </a:xfrm>
        </p:grpSpPr>
        <p:sp>
          <p:nvSpPr>
            <p:cNvPr id="99" name="Rectangle 98"/>
            <p:cNvSpPr/>
            <p:nvPr/>
          </p:nvSpPr>
          <p:spPr>
            <a:xfrm>
              <a:off x="3259545" y="1186483"/>
              <a:ext cx="5657881"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1" name="Rectangle 100"/>
            <p:cNvSpPr/>
            <p:nvPr/>
          </p:nvSpPr>
          <p:spPr>
            <a:xfrm>
              <a:off x="3259545" y="1991156"/>
              <a:ext cx="5666145"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3344216" y="2074730"/>
            <a:ext cx="5490224" cy="1689390"/>
          </a:xfrm>
        </p:spPr>
        <p:txBody>
          <a:bodyPr bIns="0" anchor="b">
            <a:normAutofit/>
          </a:bodyPr>
          <a:lstStyle>
            <a:lvl1pPr algn="ctr">
              <a:defRPr sz="4400">
                <a:solidFill>
                  <a:srgbClr val="FFFEFF"/>
                </a:solidFill>
              </a:defRPr>
            </a:lvl1pPr>
          </a:lstStyle>
          <a:p>
            <a:r>
              <a:rPr lang="en-GB"/>
              <a:t>Click to edit Master title style</a:t>
            </a:r>
            <a:endParaRPr lang="en-US" dirty="0"/>
          </a:p>
        </p:txBody>
      </p:sp>
      <p:sp>
        <p:nvSpPr>
          <p:cNvPr id="3" name="Text Placeholder 2"/>
          <p:cNvSpPr>
            <a:spLocks noGrp="1"/>
          </p:cNvSpPr>
          <p:nvPr>
            <p:ph type="body" idx="1"/>
          </p:nvPr>
        </p:nvSpPr>
        <p:spPr>
          <a:xfrm>
            <a:off x="3344215" y="3846851"/>
            <a:ext cx="5490223" cy="1383770"/>
          </a:xfrm>
        </p:spPr>
        <p:txBody>
          <a:bodyPr tIns="0">
            <a:normAutofit/>
          </a:bodyPr>
          <a:lstStyle>
            <a:lvl1pPr marL="0" indent="0" algn="ctr">
              <a:buNone/>
              <a:defRPr sz="1800">
                <a:solidFill>
                  <a:srgbClr val="FFFEFF"/>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a:xfrm>
            <a:off x="804672" y="320040"/>
            <a:ext cx="3657600" cy="320040"/>
          </a:xfrm>
        </p:spPr>
        <p:txBody>
          <a:bodyPr/>
          <a:lstStyle/>
          <a:p>
            <a:fld id="{48A87A34-81AB-432B-8DAE-1953F412C126}" type="datetimeFigureOut">
              <a:rPr lang="en-US" dirty="0"/>
              <a:t>2/5/24</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37" name="Group 36"/>
          <p:cNvGrpSpPr/>
          <p:nvPr/>
        </p:nvGrpSpPr>
        <p:grpSpPr>
          <a:xfrm>
            <a:off x="-417513" y="0"/>
            <a:ext cx="12584114" cy="6853238"/>
            <a:chOff x="-417513" y="0"/>
            <a:chExt cx="12584114" cy="6853238"/>
          </a:xfrm>
        </p:grpSpPr>
        <p:sp>
          <p:nvSpPr>
            <p:cNvPr id="3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59" name="Group 58"/>
          <p:cNvGrpSpPr/>
          <p:nvPr/>
        </p:nvGrpSpPr>
        <p:grpSpPr>
          <a:xfrm>
            <a:off x="800144" y="1699589"/>
            <a:ext cx="3674476" cy="3470421"/>
            <a:chOff x="697883" y="1816768"/>
            <a:chExt cx="3674476" cy="3470421"/>
          </a:xfrm>
        </p:grpSpPr>
        <p:sp>
          <p:nvSpPr>
            <p:cNvPr id="60" name="Rectangle 59"/>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 name="Rectangle 61"/>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0" y="2339669"/>
            <a:ext cx="3500828" cy="2470065"/>
          </a:xfrm>
        </p:spPr>
        <p:txBody>
          <a:bodyPr lIns="91440" tIns="91440" rIns="91440" bIns="91440"/>
          <a:lstStyle>
            <a:lvl1pPr>
              <a:defRPr>
                <a:solidFill>
                  <a:srgbClr val="FFFEFF"/>
                </a:solidFill>
              </a:defRPr>
            </a:lvl1pPr>
          </a:lstStyle>
          <a:p>
            <a:r>
              <a:rPr lang="en-GB"/>
              <a:t>Click to edit Master title style</a:t>
            </a:r>
            <a:endParaRPr lang="en-US" dirty="0"/>
          </a:p>
        </p:txBody>
      </p:sp>
      <p:sp>
        <p:nvSpPr>
          <p:cNvPr id="3" name="Content Placeholder 2"/>
          <p:cNvSpPr>
            <a:spLocks noGrp="1"/>
          </p:cNvSpPr>
          <p:nvPr>
            <p:ph sz="half" idx="1"/>
          </p:nvPr>
        </p:nvSpPr>
        <p:spPr>
          <a:xfrm>
            <a:off x="5120878" y="803187"/>
            <a:ext cx="6269591" cy="2382651"/>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5118447" y="3672162"/>
            <a:ext cx="6272022" cy="2383586"/>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a:xfrm>
            <a:off x="804672" y="320040"/>
            <a:ext cx="3657600" cy="320040"/>
          </a:xfrm>
        </p:spPr>
        <p:txBody>
          <a:bodyPr/>
          <a:lstStyle/>
          <a:p>
            <a:fld id="{48A87A34-81AB-432B-8DAE-1953F412C126}" type="datetimeFigureOut">
              <a:rPr lang="en-US" dirty="0"/>
              <a:t>2/5/24</a:t>
            </a:fld>
            <a:endParaRPr lang="en-US" dirty="0"/>
          </a:p>
        </p:txBody>
      </p:sp>
      <p:sp>
        <p:nvSpPr>
          <p:cNvPr id="6" name="Footer Placeholder 5"/>
          <p:cNvSpPr>
            <a:spLocks noGrp="1"/>
          </p:cNvSpPr>
          <p:nvPr>
            <p:ph type="ftr" sz="quarter" idx="11"/>
          </p:nvPr>
        </p:nvSpPr>
        <p:spPr>
          <a:xfrm>
            <a:off x="804672" y="6227064"/>
            <a:ext cx="10588752" cy="320040"/>
          </a:xfrm>
        </p:spPr>
        <p:txBody>
          <a:bodyPr/>
          <a:lstStyle/>
          <a:p>
            <a:endParaRPr lang="en-US" dirty="0"/>
          </a:p>
        </p:txBody>
      </p:sp>
      <p:sp>
        <p:nvSpPr>
          <p:cNvPr id="7" name="Slide Number Placeholder 6"/>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39" name="Group 38"/>
          <p:cNvGrpSpPr/>
          <p:nvPr/>
        </p:nvGrpSpPr>
        <p:grpSpPr>
          <a:xfrm>
            <a:off x="-417513" y="0"/>
            <a:ext cx="12584114" cy="6853238"/>
            <a:chOff x="-417513" y="0"/>
            <a:chExt cx="12584114" cy="6853238"/>
          </a:xfrm>
        </p:grpSpPr>
        <p:sp>
          <p:nvSpPr>
            <p:cNvPr id="40"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2"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5"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6"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6"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7"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61" name="Group 60"/>
          <p:cNvGrpSpPr/>
          <p:nvPr/>
        </p:nvGrpSpPr>
        <p:grpSpPr>
          <a:xfrm>
            <a:off x="800144" y="1699589"/>
            <a:ext cx="3674476" cy="3470421"/>
            <a:chOff x="697883" y="1816768"/>
            <a:chExt cx="3674476" cy="3470421"/>
          </a:xfrm>
        </p:grpSpPr>
        <p:sp>
          <p:nvSpPr>
            <p:cNvPr id="62" name="Rectangle 6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 name="Rectangle 63"/>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1" y="2363915"/>
            <a:ext cx="3500828" cy="2460497"/>
          </a:xfrm>
        </p:spPr>
        <p:txBody>
          <a:bodyPr lIns="91440" tIns="91440" rIns="91440" bIns="91440"/>
          <a:lstStyle>
            <a:lvl1pPr>
              <a:defRPr>
                <a:solidFill>
                  <a:srgbClr val="FFFEFF"/>
                </a:solidFill>
              </a:defRPr>
            </a:lvl1pPr>
          </a:lstStyle>
          <a:p>
            <a:r>
              <a:rPr lang="en-GB"/>
              <a:t>Click to edit Master title style</a:t>
            </a:r>
            <a:endParaRPr lang="en-US" dirty="0"/>
          </a:p>
        </p:txBody>
      </p:sp>
      <p:sp>
        <p:nvSpPr>
          <p:cNvPr id="3" name="Text Placeholder 2"/>
          <p:cNvSpPr>
            <a:spLocks noGrp="1"/>
          </p:cNvSpPr>
          <p:nvPr>
            <p:ph type="body" idx="1"/>
          </p:nvPr>
        </p:nvSpPr>
        <p:spPr>
          <a:xfrm>
            <a:off x="5125137" y="803185"/>
            <a:ext cx="6265088"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5125305" y="1488985"/>
            <a:ext cx="6264350" cy="169685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5118653" y="3665887"/>
            <a:ext cx="6264414"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5118447" y="4351687"/>
            <a:ext cx="6265588" cy="170406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a:xfrm>
            <a:off x="804672" y="320040"/>
            <a:ext cx="3657600" cy="320040"/>
          </a:xfrm>
        </p:spPr>
        <p:txBody>
          <a:bodyPr/>
          <a:lstStyle/>
          <a:p>
            <a:fld id="{48A87A34-81AB-432B-8DAE-1953F412C126}" type="datetimeFigureOut">
              <a:rPr lang="en-US" dirty="0"/>
              <a:t>2/5/24</a:t>
            </a:fld>
            <a:endParaRPr lang="en-US" dirty="0"/>
          </a:p>
        </p:txBody>
      </p:sp>
      <p:sp>
        <p:nvSpPr>
          <p:cNvPr id="8" name="Footer Placeholder 7"/>
          <p:cNvSpPr>
            <a:spLocks noGrp="1"/>
          </p:cNvSpPr>
          <p:nvPr>
            <p:ph type="ftr" sz="quarter" idx="11"/>
          </p:nvPr>
        </p:nvSpPr>
        <p:spPr>
          <a:xfrm>
            <a:off x="804672" y="6227064"/>
            <a:ext cx="10588752" cy="320040"/>
          </a:xfrm>
        </p:spPr>
        <p:txBody>
          <a:bodyPr/>
          <a:lstStyle/>
          <a:p>
            <a:endParaRPr lang="en-US" dirty="0"/>
          </a:p>
        </p:txBody>
      </p:sp>
      <p:sp>
        <p:nvSpPr>
          <p:cNvPr id="9" name="Slide Number Placeholder 8"/>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77" name="Group 76"/>
          <p:cNvGrpSpPr/>
          <p:nvPr/>
        </p:nvGrpSpPr>
        <p:grpSpPr>
          <a:xfrm>
            <a:off x="-417513" y="0"/>
            <a:ext cx="12584114" cy="6853238"/>
            <a:chOff x="-417513" y="0"/>
            <a:chExt cx="12584114" cy="6853238"/>
          </a:xfrm>
        </p:grpSpPr>
        <p:sp>
          <p:nvSpPr>
            <p:cNvPr id="7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4" name="Group 23"/>
          <p:cNvGrpSpPr/>
          <p:nvPr/>
        </p:nvGrpSpPr>
        <p:grpSpPr>
          <a:xfrm>
            <a:off x="800144" y="1699589"/>
            <a:ext cx="3674476" cy="3470421"/>
            <a:chOff x="697883" y="1816768"/>
            <a:chExt cx="3674476" cy="3470421"/>
          </a:xfrm>
        </p:grpSpPr>
        <p:sp>
          <p:nvSpPr>
            <p:cNvPr id="25" name="Rectangle 24"/>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2"/>
          </a:xfrm>
        </p:spPr>
        <p:txBody>
          <a:bodyPr/>
          <a:lstStyle>
            <a:lvl1pPr>
              <a:defRPr>
                <a:solidFill>
                  <a:srgbClr val="FFFEFF"/>
                </a:solidFill>
              </a:defRPr>
            </a:lvl1p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2/5/24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04672" y="320040"/>
            <a:ext cx="3657600" cy="320040"/>
          </a:xfrm>
        </p:spPr>
        <p:txBody>
          <a:bodyPr/>
          <a:lstStyle/>
          <a:p>
            <a:fld id="{48A87A34-81AB-432B-8DAE-1953F412C126}" type="datetimeFigureOut">
              <a:rPr lang="en-US" dirty="0"/>
              <a:t>2/5/24</a:t>
            </a:fld>
            <a:endParaRPr lang="en-US" dirty="0"/>
          </a:p>
        </p:txBody>
      </p:sp>
      <p:sp>
        <p:nvSpPr>
          <p:cNvPr id="3" name="Footer Placeholder 2"/>
          <p:cNvSpPr>
            <a:spLocks noGrp="1"/>
          </p:cNvSpPr>
          <p:nvPr>
            <p:ph type="ftr" sz="quarter" idx="11"/>
          </p:nvPr>
        </p:nvSpPr>
        <p:spPr>
          <a:xfrm>
            <a:off x="804672" y="6227064"/>
            <a:ext cx="10588752" cy="320040"/>
          </a:xfrm>
        </p:spPr>
        <p:txBody>
          <a:bodyPr/>
          <a:lstStyle/>
          <a:p>
            <a:endParaRPr lang="en-US" dirty="0"/>
          </a:p>
        </p:txBody>
      </p:sp>
      <p:sp>
        <p:nvSpPr>
          <p:cNvPr id="4" name="Slide Number Placeholder 3"/>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74" name="Group 73"/>
          <p:cNvGrpSpPr/>
          <p:nvPr/>
        </p:nvGrpSpPr>
        <p:grpSpPr>
          <a:xfrm>
            <a:off x="-417513" y="0"/>
            <a:ext cx="12584114" cy="6853238"/>
            <a:chOff x="-417513" y="0"/>
            <a:chExt cx="12584114" cy="6853238"/>
          </a:xfrm>
        </p:grpSpPr>
        <p:sp>
          <p:nvSpPr>
            <p:cNvPr id="75"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6"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79"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1"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2"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1" name="Group 20"/>
          <p:cNvGrpSpPr/>
          <p:nvPr/>
        </p:nvGrpSpPr>
        <p:grpSpPr>
          <a:xfrm>
            <a:off x="800144" y="1699589"/>
            <a:ext cx="3674476" cy="3470421"/>
            <a:chOff x="697883" y="1816768"/>
            <a:chExt cx="3674476" cy="3470421"/>
          </a:xfrm>
        </p:grpSpPr>
        <p:sp>
          <p:nvSpPr>
            <p:cNvPr id="22" name="Rectangle 2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32"/>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52026"/>
            <a:ext cx="3501197" cy="1223298"/>
          </a:xfrm>
        </p:spPr>
        <p:txBody>
          <a:bodyPr bIns="0" anchor="b">
            <a:noAutofit/>
          </a:bodyPr>
          <a:lstStyle>
            <a:lvl1pPr algn="ctr">
              <a:defRPr sz="3200">
                <a:solidFill>
                  <a:srgbClr val="FFFEFF"/>
                </a:solidFill>
              </a:defRPr>
            </a:lvl1pPr>
          </a:lstStyle>
          <a:p>
            <a:r>
              <a:rPr lang="en-GB"/>
              <a:t>Click to edit Master title style</a:t>
            </a:r>
            <a:endParaRPr lang="en-US" dirty="0"/>
          </a:p>
        </p:txBody>
      </p:sp>
      <p:sp>
        <p:nvSpPr>
          <p:cNvPr id="3" name="Content Placeholder 2"/>
          <p:cNvSpPr>
            <a:spLocks noGrp="1"/>
          </p:cNvSpPr>
          <p:nvPr>
            <p:ph idx="1"/>
          </p:nvPr>
        </p:nvSpPr>
        <p:spPr>
          <a:xfrm>
            <a:off x="5109983" y="802809"/>
            <a:ext cx="6275035" cy="5249940"/>
          </a:xfrm>
        </p:spPr>
        <p:txBody>
          <a:bodyPr anchor="ct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888631" y="3580186"/>
            <a:ext cx="3501197" cy="1221164"/>
          </a:xfrm>
        </p:spPr>
        <p:txBody>
          <a:bodyPr/>
          <a:lstStyle>
            <a:lvl1pPr marL="0" indent="0" algn="ctr">
              <a:buNone/>
              <a:defRPr sz="16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2/5/24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73" name="Group 72"/>
          <p:cNvGrpSpPr/>
          <p:nvPr/>
        </p:nvGrpSpPr>
        <p:grpSpPr>
          <a:xfrm>
            <a:off x="-329674" y="-59376"/>
            <a:ext cx="12515851" cy="6923798"/>
            <a:chOff x="-329674" y="-51881"/>
            <a:chExt cx="12515851" cy="6923798"/>
          </a:xfrm>
        </p:grpSpPr>
        <p:sp>
          <p:nvSpPr>
            <p:cNvPr id="81"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76" name="Group 75"/>
          <p:cNvGrpSpPr/>
          <p:nvPr/>
        </p:nvGrpSpPr>
        <p:grpSpPr>
          <a:xfrm>
            <a:off x="805336" y="1698331"/>
            <a:ext cx="5941540" cy="3470421"/>
            <a:chOff x="805336" y="1698331"/>
            <a:chExt cx="5941540" cy="3470421"/>
          </a:xfrm>
        </p:grpSpPr>
        <p:sp>
          <p:nvSpPr>
            <p:cNvPr id="77" name="Rectangle 76"/>
            <p:cNvSpPr/>
            <p:nvPr/>
          </p:nvSpPr>
          <p:spPr>
            <a:xfrm>
              <a:off x="805336" y="1698331"/>
              <a:ext cx="5941540"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 name="Isosceles Triangle 9"/>
            <p:cNvSpPr/>
            <p:nvPr/>
          </p:nvSpPr>
          <p:spPr>
            <a:xfrm rot="10800000">
              <a:off x="3618113" y="4896349"/>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 name="Rectangle 78"/>
            <p:cNvSpPr/>
            <p:nvPr/>
          </p:nvSpPr>
          <p:spPr>
            <a:xfrm>
              <a:off x="805336" y="2274403"/>
              <a:ext cx="5941540"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 name="Picture Placeholder 2"/>
          <p:cNvSpPr>
            <a:spLocks noGrp="1" noChangeAspect="1"/>
          </p:cNvSpPr>
          <p:nvPr>
            <p:ph type="pic" idx="1"/>
          </p:nvPr>
        </p:nvSpPr>
        <p:spPr>
          <a:xfrm>
            <a:off x="7543510" y="0"/>
            <a:ext cx="4648490" cy="6858000"/>
          </a:xfrm>
          <a:solidFill>
            <a:schemeClr val="bg1">
              <a:lumMod val="65000"/>
              <a:lumOff val="3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2" name="Title 1"/>
          <p:cNvSpPr>
            <a:spLocks noGrp="1"/>
          </p:cNvSpPr>
          <p:nvPr>
            <p:ph type="title"/>
          </p:nvPr>
        </p:nvSpPr>
        <p:spPr>
          <a:xfrm>
            <a:off x="885443" y="2360255"/>
            <a:ext cx="5776646" cy="1178032"/>
          </a:xfrm>
        </p:spPr>
        <p:txBody>
          <a:bodyPr bIns="0" anchor="b">
            <a:normAutofit/>
          </a:bodyPr>
          <a:lstStyle>
            <a:lvl1pPr>
              <a:defRPr sz="3600">
                <a:solidFill>
                  <a:srgbClr val="FFFEFF"/>
                </a:solidFill>
              </a:defRPr>
            </a:lvl1pPr>
          </a:lstStyle>
          <a:p>
            <a:r>
              <a:rPr lang="en-GB"/>
              <a:t>Click to edit Master title style</a:t>
            </a:r>
            <a:endParaRPr lang="en-US" dirty="0"/>
          </a:p>
        </p:txBody>
      </p:sp>
      <p:sp>
        <p:nvSpPr>
          <p:cNvPr id="4" name="Text Placeholder 3"/>
          <p:cNvSpPr>
            <a:spLocks noGrp="1"/>
          </p:cNvSpPr>
          <p:nvPr>
            <p:ph type="body" sz="half" idx="2"/>
          </p:nvPr>
        </p:nvSpPr>
        <p:spPr>
          <a:xfrm>
            <a:off x="885443" y="3545012"/>
            <a:ext cx="5776646" cy="1274198"/>
          </a:xfrm>
        </p:spPr>
        <p:txBody>
          <a:bodyPr>
            <a:normAutofit/>
          </a:bodyPr>
          <a:lstStyle>
            <a:lvl1pPr marL="0" indent="0" algn="ctr">
              <a:buNone/>
              <a:defRPr sz="18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a:xfrm>
            <a:off x="804672" y="320040"/>
            <a:ext cx="3657600" cy="320040"/>
          </a:xfrm>
        </p:spPr>
        <p:txBody>
          <a:bodyPr/>
          <a:lstStyle/>
          <a:p>
            <a:fld id="{48A87A34-81AB-432B-8DAE-1953F412C126}" type="datetimeFigureOut">
              <a:rPr lang="en-US" dirty="0"/>
              <a:t>2/5/24</a:t>
            </a:fld>
            <a:endParaRPr lang="en-US" dirty="0"/>
          </a:p>
        </p:txBody>
      </p:sp>
      <p:sp>
        <p:nvSpPr>
          <p:cNvPr id="6" name="Footer Placeholder 5"/>
          <p:cNvSpPr>
            <a:spLocks noGrp="1"/>
          </p:cNvSpPr>
          <p:nvPr>
            <p:ph type="ftr" sz="quarter" idx="11"/>
          </p:nvPr>
        </p:nvSpPr>
        <p:spPr>
          <a:xfrm>
            <a:off x="804672" y="6227064"/>
            <a:ext cx="5942203" cy="320040"/>
          </a:xfrm>
        </p:spPr>
        <p:txBody>
          <a:bodyPr/>
          <a:lstStyle/>
          <a:p>
            <a:endParaRPr lang="en-US" dirty="0"/>
          </a:p>
        </p:txBody>
      </p:sp>
      <p:sp>
        <p:nvSpPr>
          <p:cNvPr id="7" name="Slide Number Placeholder 6"/>
          <p:cNvSpPr>
            <a:spLocks noGrp="1"/>
          </p:cNvSpPr>
          <p:nvPr>
            <p:ph type="sldNum" sz="quarter" idx="12"/>
          </p:nvPr>
        </p:nvSpPr>
        <p:spPr>
          <a:xfrm>
            <a:off x="5828377"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91161" y="2358391"/>
            <a:ext cx="3498667" cy="2456485"/>
          </a:xfrm>
          <a:prstGeom prst="rect">
            <a:avLst/>
          </a:prstGeom>
        </p:spPr>
        <p:txBody>
          <a:bodyPr vert="horz" lIns="228600" tIns="228600" rIns="228600" bIns="22860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5434982" y="794719"/>
            <a:ext cx="5950036" cy="5257090"/>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804672" y="320040"/>
            <a:ext cx="3657600" cy="320040"/>
          </a:xfrm>
          <a:prstGeom prst="rect">
            <a:avLst/>
          </a:prstGeom>
        </p:spPr>
        <p:txBody>
          <a:bodyPr vert="horz" lIns="91440" tIns="45720" rIns="91440" bIns="45720" rtlCol="0" anchor="ctr"/>
          <a:lstStyle>
            <a:lvl1pPr algn="l">
              <a:defRPr sz="1000">
                <a:solidFill>
                  <a:schemeClr val="tx1">
                    <a:tint val="75000"/>
                  </a:schemeClr>
                </a:solidFill>
              </a:defRPr>
            </a:lvl1pPr>
          </a:lstStyle>
          <a:p>
            <a:fld id="{48A87A34-81AB-432B-8DAE-1953F412C126}" type="datetimeFigureOut">
              <a:rPr lang="en-US" dirty="0"/>
              <a:pPr/>
              <a:t>2/5/24</a:t>
            </a:fld>
            <a:endParaRPr lang="en-US" dirty="0"/>
          </a:p>
        </p:txBody>
      </p:sp>
      <p:sp>
        <p:nvSpPr>
          <p:cNvPr id="5" name="Footer Placeholder 4"/>
          <p:cNvSpPr>
            <a:spLocks noGrp="1"/>
          </p:cNvSpPr>
          <p:nvPr>
            <p:ph type="ftr" sz="quarter" idx="3"/>
          </p:nvPr>
        </p:nvSpPr>
        <p:spPr>
          <a:xfrm>
            <a:off x="804672" y="6227064"/>
            <a:ext cx="10588752" cy="320040"/>
          </a:xfrm>
          <a:prstGeom prst="rect">
            <a:avLst/>
          </a:prstGeom>
        </p:spPr>
        <p:txBody>
          <a:bodyPr vert="horz" lIns="91440" tIns="45720" rIns="91440" bIns="45720" rtlCol="0" anchor="ctr"/>
          <a:lstStyle>
            <a:lvl1pPr algn="r">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469880" y="320040"/>
            <a:ext cx="914400" cy="320040"/>
          </a:xfrm>
          <a:prstGeom prst="rect">
            <a:avLst/>
          </a:prstGeom>
        </p:spPr>
        <p:txBody>
          <a:bodyPr vert="horz" lIns="91440" tIns="45720" rIns="91440" bIns="45720" rtlCol="0" anchor="ctr"/>
          <a:lstStyle>
            <a:lvl1pPr algn="r">
              <a:defRPr sz="1000">
                <a:solidFill>
                  <a:schemeClr val="tx1">
                    <a:tint val="75000"/>
                  </a:schemeClr>
                </a:solidFill>
              </a:defRPr>
            </a:lvl1pPr>
          </a:lstStyle>
          <a:p>
            <a:fld id="{6D22F896-40B5-4ADD-8801-0D06FADFA09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lnSpc>
          <a:spcPct val="85000"/>
        </a:lnSpc>
        <a:spcBef>
          <a:spcPct val="0"/>
        </a:spcBef>
        <a:buNone/>
        <a:defRPr sz="4000" b="0" i="0" kern="1200" cap="none" spc="-15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reportharmfulcontent.com/advice/community-guidelines/" TargetMode="External"/><Relationship Id="rId2" Type="http://schemas.openxmlformats.org/officeDocument/2006/relationships/hyperlink" Target="https://saferinternet.org.uk/online-issue/reporting" TargetMode="External"/><Relationship Id="rId1" Type="http://schemas.openxmlformats.org/officeDocument/2006/relationships/slideLayout" Target="../slideLayouts/slideLayout2.xml"/><Relationship Id="rId5" Type="http://schemas.openxmlformats.org/officeDocument/2006/relationships/hyperlink" Target="https://saferinternet.org.uk/safer-internet-day/safer-internet-day-2024/parents-and-carers/how-to-make-a-report-online" TargetMode="External"/><Relationship Id="rId4" Type="http://schemas.openxmlformats.org/officeDocument/2006/relationships/hyperlink" Target="https://reportharmfulcontent.com/report/" TargetMode="External"/></Relationships>
</file>

<file path=ppt/slides/_rels/slide12.xml.rels><?xml version="1.0" encoding="UTF-8" standalone="yes"?>
<Relationships xmlns="http://schemas.openxmlformats.org/package/2006/relationships"><Relationship Id="rId2" Type="http://schemas.openxmlformats.org/officeDocument/2006/relationships/hyperlink" Target="https://saferinternet.org.uk/safer-internet-day/safer-internet-day-2024/parents-and-carers/find-out-more-about-specific-issues"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www.familygamingdatabase.com/" TargetMode="External"/><Relationship Id="rId2" Type="http://schemas.openxmlformats.org/officeDocument/2006/relationships/hyperlink" Target="https://www.askaboutgames.com/" TargetMode="External"/><Relationship Id="rId1" Type="http://schemas.openxmlformats.org/officeDocument/2006/relationships/slideLayout" Target="../slideLayouts/slideLayout2.xml"/><Relationship Id="rId4" Type="http://schemas.openxmlformats.org/officeDocument/2006/relationships/hyperlink" Target="https://www.commonsensemedia.org/"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s://www.childnet.com/resources/family-agreement/" TargetMode="External"/><Relationship Id="rId2" Type="http://schemas.openxmlformats.org/officeDocument/2006/relationships/hyperlink" Target="https://saferinternet.org.uk/guide-and-resource/parents-and-carers" TargetMode="External"/><Relationship Id="rId1" Type="http://schemas.openxmlformats.org/officeDocument/2006/relationships/slideLayout" Target="../slideLayouts/slideLayout2.xml"/><Relationship Id="rId4" Type="http://schemas.openxmlformats.org/officeDocument/2006/relationships/hyperlink" Target="https://www.childnet.com/resources/moving-on-up/"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www.childnet.com/help-and-advice/how-to-make-a-report/"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CA6BE6-3403-BE4A-28CE-2BC3E7199D37}"/>
              </a:ext>
            </a:extLst>
          </p:cNvPr>
          <p:cNvSpPr>
            <a:spLocks noGrp="1"/>
          </p:cNvSpPr>
          <p:nvPr>
            <p:ph type="ctrTitle"/>
          </p:nvPr>
        </p:nvSpPr>
        <p:spPr/>
        <p:txBody>
          <a:bodyPr/>
          <a:lstStyle/>
          <a:p>
            <a:r>
              <a:rPr lang="en-US" dirty="0"/>
              <a:t>Safer Internet Day</a:t>
            </a:r>
          </a:p>
        </p:txBody>
      </p:sp>
      <p:sp>
        <p:nvSpPr>
          <p:cNvPr id="3" name="Subtitle 2">
            <a:extLst>
              <a:ext uri="{FF2B5EF4-FFF2-40B4-BE49-F238E27FC236}">
                <a16:creationId xmlns:a16="http://schemas.microsoft.com/office/drawing/2014/main" id="{D646D6EE-B442-246B-49B7-3B732BB1A696}"/>
              </a:ext>
            </a:extLst>
          </p:cNvPr>
          <p:cNvSpPr>
            <a:spLocks noGrp="1"/>
          </p:cNvSpPr>
          <p:nvPr>
            <p:ph type="subTitle" idx="1"/>
          </p:nvPr>
        </p:nvSpPr>
        <p:spPr/>
        <p:txBody>
          <a:bodyPr/>
          <a:lstStyle/>
          <a:p>
            <a:r>
              <a:rPr lang="en-US" dirty="0"/>
              <a:t>2024</a:t>
            </a:r>
          </a:p>
        </p:txBody>
      </p:sp>
    </p:spTree>
    <p:extLst>
      <p:ext uri="{BB962C8B-B14F-4D97-AF65-F5344CB8AC3E}">
        <p14:creationId xmlns:p14="http://schemas.microsoft.com/office/powerpoint/2010/main" val="22244012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2" name="Rectangle 61">
            <a:extLst>
              <a:ext uri="{FF2B5EF4-FFF2-40B4-BE49-F238E27FC236}">
                <a16:creationId xmlns:a16="http://schemas.microsoft.com/office/drawing/2014/main" id="{E2366EBA-92FD-44AE-87A9-25E5135EB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6920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4" name="Group 63">
            <a:extLst>
              <a:ext uri="{FF2B5EF4-FFF2-40B4-BE49-F238E27FC236}">
                <a16:creationId xmlns:a16="http://schemas.microsoft.com/office/drawing/2014/main" id="{B437F5FC-01F7-4EB4-81E7-C27D917E955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65" name="Freeform 5">
              <a:extLst>
                <a:ext uri="{FF2B5EF4-FFF2-40B4-BE49-F238E27FC236}">
                  <a16:creationId xmlns:a16="http://schemas.microsoft.com/office/drawing/2014/main" id="{4B0CFF10-4805-4BFA-961B-1F60DAEB94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6" name="Freeform 6">
              <a:extLst>
                <a:ext uri="{FF2B5EF4-FFF2-40B4-BE49-F238E27FC236}">
                  <a16:creationId xmlns:a16="http://schemas.microsoft.com/office/drawing/2014/main" id="{BE054536-C03E-4857-B4AE-D687A58F9A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7" name="Freeform 7">
              <a:extLst>
                <a:ext uri="{FF2B5EF4-FFF2-40B4-BE49-F238E27FC236}">
                  <a16:creationId xmlns:a16="http://schemas.microsoft.com/office/drawing/2014/main" id="{FE33E51C-23D8-43F5-98C4-A2ED2C4C99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8" name="Freeform 8">
              <a:extLst>
                <a:ext uri="{FF2B5EF4-FFF2-40B4-BE49-F238E27FC236}">
                  <a16:creationId xmlns:a16="http://schemas.microsoft.com/office/drawing/2014/main" id="{89E18891-DEB2-4CFD-A907-2868B2A910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9" name="Freeform 9">
              <a:extLst>
                <a:ext uri="{FF2B5EF4-FFF2-40B4-BE49-F238E27FC236}">
                  <a16:creationId xmlns:a16="http://schemas.microsoft.com/office/drawing/2014/main" id="{0002C1BB-DB60-4314-A2FC-203E54D94C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0" name="Freeform 10">
              <a:extLst>
                <a:ext uri="{FF2B5EF4-FFF2-40B4-BE49-F238E27FC236}">
                  <a16:creationId xmlns:a16="http://schemas.microsoft.com/office/drawing/2014/main" id="{9B75BDFA-6D78-4FB1-9F21-5280855C49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1" name="Freeform 11">
              <a:extLst>
                <a:ext uri="{FF2B5EF4-FFF2-40B4-BE49-F238E27FC236}">
                  <a16:creationId xmlns:a16="http://schemas.microsoft.com/office/drawing/2014/main" id="{0B632D6B-A327-41AB-BBCF-9A03AD2AB73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2" name="Freeform 12">
              <a:extLst>
                <a:ext uri="{FF2B5EF4-FFF2-40B4-BE49-F238E27FC236}">
                  <a16:creationId xmlns:a16="http://schemas.microsoft.com/office/drawing/2014/main" id="{F514BBC5-1736-4813-BECB-5A6B6738E5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3" name="Freeform 13">
              <a:extLst>
                <a:ext uri="{FF2B5EF4-FFF2-40B4-BE49-F238E27FC236}">
                  <a16:creationId xmlns:a16="http://schemas.microsoft.com/office/drawing/2014/main" id="{94A2C868-7AEC-4209-BFA3-7185B11D33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4" name="Freeform 14">
              <a:extLst>
                <a:ext uri="{FF2B5EF4-FFF2-40B4-BE49-F238E27FC236}">
                  <a16:creationId xmlns:a16="http://schemas.microsoft.com/office/drawing/2014/main" id="{FF56CB70-2B25-4695-ADC8-6092D0D112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5" name="Freeform 15">
              <a:extLst>
                <a:ext uri="{FF2B5EF4-FFF2-40B4-BE49-F238E27FC236}">
                  <a16:creationId xmlns:a16="http://schemas.microsoft.com/office/drawing/2014/main" id="{BA411BEF-2182-4458-B9AF-1634B5C231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6" name="Freeform 16">
              <a:extLst>
                <a:ext uri="{FF2B5EF4-FFF2-40B4-BE49-F238E27FC236}">
                  <a16:creationId xmlns:a16="http://schemas.microsoft.com/office/drawing/2014/main" id="{53F27E63-3F11-4C85-AC72-1EE8508C4C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7" name="Freeform 17">
              <a:extLst>
                <a:ext uri="{FF2B5EF4-FFF2-40B4-BE49-F238E27FC236}">
                  <a16:creationId xmlns:a16="http://schemas.microsoft.com/office/drawing/2014/main" id="{68B589BA-F70F-4E0B-94B9-EEB83EDF3F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8" name="Freeform 18">
              <a:extLst>
                <a:ext uri="{FF2B5EF4-FFF2-40B4-BE49-F238E27FC236}">
                  <a16:creationId xmlns:a16="http://schemas.microsoft.com/office/drawing/2014/main" id="{9D0B991D-CB0A-415F-8D77-A5565F66F0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9" name="Freeform 19">
              <a:extLst>
                <a:ext uri="{FF2B5EF4-FFF2-40B4-BE49-F238E27FC236}">
                  <a16:creationId xmlns:a16="http://schemas.microsoft.com/office/drawing/2014/main" id="{701E99DE-74F0-41D1-BBF4-5A57053BB6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0" name="Freeform 20">
              <a:extLst>
                <a:ext uri="{FF2B5EF4-FFF2-40B4-BE49-F238E27FC236}">
                  <a16:creationId xmlns:a16="http://schemas.microsoft.com/office/drawing/2014/main" id="{C02EE40A-8F17-4182-9495-9506463B79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1" name="Freeform 21">
              <a:extLst>
                <a:ext uri="{FF2B5EF4-FFF2-40B4-BE49-F238E27FC236}">
                  <a16:creationId xmlns:a16="http://schemas.microsoft.com/office/drawing/2014/main" id="{924210CA-0A35-4127-925F-D4084B7DC3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2" name="Freeform 22">
              <a:extLst>
                <a:ext uri="{FF2B5EF4-FFF2-40B4-BE49-F238E27FC236}">
                  <a16:creationId xmlns:a16="http://schemas.microsoft.com/office/drawing/2014/main" id="{DC13CEF1-DD2D-474C-B81C-820CEF3D9C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3" name="Freeform 23">
              <a:extLst>
                <a:ext uri="{FF2B5EF4-FFF2-40B4-BE49-F238E27FC236}">
                  <a16:creationId xmlns:a16="http://schemas.microsoft.com/office/drawing/2014/main" id="{F889481A-8038-43E6-8EF1-A5F802CEDF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4" name="Freeform 24">
              <a:extLst>
                <a:ext uri="{FF2B5EF4-FFF2-40B4-BE49-F238E27FC236}">
                  <a16:creationId xmlns:a16="http://schemas.microsoft.com/office/drawing/2014/main" id="{128BD14A-9093-4854-A73A-F666B2ED2D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5" name="Freeform 25">
              <a:extLst>
                <a:ext uri="{FF2B5EF4-FFF2-40B4-BE49-F238E27FC236}">
                  <a16:creationId xmlns:a16="http://schemas.microsoft.com/office/drawing/2014/main" id="{22D884F4-76EC-4371-B903-E79CF191E3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sp useBgFill="1">
        <p:nvSpPr>
          <p:cNvPr id="87" name="Rectangle 86">
            <a:extLst>
              <a:ext uri="{FF2B5EF4-FFF2-40B4-BE49-F238E27FC236}">
                <a16:creationId xmlns:a16="http://schemas.microsoft.com/office/drawing/2014/main" id="{7C462C46-EFB7-4580-9921-DFC346FCC3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23665" y="0"/>
            <a:ext cx="10268336" cy="68692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0B7F7B8-6472-76EF-9DAA-661DC5658CA1}"/>
              </a:ext>
            </a:extLst>
          </p:cNvPr>
          <p:cNvSpPr>
            <a:spLocks noGrp="1"/>
          </p:cNvSpPr>
          <p:nvPr>
            <p:ph type="title"/>
          </p:nvPr>
        </p:nvSpPr>
        <p:spPr>
          <a:xfrm>
            <a:off x="2909215" y="318785"/>
            <a:ext cx="6795172" cy="1230570"/>
          </a:xfrm>
        </p:spPr>
        <p:txBody>
          <a:bodyPr vert="horz" lIns="228600" tIns="228600" rIns="228600" bIns="228600" rtlCol="0" anchor="t">
            <a:noAutofit/>
          </a:bodyPr>
          <a:lstStyle/>
          <a:p>
            <a:pPr algn="l"/>
            <a:r>
              <a:rPr lang="en-GB" sz="2800" b="1" i="0" dirty="0">
                <a:solidFill>
                  <a:srgbClr val="141414"/>
                </a:solidFill>
                <a:effectLst/>
                <a:latin typeface="var(--heading-scoped-font-family,var(--secondary-font-family))"/>
              </a:rPr>
              <a:t>My child is keen to share content and make a change online. How can I help them achieve this safely?</a:t>
            </a:r>
            <a:br>
              <a:rPr lang="en-GB" sz="1200" b="1" i="0" dirty="0">
                <a:solidFill>
                  <a:srgbClr val="141414"/>
                </a:solidFill>
                <a:effectLst/>
                <a:latin typeface="var(--heading-scoped-font-family,var(--secondary-font-family))"/>
              </a:rPr>
            </a:br>
            <a:endParaRPr lang="en-GB" sz="2800" b="1" i="0" dirty="0">
              <a:solidFill>
                <a:srgbClr val="141414"/>
              </a:solidFill>
              <a:effectLst/>
              <a:latin typeface="var(--heading-scoped-font-family,var(--secondary-font-family))"/>
            </a:endParaRPr>
          </a:p>
        </p:txBody>
      </p:sp>
      <p:sp>
        <p:nvSpPr>
          <p:cNvPr id="89" name="Isosceles Triangle 88">
            <a:extLst>
              <a:ext uri="{FF2B5EF4-FFF2-40B4-BE49-F238E27FC236}">
                <a16:creationId xmlns:a16="http://schemas.microsoft.com/office/drawing/2014/main" id="{B8B918B4-AB10-4E3A-916E-A9625586EA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97903" y="954813"/>
            <a:ext cx="300774" cy="259288"/>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5" name="TextBox 4">
            <a:extLst>
              <a:ext uri="{FF2B5EF4-FFF2-40B4-BE49-F238E27FC236}">
                <a16:creationId xmlns:a16="http://schemas.microsoft.com/office/drawing/2014/main" id="{D1AA2A1A-38B5-825C-DC5C-0BC6F147C0FF}"/>
              </a:ext>
            </a:extLst>
          </p:cNvPr>
          <p:cNvSpPr txBox="1"/>
          <p:nvPr/>
        </p:nvSpPr>
        <p:spPr>
          <a:xfrm>
            <a:off x="2880487" y="1717037"/>
            <a:ext cx="8005000" cy="4822178"/>
          </a:xfrm>
          <a:prstGeom prst="rect">
            <a:avLst/>
          </a:prstGeom>
        </p:spPr>
        <p:txBody>
          <a:bodyPr vert="horz" lIns="91440" tIns="45720" rIns="91440" bIns="45720" rtlCol="0" anchor="t">
            <a:normAutofit/>
          </a:bodyPr>
          <a:lstStyle/>
          <a:p>
            <a:pPr algn="l"/>
            <a:r>
              <a:rPr lang="en-GB" sz="1600" b="0" i="0" dirty="0">
                <a:solidFill>
                  <a:srgbClr val="141414"/>
                </a:solidFill>
                <a:effectLst/>
                <a:latin typeface="var(--paragraph-font-family,var(--primary-font-family))"/>
              </a:rPr>
              <a:t>Lots of young people are turning to the internet to talk about issues they’re passionate about, to help raise awareness, and promote social change. Creating and sharing content online can be exciting, even more so if it reaches lots of people.</a:t>
            </a:r>
          </a:p>
          <a:p>
            <a:pPr algn="l"/>
            <a:r>
              <a:rPr lang="en-GB" sz="1600" b="0" i="0" dirty="0">
                <a:solidFill>
                  <a:srgbClr val="141414"/>
                </a:solidFill>
                <a:effectLst/>
                <a:latin typeface="var(--paragraph-font-family,var(--primary-font-family))"/>
              </a:rPr>
              <a:t>However, it’s important that young people consider the messaging and language of their posts, and how it might reflect on them.</a:t>
            </a:r>
          </a:p>
          <a:p>
            <a:pPr algn="l"/>
            <a:endParaRPr lang="en-GB" sz="1600" b="0" i="0" dirty="0">
              <a:solidFill>
                <a:srgbClr val="141414"/>
              </a:solidFill>
              <a:effectLst/>
              <a:latin typeface="var(--paragraph-font-family,var(--primary-font-family))"/>
            </a:endParaRPr>
          </a:p>
          <a:p>
            <a:pPr algn="l"/>
            <a:r>
              <a:rPr lang="en-GB" sz="1600" b="1" i="0" dirty="0">
                <a:solidFill>
                  <a:srgbClr val="141414"/>
                </a:solidFill>
                <a:effectLst/>
                <a:latin typeface="var(--heading-scoped-font-family,var(--secondary-font-family))"/>
              </a:rPr>
              <a:t>Check regularly</a:t>
            </a:r>
          </a:p>
          <a:p>
            <a:pPr algn="l"/>
            <a:r>
              <a:rPr lang="en-GB" sz="1600" b="0" i="0" dirty="0">
                <a:solidFill>
                  <a:srgbClr val="141414"/>
                </a:solidFill>
                <a:effectLst/>
                <a:latin typeface="var(--paragraph-font-family,var(--primary-font-family))"/>
              </a:rPr>
              <a:t>A young person’s opinions and values might change over time, and the internet never forgets! Encourage young people to regularly check their accounts and delete old posts that they no longer want to share.</a:t>
            </a:r>
          </a:p>
          <a:p>
            <a:pPr algn="l"/>
            <a:r>
              <a:rPr lang="en-GB" sz="1600" b="1" i="0" dirty="0">
                <a:solidFill>
                  <a:srgbClr val="141414"/>
                </a:solidFill>
                <a:effectLst/>
                <a:latin typeface="var(--heading-scoped-font-family,var(--secondary-font-family))"/>
              </a:rPr>
              <a:t>Know your audience</a:t>
            </a:r>
          </a:p>
          <a:p>
            <a:pPr algn="l"/>
            <a:r>
              <a:rPr lang="en-GB" sz="1600" b="0" i="0" dirty="0">
                <a:solidFill>
                  <a:srgbClr val="141414"/>
                </a:solidFill>
                <a:effectLst/>
                <a:latin typeface="var(--paragraph-font-family,var(--primary-font-family))"/>
              </a:rPr>
              <a:t>Ask your child if they know what privacy options are available, if they’re happy with the settings they currently have, and offer help if needed. Knowing who can see your posts helps to keep track of how widely things are being shared.</a:t>
            </a:r>
          </a:p>
          <a:p>
            <a:pPr algn="l"/>
            <a:r>
              <a:rPr lang="en-GB" sz="1600" b="1" i="0" dirty="0">
                <a:solidFill>
                  <a:srgbClr val="141414"/>
                </a:solidFill>
                <a:effectLst/>
                <a:latin typeface="var(--heading-scoped-font-family,var(--secondary-font-family))"/>
              </a:rPr>
              <a:t>Be positive</a:t>
            </a:r>
          </a:p>
          <a:p>
            <a:pPr algn="l"/>
            <a:r>
              <a:rPr lang="en-GB" sz="1600" b="0" i="0" dirty="0">
                <a:solidFill>
                  <a:srgbClr val="141414"/>
                </a:solidFill>
                <a:effectLst/>
                <a:latin typeface="var(--paragraph-font-family,var(--primary-font-family))"/>
              </a:rPr>
              <a:t>Content posted privately can still be shared further than a young person expects, for example by screenshots being taken. However, if the content is positive and supports a worthy cause then social media platforms can be a great way for young people to be part of supportive online communities with like-minded people.</a:t>
            </a:r>
          </a:p>
        </p:txBody>
      </p:sp>
    </p:spTree>
    <p:extLst>
      <p:ext uri="{BB962C8B-B14F-4D97-AF65-F5344CB8AC3E}">
        <p14:creationId xmlns:p14="http://schemas.microsoft.com/office/powerpoint/2010/main" val="36462045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2" name="Rectangle 61">
            <a:extLst>
              <a:ext uri="{FF2B5EF4-FFF2-40B4-BE49-F238E27FC236}">
                <a16:creationId xmlns:a16="http://schemas.microsoft.com/office/drawing/2014/main" id="{E2366EBA-92FD-44AE-87A9-25E5135EB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6920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4" name="Group 63">
            <a:extLst>
              <a:ext uri="{FF2B5EF4-FFF2-40B4-BE49-F238E27FC236}">
                <a16:creationId xmlns:a16="http://schemas.microsoft.com/office/drawing/2014/main" id="{B437F5FC-01F7-4EB4-81E7-C27D917E955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65" name="Freeform 5">
              <a:extLst>
                <a:ext uri="{FF2B5EF4-FFF2-40B4-BE49-F238E27FC236}">
                  <a16:creationId xmlns:a16="http://schemas.microsoft.com/office/drawing/2014/main" id="{4B0CFF10-4805-4BFA-961B-1F60DAEB94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6" name="Freeform 6">
              <a:extLst>
                <a:ext uri="{FF2B5EF4-FFF2-40B4-BE49-F238E27FC236}">
                  <a16:creationId xmlns:a16="http://schemas.microsoft.com/office/drawing/2014/main" id="{BE054536-C03E-4857-B4AE-D687A58F9A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7" name="Freeform 7">
              <a:extLst>
                <a:ext uri="{FF2B5EF4-FFF2-40B4-BE49-F238E27FC236}">
                  <a16:creationId xmlns:a16="http://schemas.microsoft.com/office/drawing/2014/main" id="{FE33E51C-23D8-43F5-98C4-A2ED2C4C99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8" name="Freeform 8">
              <a:extLst>
                <a:ext uri="{FF2B5EF4-FFF2-40B4-BE49-F238E27FC236}">
                  <a16:creationId xmlns:a16="http://schemas.microsoft.com/office/drawing/2014/main" id="{89E18891-DEB2-4CFD-A907-2868B2A910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9" name="Freeform 9">
              <a:extLst>
                <a:ext uri="{FF2B5EF4-FFF2-40B4-BE49-F238E27FC236}">
                  <a16:creationId xmlns:a16="http://schemas.microsoft.com/office/drawing/2014/main" id="{0002C1BB-DB60-4314-A2FC-203E54D94C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0" name="Freeform 10">
              <a:extLst>
                <a:ext uri="{FF2B5EF4-FFF2-40B4-BE49-F238E27FC236}">
                  <a16:creationId xmlns:a16="http://schemas.microsoft.com/office/drawing/2014/main" id="{9B75BDFA-6D78-4FB1-9F21-5280855C49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1" name="Freeform 11">
              <a:extLst>
                <a:ext uri="{FF2B5EF4-FFF2-40B4-BE49-F238E27FC236}">
                  <a16:creationId xmlns:a16="http://schemas.microsoft.com/office/drawing/2014/main" id="{0B632D6B-A327-41AB-BBCF-9A03AD2AB73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2" name="Freeform 12">
              <a:extLst>
                <a:ext uri="{FF2B5EF4-FFF2-40B4-BE49-F238E27FC236}">
                  <a16:creationId xmlns:a16="http://schemas.microsoft.com/office/drawing/2014/main" id="{F514BBC5-1736-4813-BECB-5A6B6738E5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3" name="Freeform 13">
              <a:extLst>
                <a:ext uri="{FF2B5EF4-FFF2-40B4-BE49-F238E27FC236}">
                  <a16:creationId xmlns:a16="http://schemas.microsoft.com/office/drawing/2014/main" id="{94A2C868-7AEC-4209-BFA3-7185B11D33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4" name="Freeform 14">
              <a:extLst>
                <a:ext uri="{FF2B5EF4-FFF2-40B4-BE49-F238E27FC236}">
                  <a16:creationId xmlns:a16="http://schemas.microsoft.com/office/drawing/2014/main" id="{FF56CB70-2B25-4695-ADC8-6092D0D112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5" name="Freeform 15">
              <a:extLst>
                <a:ext uri="{FF2B5EF4-FFF2-40B4-BE49-F238E27FC236}">
                  <a16:creationId xmlns:a16="http://schemas.microsoft.com/office/drawing/2014/main" id="{BA411BEF-2182-4458-B9AF-1634B5C231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6" name="Freeform 16">
              <a:extLst>
                <a:ext uri="{FF2B5EF4-FFF2-40B4-BE49-F238E27FC236}">
                  <a16:creationId xmlns:a16="http://schemas.microsoft.com/office/drawing/2014/main" id="{53F27E63-3F11-4C85-AC72-1EE8508C4C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7" name="Freeform 17">
              <a:extLst>
                <a:ext uri="{FF2B5EF4-FFF2-40B4-BE49-F238E27FC236}">
                  <a16:creationId xmlns:a16="http://schemas.microsoft.com/office/drawing/2014/main" id="{68B589BA-F70F-4E0B-94B9-EEB83EDF3F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8" name="Freeform 18">
              <a:extLst>
                <a:ext uri="{FF2B5EF4-FFF2-40B4-BE49-F238E27FC236}">
                  <a16:creationId xmlns:a16="http://schemas.microsoft.com/office/drawing/2014/main" id="{9D0B991D-CB0A-415F-8D77-A5565F66F0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9" name="Freeform 19">
              <a:extLst>
                <a:ext uri="{FF2B5EF4-FFF2-40B4-BE49-F238E27FC236}">
                  <a16:creationId xmlns:a16="http://schemas.microsoft.com/office/drawing/2014/main" id="{701E99DE-74F0-41D1-BBF4-5A57053BB6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0" name="Freeform 20">
              <a:extLst>
                <a:ext uri="{FF2B5EF4-FFF2-40B4-BE49-F238E27FC236}">
                  <a16:creationId xmlns:a16="http://schemas.microsoft.com/office/drawing/2014/main" id="{C02EE40A-8F17-4182-9495-9506463B79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1" name="Freeform 21">
              <a:extLst>
                <a:ext uri="{FF2B5EF4-FFF2-40B4-BE49-F238E27FC236}">
                  <a16:creationId xmlns:a16="http://schemas.microsoft.com/office/drawing/2014/main" id="{924210CA-0A35-4127-925F-D4084B7DC3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2" name="Freeform 22">
              <a:extLst>
                <a:ext uri="{FF2B5EF4-FFF2-40B4-BE49-F238E27FC236}">
                  <a16:creationId xmlns:a16="http://schemas.microsoft.com/office/drawing/2014/main" id="{DC13CEF1-DD2D-474C-B81C-820CEF3D9C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3" name="Freeform 23">
              <a:extLst>
                <a:ext uri="{FF2B5EF4-FFF2-40B4-BE49-F238E27FC236}">
                  <a16:creationId xmlns:a16="http://schemas.microsoft.com/office/drawing/2014/main" id="{F889481A-8038-43E6-8EF1-A5F802CEDF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4" name="Freeform 24">
              <a:extLst>
                <a:ext uri="{FF2B5EF4-FFF2-40B4-BE49-F238E27FC236}">
                  <a16:creationId xmlns:a16="http://schemas.microsoft.com/office/drawing/2014/main" id="{128BD14A-9093-4854-A73A-F666B2ED2D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5" name="Freeform 25">
              <a:extLst>
                <a:ext uri="{FF2B5EF4-FFF2-40B4-BE49-F238E27FC236}">
                  <a16:creationId xmlns:a16="http://schemas.microsoft.com/office/drawing/2014/main" id="{22D884F4-76EC-4371-B903-E79CF191E3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sp useBgFill="1">
        <p:nvSpPr>
          <p:cNvPr id="87" name="Rectangle 86">
            <a:extLst>
              <a:ext uri="{FF2B5EF4-FFF2-40B4-BE49-F238E27FC236}">
                <a16:creationId xmlns:a16="http://schemas.microsoft.com/office/drawing/2014/main" id="{7C462C46-EFB7-4580-9921-DFC346FCC3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23665" y="0"/>
            <a:ext cx="10268336" cy="68692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0B7F7B8-6472-76EF-9DAA-661DC5658CA1}"/>
              </a:ext>
            </a:extLst>
          </p:cNvPr>
          <p:cNvSpPr>
            <a:spLocks noGrp="1"/>
          </p:cNvSpPr>
          <p:nvPr>
            <p:ph type="title"/>
          </p:nvPr>
        </p:nvSpPr>
        <p:spPr>
          <a:xfrm>
            <a:off x="2909215" y="318785"/>
            <a:ext cx="6795172" cy="784801"/>
          </a:xfrm>
        </p:spPr>
        <p:txBody>
          <a:bodyPr vert="horz" lIns="228600" tIns="228600" rIns="228600" bIns="228600" rtlCol="0" anchor="t">
            <a:noAutofit/>
          </a:bodyPr>
          <a:lstStyle/>
          <a:p>
            <a:pPr algn="l"/>
            <a:r>
              <a:rPr lang="en-GB" sz="2800" b="1" i="0" dirty="0">
                <a:solidFill>
                  <a:srgbClr val="141414"/>
                </a:solidFill>
                <a:effectLst/>
                <a:latin typeface="var(--heading-scoped-font-family,var(--secondary-font-family))"/>
              </a:rPr>
              <a:t>How to make a report online.</a:t>
            </a:r>
            <a:br>
              <a:rPr lang="en-GB" sz="800" b="1" i="0" dirty="0">
                <a:solidFill>
                  <a:srgbClr val="141414"/>
                </a:solidFill>
                <a:effectLst/>
                <a:latin typeface="var(--heading-scoped-font-family,var(--secondary-font-family))"/>
              </a:rPr>
            </a:br>
            <a:br>
              <a:rPr lang="en-GB" sz="1200" b="1" i="0" dirty="0">
                <a:solidFill>
                  <a:srgbClr val="141414"/>
                </a:solidFill>
                <a:effectLst/>
                <a:latin typeface="var(--heading-scoped-font-family,var(--secondary-font-family))"/>
              </a:rPr>
            </a:br>
            <a:endParaRPr lang="en-GB" sz="2800" b="1" i="0" dirty="0">
              <a:solidFill>
                <a:srgbClr val="141414"/>
              </a:solidFill>
              <a:effectLst/>
              <a:latin typeface="var(--heading-scoped-font-family,var(--secondary-font-family))"/>
            </a:endParaRPr>
          </a:p>
        </p:txBody>
      </p:sp>
      <p:sp>
        <p:nvSpPr>
          <p:cNvPr id="89" name="Isosceles Triangle 88">
            <a:extLst>
              <a:ext uri="{FF2B5EF4-FFF2-40B4-BE49-F238E27FC236}">
                <a16:creationId xmlns:a16="http://schemas.microsoft.com/office/drawing/2014/main" id="{B8B918B4-AB10-4E3A-916E-A9625586EA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97903" y="954813"/>
            <a:ext cx="300774" cy="259288"/>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5" name="TextBox 4">
            <a:extLst>
              <a:ext uri="{FF2B5EF4-FFF2-40B4-BE49-F238E27FC236}">
                <a16:creationId xmlns:a16="http://schemas.microsoft.com/office/drawing/2014/main" id="{D1AA2A1A-38B5-825C-DC5C-0BC6F147C0FF}"/>
              </a:ext>
            </a:extLst>
          </p:cNvPr>
          <p:cNvSpPr txBox="1"/>
          <p:nvPr/>
        </p:nvSpPr>
        <p:spPr>
          <a:xfrm>
            <a:off x="2880487" y="1103586"/>
            <a:ext cx="8005000" cy="5435629"/>
          </a:xfrm>
          <a:prstGeom prst="rect">
            <a:avLst/>
          </a:prstGeom>
        </p:spPr>
        <p:txBody>
          <a:bodyPr vert="horz" lIns="91440" tIns="45720" rIns="91440" bIns="45720" rtlCol="0" anchor="t">
            <a:normAutofit fontScale="92500" lnSpcReduction="10000"/>
          </a:bodyPr>
          <a:lstStyle/>
          <a:p>
            <a:pPr algn="l"/>
            <a:r>
              <a:rPr lang="en-GB" sz="1600" b="0" i="0" dirty="0">
                <a:solidFill>
                  <a:srgbClr val="141414"/>
                </a:solidFill>
                <a:effectLst/>
                <a:latin typeface="var(--paragraph-font-family,var(--primary-font-family))"/>
              </a:rPr>
              <a:t>It’s important to know how to make a report, so that you know where to go and what to do if your child is upset or worried about something they’ve seen online.</a:t>
            </a:r>
          </a:p>
          <a:p>
            <a:pPr algn="l"/>
            <a:r>
              <a:rPr lang="en-GB" sz="1600" b="0" i="0" dirty="0">
                <a:solidFill>
                  <a:srgbClr val="141414"/>
                </a:solidFill>
                <a:effectLst/>
                <a:latin typeface="var(--paragraph-font-family,var(--primary-font-family))"/>
              </a:rPr>
              <a:t>There are many places you can go to report and get help for yourself and your child, as well as receive ongoing support and reassurance from experts.</a:t>
            </a:r>
          </a:p>
          <a:p>
            <a:pPr algn="l"/>
            <a:r>
              <a:rPr lang="en-GB" sz="1600" b="0" i="0" dirty="0">
                <a:solidFill>
                  <a:srgbClr val="141414"/>
                </a:solidFill>
                <a:effectLst/>
                <a:latin typeface="var(--paragraph-font-family,var(--primary-font-family))"/>
              </a:rPr>
              <a:t>Here are some </a:t>
            </a:r>
            <a:r>
              <a:rPr lang="en-GB" sz="1600" b="0" i="0" dirty="0">
                <a:solidFill>
                  <a:srgbClr val="141414"/>
                </a:solidFill>
                <a:effectLst/>
                <a:latin typeface="var(--paragraph-font-family,var(--primary-font-family))"/>
                <a:hlinkClick r:id="rId2"/>
              </a:rPr>
              <a:t>best practice tips for parents and carers</a:t>
            </a:r>
            <a:r>
              <a:rPr lang="en-GB" sz="1600" b="0" i="0" dirty="0">
                <a:solidFill>
                  <a:srgbClr val="141414"/>
                </a:solidFill>
                <a:effectLst/>
                <a:latin typeface="var(--paragraph-font-family,var(--primary-font-family))"/>
              </a:rPr>
              <a:t>, followed by a list of places to turn to:</a:t>
            </a:r>
          </a:p>
          <a:p>
            <a:pPr algn="l"/>
            <a:endParaRPr lang="en-GB" sz="1600" b="0" i="0" dirty="0">
              <a:solidFill>
                <a:srgbClr val="141414"/>
              </a:solidFill>
              <a:effectLst/>
              <a:latin typeface="var(--paragraph-font-family,var(--primary-font-family))"/>
            </a:endParaRPr>
          </a:p>
          <a:p>
            <a:pPr algn="l"/>
            <a:r>
              <a:rPr lang="en-GB" sz="1600" b="1" i="0" dirty="0">
                <a:solidFill>
                  <a:srgbClr val="141414"/>
                </a:solidFill>
                <a:effectLst/>
                <a:latin typeface="var(--heading-scoped-font-family,var(--secondary-font-family))"/>
              </a:rPr>
              <a:t>Know when to report</a:t>
            </a:r>
          </a:p>
          <a:p>
            <a:pPr algn="l"/>
            <a:r>
              <a:rPr lang="en-GB" sz="1600" b="0" i="0" dirty="0">
                <a:solidFill>
                  <a:srgbClr val="141414"/>
                </a:solidFill>
                <a:effectLst/>
                <a:latin typeface="var(--paragraph-font-family,var(--primary-font-family))"/>
              </a:rPr>
              <a:t>If you or your child has seen something online that is illegal, upsetting or harmful, then it is always best to report it.</a:t>
            </a:r>
          </a:p>
          <a:p>
            <a:pPr algn="l"/>
            <a:r>
              <a:rPr lang="en-GB" sz="1600" b="1" i="0" dirty="0">
                <a:solidFill>
                  <a:srgbClr val="141414"/>
                </a:solidFill>
                <a:effectLst/>
                <a:latin typeface="var(--heading-scoped-font-family,var(--secondary-font-family))"/>
              </a:rPr>
              <a:t>Report to the correct place</a:t>
            </a:r>
          </a:p>
          <a:p>
            <a:pPr algn="l"/>
            <a:r>
              <a:rPr lang="en-GB" sz="1600" b="0" i="0" dirty="0">
                <a:solidFill>
                  <a:srgbClr val="141414"/>
                </a:solidFill>
                <a:effectLst/>
                <a:latin typeface="var(--paragraph-font-family,var(--primary-font-family))"/>
              </a:rPr>
              <a:t>Depending on the content, reports need to go to specific places for the correct support. See below for a list.</a:t>
            </a:r>
          </a:p>
          <a:p>
            <a:pPr algn="l"/>
            <a:r>
              <a:rPr lang="en-GB" sz="1600" b="1" i="0" dirty="0">
                <a:solidFill>
                  <a:srgbClr val="141414"/>
                </a:solidFill>
                <a:effectLst/>
                <a:latin typeface="var(--heading-scoped-font-family,var(--secondary-font-family))"/>
              </a:rPr>
              <a:t>Understand community guidelines</a:t>
            </a:r>
          </a:p>
          <a:p>
            <a:pPr algn="l"/>
            <a:r>
              <a:rPr lang="en-GB" sz="1600" b="0" i="0" dirty="0">
                <a:solidFill>
                  <a:srgbClr val="141414"/>
                </a:solidFill>
                <a:effectLst/>
                <a:latin typeface="var(--paragraph-font-family,var(--primary-font-family))"/>
              </a:rPr>
              <a:t>Many online platforms will have their own </a:t>
            </a:r>
            <a:r>
              <a:rPr lang="en-GB" sz="1600" b="0" i="0" dirty="0">
                <a:solidFill>
                  <a:srgbClr val="141414"/>
                </a:solidFill>
                <a:effectLst/>
                <a:latin typeface="var(--paragraph-font-family,var(--primary-font-family))"/>
                <a:hlinkClick r:id="rId3"/>
              </a:rPr>
              <a:t>community guidelines</a:t>
            </a:r>
            <a:r>
              <a:rPr lang="en-GB" sz="1600" b="0" i="0" dirty="0">
                <a:solidFill>
                  <a:srgbClr val="141414"/>
                </a:solidFill>
                <a:effectLst/>
                <a:latin typeface="var(--paragraph-font-family,var(--primary-font-family))"/>
              </a:rPr>
              <a:t> when it comes to harmful online content. Familiarise yourself with the platform being used, so you know when the community guidelines are violated and when to make a report.</a:t>
            </a:r>
            <a:br>
              <a:rPr lang="en-GB" sz="1600" b="0" i="0" dirty="0">
                <a:solidFill>
                  <a:srgbClr val="141414"/>
                </a:solidFill>
                <a:effectLst/>
                <a:latin typeface="var(--paragraph-font-family,var(--primary-font-family))"/>
              </a:rPr>
            </a:br>
            <a:r>
              <a:rPr lang="en-GB" sz="1600" b="0" i="0" dirty="0">
                <a:solidFill>
                  <a:srgbClr val="141414"/>
                </a:solidFill>
                <a:effectLst/>
                <a:latin typeface="var(--paragraph-font-family,var(--primary-font-family))"/>
              </a:rPr>
              <a:t>If you have made an unsuccessful report but still feel it violates community standards, you can visit </a:t>
            </a:r>
            <a:r>
              <a:rPr lang="en-GB" sz="1600" b="0" i="0" dirty="0">
                <a:solidFill>
                  <a:srgbClr val="141414"/>
                </a:solidFill>
                <a:effectLst/>
                <a:latin typeface="var(--paragraph-font-family,var(--primary-font-family))"/>
                <a:hlinkClick r:id="rId4"/>
              </a:rPr>
              <a:t>Report Harmful Content</a:t>
            </a:r>
            <a:r>
              <a:rPr lang="en-GB" sz="1600" b="0" i="0" dirty="0">
                <a:solidFill>
                  <a:srgbClr val="141414"/>
                </a:solidFill>
                <a:effectLst/>
                <a:latin typeface="var(--paragraph-font-family,var(--primary-font-family))"/>
              </a:rPr>
              <a:t> for further escalation and review.</a:t>
            </a:r>
          </a:p>
          <a:p>
            <a:pPr algn="l"/>
            <a:r>
              <a:rPr lang="en-GB" sz="1600" b="1" i="0" dirty="0">
                <a:solidFill>
                  <a:srgbClr val="141414"/>
                </a:solidFill>
                <a:effectLst/>
                <a:latin typeface="var(--heading-scoped-font-family,var(--secondary-font-family))"/>
              </a:rPr>
              <a:t>Encourage reporting</a:t>
            </a:r>
          </a:p>
          <a:p>
            <a:pPr algn="l"/>
            <a:r>
              <a:rPr lang="en-GB" sz="1600" b="0" i="0" dirty="0">
                <a:solidFill>
                  <a:srgbClr val="141414"/>
                </a:solidFill>
                <a:effectLst/>
                <a:latin typeface="var(--paragraph-font-family,var(--primary-font-family))"/>
              </a:rPr>
              <a:t>Ignoring a piece of harmful online content can lead towards others experiencing this type of harm. Encourage discussion around the importance of children and young people reporting upsetting content to a parent, carer, or trusted adult. </a:t>
            </a:r>
          </a:p>
          <a:p>
            <a:pPr algn="l"/>
            <a:r>
              <a:rPr lang="en-GB" sz="1600" b="1" i="0" dirty="0">
                <a:solidFill>
                  <a:srgbClr val="141414"/>
                </a:solidFill>
                <a:effectLst/>
                <a:latin typeface="var(--heading-scoped-font-family,var(--secondary-font-family))"/>
              </a:rPr>
              <a:t>Where you can report to </a:t>
            </a:r>
          </a:p>
          <a:p>
            <a:pPr algn="l"/>
            <a:r>
              <a:rPr lang="en-GB" sz="1600" b="1" i="0" dirty="0">
                <a:solidFill>
                  <a:srgbClr val="141414"/>
                </a:solidFill>
                <a:effectLst/>
                <a:latin typeface="var(--heading-scoped-font-family,var(--secondary-font-family))"/>
                <a:hlinkClick r:id="rId5"/>
              </a:rPr>
              <a:t>https://saferinternet.org.uk/safer-internet-day/safer-internet-day-2024/parents-and-carers/how-to-make-a-report-online</a:t>
            </a:r>
            <a:endParaRPr lang="en-GB" sz="1600" b="1" i="0" dirty="0">
              <a:solidFill>
                <a:srgbClr val="141414"/>
              </a:solidFill>
              <a:effectLst/>
              <a:latin typeface="var(--heading-scoped-font-family,var(--secondary-font-family))"/>
            </a:endParaRPr>
          </a:p>
          <a:p>
            <a:pPr algn="l"/>
            <a:endParaRPr lang="en-GB" sz="1600" b="1" i="0" dirty="0">
              <a:solidFill>
                <a:srgbClr val="141414"/>
              </a:solidFill>
              <a:effectLst/>
              <a:latin typeface="var(--heading-scoped-font-family,var(--secondary-font-family))"/>
            </a:endParaRPr>
          </a:p>
          <a:p>
            <a:pPr algn="l"/>
            <a:endParaRPr lang="en-GB" sz="1600" b="0" i="0" dirty="0">
              <a:solidFill>
                <a:srgbClr val="141414"/>
              </a:solidFill>
              <a:effectLst/>
              <a:latin typeface="var(--paragraph-font-family,var(--primary-font-family))"/>
            </a:endParaRPr>
          </a:p>
        </p:txBody>
      </p:sp>
    </p:spTree>
    <p:extLst>
      <p:ext uri="{BB962C8B-B14F-4D97-AF65-F5344CB8AC3E}">
        <p14:creationId xmlns:p14="http://schemas.microsoft.com/office/powerpoint/2010/main" val="35093866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2" name="Rectangle 61">
            <a:extLst>
              <a:ext uri="{FF2B5EF4-FFF2-40B4-BE49-F238E27FC236}">
                <a16:creationId xmlns:a16="http://schemas.microsoft.com/office/drawing/2014/main" id="{E2366EBA-92FD-44AE-87A9-25E5135EB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6920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4" name="Group 63">
            <a:extLst>
              <a:ext uri="{FF2B5EF4-FFF2-40B4-BE49-F238E27FC236}">
                <a16:creationId xmlns:a16="http://schemas.microsoft.com/office/drawing/2014/main" id="{B437F5FC-01F7-4EB4-81E7-C27D917E955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65" name="Freeform 5">
              <a:extLst>
                <a:ext uri="{FF2B5EF4-FFF2-40B4-BE49-F238E27FC236}">
                  <a16:creationId xmlns:a16="http://schemas.microsoft.com/office/drawing/2014/main" id="{4B0CFF10-4805-4BFA-961B-1F60DAEB94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6" name="Freeform 6">
              <a:extLst>
                <a:ext uri="{FF2B5EF4-FFF2-40B4-BE49-F238E27FC236}">
                  <a16:creationId xmlns:a16="http://schemas.microsoft.com/office/drawing/2014/main" id="{BE054536-C03E-4857-B4AE-D687A58F9A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7" name="Freeform 7">
              <a:extLst>
                <a:ext uri="{FF2B5EF4-FFF2-40B4-BE49-F238E27FC236}">
                  <a16:creationId xmlns:a16="http://schemas.microsoft.com/office/drawing/2014/main" id="{FE33E51C-23D8-43F5-98C4-A2ED2C4C99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8" name="Freeform 8">
              <a:extLst>
                <a:ext uri="{FF2B5EF4-FFF2-40B4-BE49-F238E27FC236}">
                  <a16:creationId xmlns:a16="http://schemas.microsoft.com/office/drawing/2014/main" id="{89E18891-DEB2-4CFD-A907-2868B2A910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9" name="Freeform 9">
              <a:extLst>
                <a:ext uri="{FF2B5EF4-FFF2-40B4-BE49-F238E27FC236}">
                  <a16:creationId xmlns:a16="http://schemas.microsoft.com/office/drawing/2014/main" id="{0002C1BB-DB60-4314-A2FC-203E54D94C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0" name="Freeform 10">
              <a:extLst>
                <a:ext uri="{FF2B5EF4-FFF2-40B4-BE49-F238E27FC236}">
                  <a16:creationId xmlns:a16="http://schemas.microsoft.com/office/drawing/2014/main" id="{9B75BDFA-6D78-4FB1-9F21-5280855C49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1" name="Freeform 11">
              <a:extLst>
                <a:ext uri="{FF2B5EF4-FFF2-40B4-BE49-F238E27FC236}">
                  <a16:creationId xmlns:a16="http://schemas.microsoft.com/office/drawing/2014/main" id="{0B632D6B-A327-41AB-BBCF-9A03AD2AB73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2" name="Freeform 12">
              <a:extLst>
                <a:ext uri="{FF2B5EF4-FFF2-40B4-BE49-F238E27FC236}">
                  <a16:creationId xmlns:a16="http://schemas.microsoft.com/office/drawing/2014/main" id="{F514BBC5-1736-4813-BECB-5A6B6738E5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3" name="Freeform 13">
              <a:extLst>
                <a:ext uri="{FF2B5EF4-FFF2-40B4-BE49-F238E27FC236}">
                  <a16:creationId xmlns:a16="http://schemas.microsoft.com/office/drawing/2014/main" id="{94A2C868-7AEC-4209-BFA3-7185B11D33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4" name="Freeform 14">
              <a:extLst>
                <a:ext uri="{FF2B5EF4-FFF2-40B4-BE49-F238E27FC236}">
                  <a16:creationId xmlns:a16="http://schemas.microsoft.com/office/drawing/2014/main" id="{FF56CB70-2B25-4695-ADC8-6092D0D112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5" name="Freeform 15">
              <a:extLst>
                <a:ext uri="{FF2B5EF4-FFF2-40B4-BE49-F238E27FC236}">
                  <a16:creationId xmlns:a16="http://schemas.microsoft.com/office/drawing/2014/main" id="{BA411BEF-2182-4458-B9AF-1634B5C231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6" name="Freeform 16">
              <a:extLst>
                <a:ext uri="{FF2B5EF4-FFF2-40B4-BE49-F238E27FC236}">
                  <a16:creationId xmlns:a16="http://schemas.microsoft.com/office/drawing/2014/main" id="{53F27E63-3F11-4C85-AC72-1EE8508C4C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7" name="Freeform 17">
              <a:extLst>
                <a:ext uri="{FF2B5EF4-FFF2-40B4-BE49-F238E27FC236}">
                  <a16:creationId xmlns:a16="http://schemas.microsoft.com/office/drawing/2014/main" id="{68B589BA-F70F-4E0B-94B9-EEB83EDF3F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8" name="Freeform 18">
              <a:extLst>
                <a:ext uri="{FF2B5EF4-FFF2-40B4-BE49-F238E27FC236}">
                  <a16:creationId xmlns:a16="http://schemas.microsoft.com/office/drawing/2014/main" id="{9D0B991D-CB0A-415F-8D77-A5565F66F0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9" name="Freeform 19">
              <a:extLst>
                <a:ext uri="{FF2B5EF4-FFF2-40B4-BE49-F238E27FC236}">
                  <a16:creationId xmlns:a16="http://schemas.microsoft.com/office/drawing/2014/main" id="{701E99DE-74F0-41D1-BBF4-5A57053BB6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0" name="Freeform 20">
              <a:extLst>
                <a:ext uri="{FF2B5EF4-FFF2-40B4-BE49-F238E27FC236}">
                  <a16:creationId xmlns:a16="http://schemas.microsoft.com/office/drawing/2014/main" id="{C02EE40A-8F17-4182-9495-9506463B79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1" name="Freeform 21">
              <a:extLst>
                <a:ext uri="{FF2B5EF4-FFF2-40B4-BE49-F238E27FC236}">
                  <a16:creationId xmlns:a16="http://schemas.microsoft.com/office/drawing/2014/main" id="{924210CA-0A35-4127-925F-D4084B7DC3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2" name="Freeform 22">
              <a:extLst>
                <a:ext uri="{FF2B5EF4-FFF2-40B4-BE49-F238E27FC236}">
                  <a16:creationId xmlns:a16="http://schemas.microsoft.com/office/drawing/2014/main" id="{DC13CEF1-DD2D-474C-B81C-820CEF3D9C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3" name="Freeform 23">
              <a:extLst>
                <a:ext uri="{FF2B5EF4-FFF2-40B4-BE49-F238E27FC236}">
                  <a16:creationId xmlns:a16="http://schemas.microsoft.com/office/drawing/2014/main" id="{F889481A-8038-43E6-8EF1-A5F802CEDF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4" name="Freeform 24">
              <a:extLst>
                <a:ext uri="{FF2B5EF4-FFF2-40B4-BE49-F238E27FC236}">
                  <a16:creationId xmlns:a16="http://schemas.microsoft.com/office/drawing/2014/main" id="{128BD14A-9093-4854-A73A-F666B2ED2D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5" name="Freeform 25">
              <a:extLst>
                <a:ext uri="{FF2B5EF4-FFF2-40B4-BE49-F238E27FC236}">
                  <a16:creationId xmlns:a16="http://schemas.microsoft.com/office/drawing/2014/main" id="{22D884F4-76EC-4371-B903-E79CF191E3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sp useBgFill="1">
        <p:nvSpPr>
          <p:cNvPr id="87" name="Rectangle 86">
            <a:extLst>
              <a:ext uri="{FF2B5EF4-FFF2-40B4-BE49-F238E27FC236}">
                <a16:creationId xmlns:a16="http://schemas.microsoft.com/office/drawing/2014/main" id="{7C462C46-EFB7-4580-9921-DFC346FCC3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23665" y="0"/>
            <a:ext cx="10268336" cy="68692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0B7F7B8-6472-76EF-9DAA-661DC5658CA1}"/>
              </a:ext>
            </a:extLst>
          </p:cNvPr>
          <p:cNvSpPr>
            <a:spLocks noGrp="1"/>
          </p:cNvSpPr>
          <p:nvPr>
            <p:ph type="title"/>
          </p:nvPr>
        </p:nvSpPr>
        <p:spPr>
          <a:xfrm>
            <a:off x="2909215" y="318785"/>
            <a:ext cx="6795172" cy="784801"/>
          </a:xfrm>
        </p:spPr>
        <p:txBody>
          <a:bodyPr vert="horz" lIns="228600" tIns="228600" rIns="228600" bIns="228600" rtlCol="0" anchor="t">
            <a:noAutofit/>
          </a:bodyPr>
          <a:lstStyle/>
          <a:p>
            <a:pPr algn="l"/>
            <a:r>
              <a:rPr lang="en-GB" sz="2800" b="1" i="0" dirty="0">
                <a:solidFill>
                  <a:srgbClr val="141414"/>
                </a:solidFill>
                <a:effectLst/>
                <a:latin typeface="var(--heading-scoped-font-family,var(--secondary-font-family))"/>
              </a:rPr>
              <a:t>How to find out more about specific issues.</a:t>
            </a:r>
            <a:br>
              <a:rPr lang="en-GB" sz="800" b="1" i="0" dirty="0">
                <a:solidFill>
                  <a:srgbClr val="141414"/>
                </a:solidFill>
                <a:effectLst/>
                <a:latin typeface="var(--heading-scoped-font-family,var(--secondary-font-family))"/>
              </a:rPr>
            </a:br>
            <a:br>
              <a:rPr lang="en-GB" sz="800" b="1" i="0" dirty="0">
                <a:solidFill>
                  <a:srgbClr val="141414"/>
                </a:solidFill>
                <a:effectLst/>
                <a:latin typeface="var(--heading-scoped-font-family,var(--secondary-font-family))"/>
              </a:rPr>
            </a:br>
            <a:br>
              <a:rPr lang="en-GB" sz="1200" b="1" i="0" dirty="0">
                <a:solidFill>
                  <a:srgbClr val="141414"/>
                </a:solidFill>
                <a:effectLst/>
                <a:latin typeface="var(--heading-scoped-font-family,var(--secondary-font-family))"/>
              </a:rPr>
            </a:br>
            <a:endParaRPr lang="en-GB" sz="2800" b="1" i="0" dirty="0">
              <a:solidFill>
                <a:srgbClr val="141414"/>
              </a:solidFill>
              <a:effectLst/>
              <a:latin typeface="var(--heading-scoped-font-family,var(--secondary-font-family))"/>
            </a:endParaRPr>
          </a:p>
        </p:txBody>
      </p:sp>
      <p:sp>
        <p:nvSpPr>
          <p:cNvPr id="89" name="Isosceles Triangle 88">
            <a:extLst>
              <a:ext uri="{FF2B5EF4-FFF2-40B4-BE49-F238E27FC236}">
                <a16:creationId xmlns:a16="http://schemas.microsoft.com/office/drawing/2014/main" id="{B8B918B4-AB10-4E3A-916E-A9625586EA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97903" y="954813"/>
            <a:ext cx="300774" cy="259288"/>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5" name="TextBox 4">
            <a:extLst>
              <a:ext uri="{FF2B5EF4-FFF2-40B4-BE49-F238E27FC236}">
                <a16:creationId xmlns:a16="http://schemas.microsoft.com/office/drawing/2014/main" id="{D1AA2A1A-38B5-825C-DC5C-0BC6F147C0FF}"/>
              </a:ext>
            </a:extLst>
          </p:cNvPr>
          <p:cNvSpPr txBox="1"/>
          <p:nvPr/>
        </p:nvSpPr>
        <p:spPr>
          <a:xfrm>
            <a:off x="2880487" y="1103586"/>
            <a:ext cx="8005000" cy="5435629"/>
          </a:xfrm>
          <a:prstGeom prst="rect">
            <a:avLst/>
          </a:prstGeom>
        </p:spPr>
        <p:txBody>
          <a:bodyPr vert="horz" lIns="91440" tIns="45720" rIns="91440" bIns="45720" rtlCol="0" anchor="t">
            <a:normAutofit/>
          </a:bodyPr>
          <a:lstStyle/>
          <a:p>
            <a:pPr algn="l"/>
            <a:endParaRPr lang="en-GB" sz="1600" b="1" i="0" dirty="0">
              <a:solidFill>
                <a:srgbClr val="141414"/>
              </a:solidFill>
              <a:effectLst/>
              <a:latin typeface="var(--heading-scoped-font-family,var(--secondary-font-family))"/>
            </a:endParaRPr>
          </a:p>
          <a:p>
            <a:pPr algn="l"/>
            <a:endParaRPr lang="en-GB" sz="1600" b="0" i="0" dirty="0">
              <a:solidFill>
                <a:srgbClr val="141414"/>
              </a:solidFill>
              <a:effectLst/>
              <a:latin typeface="var(--paragraph-font-family,var(--primary-font-family))"/>
            </a:endParaRPr>
          </a:p>
        </p:txBody>
      </p:sp>
      <p:sp>
        <p:nvSpPr>
          <p:cNvPr id="4" name="TextBox 3">
            <a:extLst>
              <a:ext uri="{FF2B5EF4-FFF2-40B4-BE49-F238E27FC236}">
                <a16:creationId xmlns:a16="http://schemas.microsoft.com/office/drawing/2014/main" id="{C9EB496C-6EEE-437D-985E-B296972A88EE}"/>
              </a:ext>
            </a:extLst>
          </p:cNvPr>
          <p:cNvSpPr txBox="1"/>
          <p:nvPr/>
        </p:nvSpPr>
        <p:spPr>
          <a:xfrm>
            <a:off x="3175795" y="1608931"/>
            <a:ext cx="7071518" cy="3416320"/>
          </a:xfrm>
          <a:prstGeom prst="rect">
            <a:avLst/>
          </a:prstGeom>
          <a:noFill/>
        </p:spPr>
        <p:txBody>
          <a:bodyPr wrap="square">
            <a:spAutoFit/>
          </a:bodyPr>
          <a:lstStyle/>
          <a:p>
            <a:pPr algn="l"/>
            <a:r>
              <a:rPr lang="en-GB" b="0" i="0" dirty="0">
                <a:solidFill>
                  <a:srgbClr val="141414"/>
                </a:solidFill>
                <a:effectLst/>
                <a:latin typeface="var(--paragraph-font-family,var(--primary-font-family))"/>
              </a:rPr>
              <a:t>Often, when your child is spending time on new apps or services, or if something goes wrong, we know there are specific issues you will want to discuss with them.</a:t>
            </a:r>
          </a:p>
          <a:p>
            <a:pPr algn="l"/>
            <a:r>
              <a:rPr lang="en-GB" b="0" i="0" dirty="0">
                <a:solidFill>
                  <a:srgbClr val="141414"/>
                </a:solidFill>
                <a:effectLst/>
                <a:latin typeface="var(--paragraph-font-family,var(--primary-font-family))"/>
              </a:rPr>
              <a:t>The following list of resources, and support networks, aims to provide you with detailed information so that you feel confident in starting a conversation with your child about anything to do with their life online.</a:t>
            </a:r>
          </a:p>
          <a:p>
            <a:pPr algn="l"/>
            <a:endParaRPr lang="en-GB" b="1" i="0" dirty="0">
              <a:solidFill>
                <a:srgbClr val="141414"/>
              </a:solidFill>
              <a:effectLst/>
              <a:latin typeface="var(--heading-scoped-font-family,var(--secondary-font-family))"/>
            </a:endParaRPr>
          </a:p>
          <a:p>
            <a:pPr algn="l"/>
            <a:r>
              <a:rPr lang="en-GB" b="1" i="0" dirty="0">
                <a:solidFill>
                  <a:srgbClr val="141414"/>
                </a:solidFill>
                <a:effectLst/>
                <a:latin typeface="var(--heading-scoped-font-family,var(--secondary-font-family))"/>
              </a:rPr>
              <a:t>UK Safer Internet Centre Help &amp; Advice &amp; </a:t>
            </a:r>
            <a:r>
              <a:rPr lang="en-GB" b="1" i="0" dirty="0" err="1">
                <a:solidFill>
                  <a:srgbClr val="141414"/>
                </a:solidFill>
                <a:effectLst/>
                <a:latin typeface="var(--heading-scoped-font-family,var(--secondary-font-family))"/>
              </a:rPr>
              <a:t>Childnet</a:t>
            </a:r>
            <a:r>
              <a:rPr lang="en-GB" b="1" i="0" dirty="0">
                <a:solidFill>
                  <a:srgbClr val="141414"/>
                </a:solidFill>
                <a:effectLst/>
                <a:latin typeface="var(--heading-scoped-font-family,var(--secondary-font-family))"/>
              </a:rPr>
              <a:t> Help &amp; Advice</a:t>
            </a:r>
          </a:p>
          <a:p>
            <a:pPr algn="l"/>
            <a:endParaRPr lang="en-GB" b="1" dirty="0">
              <a:solidFill>
                <a:srgbClr val="141414"/>
              </a:solidFill>
              <a:latin typeface="var(--heading-scoped-font-family,var(--secondary-font-family))"/>
            </a:endParaRPr>
          </a:p>
          <a:p>
            <a:pPr algn="l"/>
            <a:r>
              <a:rPr lang="en-GB" b="1" i="0" dirty="0">
                <a:solidFill>
                  <a:srgbClr val="141414"/>
                </a:solidFill>
                <a:effectLst/>
                <a:latin typeface="var(--heading-scoped-font-family,var(--secondary-font-family))"/>
                <a:hlinkClick r:id="rId2"/>
              </a:rPr>
              <a:t>https://saferinternet.org.uk/safer-internet-day/safer-internet-day-2024/parents-and-carers/find-out-more-about-specific-issues</a:t>
            </a:r>
            <a:endParaRPr lang="en-GB" b="1" i="0" dirty="0">
              <a:solidFill>
                <a:srgbClr val="141414"/>
              </a:solidFill>
              <a:effectLst/>
              <a:latin typeface="var(--heading-scoped-font-family,var(--secondary-font-family))"/>
            </a:endParaRPr>
          </a:p>
          <a:p>
            <a:pPr algn="l"/>
            <a:endParaRPr lang="en-GB" b="1" i="0" dirty="0">
              <a:solidFill>
                <a:srgbClr val="141414"/>
              </a:solidFill>
              <a:effectLst/>
              <a:latin typeface="var(--heading-scoped-font-family,var(--secondary-font-family))"/>
            </a:endParaRPr>
          </a:p>
        </p:txBody>
      </p:sp>
    </p:spTree>
    <p:extLst>
      <p:ext uri="{BB962C8B-B14F-4D97-AF65-F5344CB8AC3E}">
        <p14:creationId xmlns:p14="http://schemas.microsoft.com/office/powerpoint/2010/main" val="34714669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2" name="Rectangle 61">
            <a:extLst>
              <a:ext uri="{FF2B5EF4-FFF2-40B4-BE49-F238E27FC236}">
                <a16:creationId xmlns:a16="http://schemas.microsoft.com/office/drawing/2014/main" id="{E2366EBA-92FD-44AE-87A9-25E5135EB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6920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4" name="Group 63">
            <a:extLst>
              <a:ext uri="{FF2B5EF4-FFF2-40B4-BE49-F238E27FC236}">
                <a16:creationId xmlns:a16="http://schemas.microsoft.com/office/drawing/2014/main" id="{B437F5FC-01F7-4EB4-81E7-C27D917E955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65" name="Freeform 5">
              <a:extLst>
                <a:ext uri="{FF2B5EF4-FFF2-40B4-BE49-F238E27FC236}">
                  <a16:creationId xmlns:a16="http://schemas.microsoft.com/office/drawing/2014/main" id="{4B0CFF10-4805-4BFA-961B-1F60DAEB94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6" name="Freeform 6">
              <a:extLst>
                <a:ext uri="{FF2B5EF4-FFF2-40B4-BE49-F238E27FC236}">
                  <a16:creationId xmlns:a16="http://schemas.microsoft.com/office/drawing/2014/main" id="{BE054536-C03E-4857-B4AE-D687A58F9A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7" name="Freeform 7">
              <a:extLst>
                <a:ext uri="{FF2B5EF4-FFF2-40B4-BE49-F238E27FC236}">
                  <a16:creationId xmlns:a16="http://schemas.microsoft.com/office/drawing/2014/main" id="{FE33E51C-23D8-43F5-98C4-A2ED2C4C99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8" name="Freeform 8">
              <a:extLst>
                <a:ext uri="{FF2B5EF4-FFF2-40B4-BE49-F238E27FC236}">
                  <a16:creationId xmlns:a16="http://schemas.microsoft.com/office/drawing/2014/main" id="{89E18891-DEB2-4CFD-A907-2868B2A910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9" name="Freeform 9">
              <a:extLst>
                <a:ext uri="{FF2B5EF4-FFF2-40B4-BE49-F238E27FC236}">
                  <a16:creationId xmlns:a16="http://schemas.microsoft.com/office/drawing/2014/main" id="{0002C1BB-DB60-4314-A2FC-203E54D94C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0" name="Freeform 10">
              <a:extLst>
                <a:ext uri="{FF2B5EF4-FFF2-40B4-BE49-F238E27FC236}">
                  <a16:creationId xmlns:a16="http://schemas.microsoft.com/office/drawing/2014/main" id="{9B75BDFA-6D78-4FB1-9F21-5280855C49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1" name="Freeform 11">
              <a:extLst>
                <a:ext uri="{FF2B5EF4-FFF2-40B4-BE49-F238E27FC236}">
                  <a16:creationId xmlns:a16="http://schemas.microsoft.com/office/drawing/2014/main" id="{0B632D6B-A327-41AB-BBCF-9A03AD2AB73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2" name="Freeform 12">
              <a:extLst>
                <a:ext uri="{FF2B5EF4-FFF2-40B4-BE49-F238E27FC236}">
                  <a16:creationId xmlns:a16="http://schemas.microsoft.com/office/drawing/2014/main" id="{F514BBC5-1736-4813-BECB-5A6B6738E5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3" name="Freeform 13">
              <a:extLst>
                <a:ext uri="{FF2B5EF4-FFF2-40B4-BE49-F238E27FC236}">
                  <a16:creationId xmlns:a16="http://schemas.microsoft.com/office/drawing/2014/main" id="{94A2C868-7AEC-4209-BFA3-7185B11D33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4" name="Freeform 14">
              <a:extLst>
                <a:ext uri="{FF2B5EF4-FFF2-40B4-BE49-F238E27FC236}">
                  <a16:creationId xmlns:a16="http://schemas.microsoft.com/office/drawing/2014/main" id="{FF56CB70-2B25-4695-ADC8-6092D0D112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5" name="Freeform 15">
              <a:extLst>
                <a:ext uri="{FF2B5EF4-FFF2-40B4-BE49-F238E27FC236}">
                  <a16:creationId xmlns:a16="http://schemas.microsoft.com/office/drawing/2014/main" id="{BA411BEF-2182-4458-B9AF-1634B5C231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6" name="Freeform 16">
              <a:extLst>
                <a:ext uri="{FF2B5EF4-FFF2-40B4-BE49-F238E27FC236}">
                  <a16:creationId xmlns:a16="http://schemas.microsoft.com/office/drawing/2014/main" id="{53F27E63-3F11-4C85-AC72-1EE8508C4C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7" name="Freeform 17">
              <a:extLst>
                <a:ext uri="{FF2B5EF4-FFF2-40B4-BE49-F238E27FC236}">
                  <a16:creationId xmlns:a16="http://schemas.microsoft.com/office/drawing/2014/main" id="{68B589BA-F70F-4E0B-94B9-EEB83EDF3F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8" name="Freeform 18">
              <a:extLst>
                <a:ext uri="{FF2B5EF4-FFF2-40B4-BE49-F238E27FC236}">
                  <a16:creationId xmlns:a16="http://schemas.microsoft.com/office/drawing/2014/main" id="{9D0B991D-CB0A-415F-8D77-A5565F66F0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9" name="Freeform 19">
              <a:extLst>
                <a:ext uri="{FF2B5EF4-FFF2-40B4-BE49-F238E27FC236}">
                  <a16:creationId xmlns:a16="http://schemas.microsoft.com/office/drawing/2014/main" id="{701E99DE-74F0-41D1-BBF4-5A57053BB6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0" name="Freeform 20">
              <a:extLst>
                <a:ext uri="{FF2B5EF4-FFF2-40B4-BE49-F238E27FC236}">
                  <a16:creationId xmlns:a16="http://schemas.microsoft.com/office/drawing/2014/main" id="{C02EE40A-8F17-4182-9495-9506463B79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1" name="Freeform 21">
              <a:extLst>
                <a:ext uri="{FF2B5EF4-FFF2-40B4-BE49-F238E27FC236}">
                  <a16:creationId xmlns:a16="http://schemas.microsoft.com/office/drawing/2014/main" id="{924210CA-0A35-4127-925F-D4084B7DC3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2" name="Freeform 22">
              <a:extLst>
                <a:ext uri="{FF2B5EF4-FFF2-40B4-BE49-F238E27FC236}">
                  <a16:creationId xmlns:a16="http://schemas.microsoft.com/office/drawing/2014/main" id="{DC13CEF1-DD2D-474C-B81C-820CEF3D9C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3" name="Freeform 23">
              <a:extLst>
                <a:ext uri="{FF2B5EF4-FFF2-40B4-BE49-F238E27FC236}">
                  <a16:creationId xmlns:a16="http://schemas.microsoft.com/office/drawing/2014/main" id="{F889481A-8038-43E6-8EF1-A5F802CEDF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4" name="Freeform 24">
              <a:extLst>
                <a:ext uri="{FF2B5EF4-FFF2-40B4-BE49-F238E27FC236}">
                  <a16:creationId xmlns:a16="http://schemas.microsoft.com/office/drawing/2014/main" id="{128BD14A-9093-4854-A73A-F666B2ED2D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5" name="Freeform 25">
              <a:extLst>
                <a:ext uri="{FF2B5EF4-FFF2-40B4-BE49-F238E27FC236}">
                  <a16:creationId xmlns:a16="http://schemas.microsoft.com/office/drawing/2014/main" id="{22D884F4-76EC-4371-B903-E79CF191E3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sp useBgFill="1">
        <p:nvSpPr>
          <p:cNvPr id="87" name="Rectangle 86">
            <a:extLst>
              <a:ext uri="{FF2B5EF4-FFF2-40B4-BE49-F238E27FC236}">
                <a16:creationId xmlns:a16="http://schemas.microsoft.com/office/drawing/2014/main" id="{7C462C46-EFB7-4580-9921-DFC346FCC3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23665" y="0"/>
            <a:ext cx="10268336" cy="68692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0B7F7B8-6472-76EF-9DAA-661DC5658CA1}"/>
              </a:ext>
            </a:extLst>
          </p:cNvPr>
          <p:cNvSpPr>
            <a:spLocks noGrp="1"/>
          </p:cNvSpPr>
          <p:nvPr>
            <p:ph type="title"/>
          </p:nvPr>
        </p:nvSpPr>
        <p:spPr>
          <a:xfrm>
            <a:off x="2909215" y="318785"/>
            <a:ext cx="6795172" cy="784801"/>
          </a:xfrm>
        </p:spPr>
        <p:txBody>
          <a:bodyPr vert="horz" lIns="228600" tIns="228600" rIns="228600" bIns="228600" rtlCol="0" anchor="t">
            <a:noAutofit/>
          </a:bodyPr>
          <a:lstStyle/>
          <a:p>
            <a:pPr algn="l"/>
            <a:br>
              <a:rPr lang="en-GB" sz="800" b="1" i="0" dirty="0">
                <a:solidFill>
                  <a:srgbClr val="141414"/>
                </a:solidFill>
                <a:effectLst/>
                <a:latin typeface="var(--heading-scoped-font-family,var(--secondary-font-family))"/>
              </a:rPr>
            </a:br>
            <a:br>
              <a:rPr lang="en-GB" sz="800" b="1" i="0" dirty="0">
                <a:solidFill>
                  <a:srgbClr val="141414"/>
                </a:solidFill>
                <a:effectLst/>
                <a:latin typeface="var(--heading-scoped-font-family,var(--secondary-font-family))"/>
              </a:rPr>
            </a:br>
            <a:br>
              <a:rPr lang="en-GB" sz="1200" b="1" i="0" dirty="0">
                <a:solidFill>
                  <a:srgbClr val="141414"/>
                </a:solidFill>
                <a:effectLst/>
                <a:latin typeface="var(--heading-scoped-font-family,var(--secondary-font-family))"/>
              </a:rPr>
            </a:br>
            <a:endParaRPr lang="en-GB" sz="2800" b="1" i="0" dirty="0">
              <a:solidFill>
                <a:srgbClr val="141414"/>
              </a:solidFill>
              <a:effectLst/>
              <a:latin typeface="var(--heading-scoped-font-family,var(--secondary-font-family))"/>
            </a:endParaRPr>
          </a:p>
        </p:txBody>
      </p:sp>
      <p:sp>
        <p:nvSpPr>
          <p:cNvPr id="89" name="Isosceles Triangle 88">
            <a:extLst>
              <a:ext uri="{FF2B5EF4-FFF2-40B4-BE49-F238E27FC236}">
                <a16:creationId xmlns:a16="http://schemas.microsoft.com/office/drawing/2014/main" id="{B8B918B4-AB10-4E3A-916E-A9625586EA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97903" y="954813"/>
            <a:ext cx="300774" cy="259288"/>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5" name="TextBox 4">
            <a:extLst>
              <a:ext uri="{FF2B5EF4-FFF2-40B4-BE49-F238E27FC236}">
                <a16:creationId xmlns:a16="http://schemas.microsoft.com/office/drawing/2014/main" id="{D1AA2A1A-38B5-825C-DC5C-0BC6F147C0FF}"/>
              </a:ext>
            </a:extLst>
          </p:cNvPr>
          <p:cNvSpPr txBox="1"/>
          <p:nvPr/>
        </p:nvSpPr>
        <p:spPr>
          <a:xfrm>
            <a:off x="2880487" y="1103586"/>
            <a:ext cx="8005000" cy="5435629"/>
          </a:xfrm>
          <a:prstGeom prst="rect">
            <a:avLst/>
          </a:prstGeom>
        </p:spPr>
        <p:txBody>
          <a:bodyPr vert="horz" lIns="91440" tIns="45720" rIns="91440" bIns="45720" rtlCol="0" anchor="t">
            <a:normAutofit/>
          </a:bodyPr>
          <a:lstStyle/>
          <a:p>
            <a:pPr algn="l"/>
            <a:endParaRPr lang="en-GB" sz="1600" b="1" i="0" dirty="0">
              <a:solidFill>
                <a:srgbClr val="141414"/>
              </a:solidFill>
              <a:effectLst/>
              <a:latin typeface="var(--heading-scoped-font-family,var(--secondary-font-family))"/>
            </a:endParaRPr>
          </a:p>
          <a:p>
            <a:pPr algn="l"/>
            <a:endParaRPr lang="en-GB" sz="1600" b="0" i="0" dirty="0">
              <a:solidFill>
                <a:srgbClr val="141414"/>
              </a:solidFill>
              <a:effectLst/>
              <a:latin typeface="var(--paragraph-font-family,var(--primary-font-family))"/>
            </a:endParaRPr>
          </a:p>
        </p:txBody>
      </p:sp>
      <p:pic>
        <p:nvPicPr>
          <p:cNvPr id="3" name="Picture 2">
            <a:extLst>
              <a:ext uri="{FF2B5EF4-FFF2-40B4-BE49-F238E27FC236}">
                <a16:creationId xmlns:a16="http://schemas.microsoft.com/office/drawing/2014/main" id="{A4DFE7F5-1016-4073-2460-9E8E6089A8EC}"/>
              </a:ext>
            </a:extLst>
          </p:cNvPr>
          <p:cNvPicPr>
            <a:picLocks noChangeAspect="1"/>
          </p:cNvPicPr>
          <p:nvPr/>
        </p:nvPicPr>
        <p:blipFill>
          <a:blip r:embed="rId2"/>
          <a:stretch>
            <a:fillRect/>
          </a:stretch>
        </p:blipFill>
        <p:spPr>
          <a:xfrm>
            <a:off x="3890591" y="11209"/>
            <a:ext cx="5403017" cy="6858000"/>
          </a:xfrm>
          <a:prstGeom prst="rect">
            <a:avLst/>
          </a:prstGeom>
        </p:spPr>
      </p:pic>
    </p:spTree>
    <p:extLst>
      <p:ext uri="{BB962C8B-B14F-4D97-AF65-F5344CB8AC3E}">
        <p14:creationId xmlns:p14="http://schemas.microsoft.com/office/powerpoint/2010/main" val="15630792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F40A67-2C09-FBDF-E513-6C00D15EE789}"/>
              </a:ext>
            </a:extLst>
          </p:cNvPr>
          <p:cNvSpPr>
            <a:spLocks noGrp="1"/>
          </p:cNvSpPr>
          <p:nvPr>
            <p:ph type="title"/>
          </p:nvPr>
        </p:nvSpPr>
        <p:spPr>
          <a:xfrm>
            <a:off x="888631" y="2349925"/>
            <a:ext cx="3454769" cy="2456442"/>
          </a:xfrm>
        </p:spPr>
        <p:txBody>
          <a:bodyPr>
            <a:normAutofit/>
          </a:bodyPr>
          <a:lstStyle/>
          <a:p>
            <a:r>
              <a:rPr lang="en-US" sz="2800" dirty="0"/>
              <a:t>https://</a:t>
            </a:r>
            <a:r>
              <a:rPr lang="en-US" sz="2800" dirty="0" err="1"/>
              <a:t>saferinternet.org.uk</a:t>
            </a:r>
            <a:r>
              <a:rPr lang="en-US" sz="2800" dirty="0"/>
              <a:t>/safer-internet-day/safer-internet-day-2024/sid-films-2024</a:t>
            </a:r>
          </a:p>
        </p:txBody>
      </p:sp>
      <p:sp>
        <p:nvSpPr>
          <p:cNvPr id="3" name="Content Placeholder 2">
            <a:extLst>
              <a:ext uri="{FF2B5EF4-FFF2-40B4-BE49-F238E27FC236}">
                <a16:creationId xmlns:a16="http://schemas.microsoft.com/office/drawing/2014/main" id="{A8FA3C4C-1816-D3C3-AC50-148C8B99D136}"/>
              </a:ext>
            </a:extLst>
          </p:cNvPr>
          <p:cNvSpPr>
            <a:spLocks noGrp="1"/>
          </p:cNvSpPr>
          <p:nvPr>
            <p:ph idx="1"/>
          </p:nvPr>
        </p:nvSpPr>
        <p:spPr/>
        <p:txBody>
          <a:bodyPr/>
          <a:lstStyle/>
          <a:p>
            <a:pPr marL="0" indent="0" algn="l">
              <a:buNone/>
            </a:pPr>
            <a:r>
              <a:rPr lang="en-GB" sz="4000" b="1" i="0" dirty="0">
                <a:solidFill>
                  <a:srgbClr val="141414"/>
                </a:solidFill>
                <a:effectLst/>
                <a:latin typeface="var(--heading-scoped-font-family,var(--secondary-font-family))"/>
              </a:rPr>
              <a:t>SAFER INTERNET DAY</a:t>
            </a:r>
          </a:p>
          <a:p>
            <a:pPr marL="0" indent="0" algn="l">
              <a:buNone/>
            </a:pPr>
            <a:endParaRPr lang="en-GB" sz="4000" b="1" i="0" dirty="0">
              <a:solidFill>
                <a:srgbClr val="141414"/>
              </a:solidFill>
              <a:effectLst/>
              <a:latin typeface="var(--heading-scoped-font-family,var(--secondary-font-family))"/>
            </a:endParaRPr>
          </a:p>
          <a:p>
            <a:pPr marL="0" indent="0" algn="l">
              <a:buNone/>
            </a:pPr>
            <a:r>
              <a:rPr lang="en-GB" sz="4000" b="1" i="0" dirty="0">
                <a:solidFill>
                  <a:srgbClr val="141414"/>
                </a:solidFill>
                <a:effectLst/>
                <a:latin typeface="var(--heading-scoped-font-family,var(--secondary-font-family))"/>
              </a:rPr>
              <a:t>Inspiring change? </a:t>
            </a:r>
          </a:p>
          <a:p>
            <a:pPr marL="0" indent="0" algn="l">
              <a:buNone/>
            </a:pPr>
            <a:r>
              <a:rPr lang="en-GB" sz="4000" b="1" i="0" dirty="0">
                <a:solidFill>
                  <a:srgbClr val="141414"/>
                </a:solidFill>
                <a:effectLst/>
                <a:latin typeface="var(--heading-scoped-font-family,var(--secondary-font-family))"/>
              </a:rPr>
              <a:t>Making a difference, managing influence and navigating change online.</a:t>
            </a:r>
          </a:p>
          <a:p>
            <a:endParaRPr lang="en-US" dirty="0"/>
          </a:p>
        </p:txBody>
      </p:sp>
      <p:sp>
        <p:nvSpPr>
          <p:cNvPr id="5" name="TextBox 4">
            <a:extLst>
              <a:ext uri="{FF2B5EF4-FFF2-40B4-BE49-F238E27FC236}">
                <a16:creationId xmlns:a16="http://schemas.microsoft.com/office/drawing/2014/main" id="{E1366FB2-F75A-3C27-BFF2-1D29A358F7CA}"/>
              </a:ext>
            </a:extLst>
          </p:cNvPr>
          <p:cNvSpPr txBox="1"/>
          <p:nvPr/>
        </p:nvSpPr>
        <p:spPr>
          <a:xfrm>
            <a:off x="1849820" y="1797269"/>
            <a:ext cx="1273105" cy="369332"/>
          </a:xfrm>
          <a:prstGeom prst="rect">
            <a:avLst/>
          </a:prstGeom>
          <a:noFill/>
        </p:spPr>
        <p:txBody>
          <a:bodyPr wrap="none" rtlCol="0">
            <a:spAutoFit/>
          </a:bodyPr>
          <a:lstStyle/>
          <a:p>
            <a:r>
              <a:rPr lang="en-US" dirty="0"/>
              <a:t>What is it?</a:t>
            </a:r>
          </a:p>
        </p:txBody>
      </p:sp>
    </p:spTree>
    <p:extLst>
      <p:ext uri="{BB962C8B-B14F-4D97-AF65-F5344CB8AC3E}">
        <p14:creationId xmlns:p14="http://schemas.microsoft.com/office/powerpoint/2010/main" val="26981209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9F3CE8-8524-A531-7AD0-3E68B9D74D11}"/>
              </a:ext>
            </a:extLst>
          </p:cNvPr>
          <p:cNvSpPr>
            <a:spLocks noGrp="1"/>
          </p:cNvSpPr>
          <p:nvPr>
            <p:ph type="title"/>
          </p:nvPr>
        </p:nvSpPr>
        <p:spPr>
          <a:xfrm>
            <a:off x="791680" y="2255979"/>
            <a:ext cx="3498979" cy="2456442"/>
          </a:xfrm>
        </p:spPr>
        <p:txBody>
          <a:bodyPr>
            <a:normAutofit/>
          </a:bodyPr>
          <a:lstStyle/>
          <a:p>
            <a:r>
              <a:rPr lang="en-US" sz="2800" dirty="0"/>
              <a:t>https://</a:t>
            </a:r>
            <a:r>
              <a:rPr lang="en-US" sz="2800" dirty="0" err="1"/>
              <a:t>saferinternet.org.uk</a:t>
            </a:r>
            <a:r>
              <a:rPr lang="en-US" sz="2800" dirty="0"/>
              <a:t>/safer-internet-day/safer-internet-day-2024/sid-films-2024</a:t>
            </a:r>
          </a:p>
        </p:txBody>
      </p:sp>
      <p:sp>
        <p:nvSpPr>
          <p:cNvPr id="3" name="Content Placeholder 2">
            <a:extLst>
              <a:ext uri="{FF2B5EF4-FFF2-40B4-BE49-F238E27FC236}">
                <a16:creationId xmlns:a16="http://schemas.microsoft.com/office/drawing/2014/main" id="{60940A49-A5EF-9A18-4006-41DD27602683}"/>
              </a:ext>
            </a:extLst>
          </p:cNvPr>
          <p:cNvSpPr>
            <a:spLocks noGrp="1"/>
          </p:cNvSpPr>
          <p:nvPr>
            <p:ph idx="1"/>
          </p:nvPr>
        </p:nvSpPr>
        <p:spPr>
          <a:xfrm>
            <a:off x="5118447" y="1271752"/>
            <a:ext cx="6281873" cy="5370786"/>
          </a:xfrm>
        </p:spPr>
        <p:txBody>
          <a:bodyPr>
            <a:normAutofit fontScale="92500" lnSpcReduction="20000"/>
          </a:bodyPr>
          <a:lstStyle/>
          <a:p>
            <a:pPr marL="0" indent="0" algn="l">
              <a:buNone/>
            </a:pPr>
            <a:r>
              <a:rPr lang="en-GB" b="1" i="0" dirty="0">
                <a:solidFill>
                  <a:srgbClr val="141414"/>
                </a:solidFill>
                <a:effectLst/>
                <a:latin typeface="var(--heading-scoped-font-family,var(--secondary-font-family))"/>
              </a:rPr>
              <a:t>Key Stage 1</a:t>
            </a:r>
          </a:p>
          <a:p>
            <a:pPr algn="l"/>
            <a:r>
              <a:rPr lang="en-GB" b="0" i="0" dirty="0">
                <a:solidFill>
                  <a:srgbClr val="141414"/>
                </a:solidFill>
                <a:effectLst/>
                <a:latin typeface="var(--paragraph-font-family,var(--primary-font-family))"/>
              </a:rPr>
              <a:t>This film is part of our Safer Internet Day 2024 campaign resource materials. The film is intended for children aged 3-7 and can be used alongside the Safer Internet Day 2024 education packs for this age group.</a:t>
            </a:r>
          </a:p>
          <a:p>
            <a:pPr algn="l"/>
            <a:r>
              <a:rPr lang="en-GB" b="0" i="0" dirty="0">
                <a:solidFill>
                  <a:srgbClr val="141414"/>
                </a:solidFill>
                <a:effectLst/>
                <a:latin typeface="var(--paragraph-font-family,var(--primary-font-family))"/>
              </a:rPr>
              <a:t>The film is made more accessible by using key word signing.</a:t>
            </a:r>
          </a:p>
          <a:p>
            <a:pPr algn="l"/>
            <a:endParaRPr lang="en-GB" dirty="0">
              <a:solidFill>
                <a:srgbClr val="141414"/>
              </a:solidFill>
              <a:latin typeface="var(--paragraph-font-family,var(--primary-font-family))"/>
            </a:endParaRPr>
          </a:p>
          <a:p>
            <a:pPr marL="0" indent="0" algn="l">
              <a:buNone/>
            </a:pPr>
            <a:r>
              <a:rPr lang="en-GB" b="1" i="0" dirty="0">
                <a:solidFill>
                  <a:srgbClr val="141414"/>
                </a:solidFill>
                <a:effectLst/>
                <a:latin typeface="var(--heading-scoped-font-family,var(--secondary-font-family))"/>
              </a:rPr>
              <a:t>Key Stage 2</a:t>
            </a:r>
          </a:p>
          <a:p>
            <a:pPr algn="l"/>
            <a:r>
              <a:rPr lang="en-GB" b="0" i="0" dirty="0">
                <a:solidFill>
                  <a:srgbClr val="141414"/>
                </a:solidFill>
                <a:effectLst/>
                <a:latin typeface="var(--paragraph-font-family,var(--primary-font-family))"/>
              </a:rPr>
              <a:t>This film is part of our Safer Internet Day 2024 campaign resource materials. The film is intended for children aged 7-11 and can be used alongside the Safer Internet Day 2024 education packs for this age group.  </a:t>
            </a:r>
          </a:p>
          <a:p>
            <a:pPr algn="l"/>
            <a:r>
              <a:rPr lang="en-GB" b="0" i="0" dirty="0">
                <a:solidFill>
                  <a:srgbClr val="141414"/>
                </a:solidFill>
                <a:effectLst/>
                <a:latin typeface="var(--paragraph-font-family,var(--primary-font-family))"/>
              </a:rPr>
              <a:t>It aims to support activities and to kickstart conversations around this year’s theme of change and influence on the internet. The film explores and stimulates discussion around AI, the change children and young people see online and how they are influenced by it.</a:t>
            </a:r>
          </a:p>
          <a:p>
            <a:pPr marL="0" indent="0" algn="l">
              <a:buNone/>
            </a:pPr>
            <a:endParaRPr lang="en-GB" b="0" i="0" dirty="0">
              <a:solidFill>
                <a:srgbClr val="141414"/>
              </a:solidFill>
              <a:effectLst/>
              <a:latin typeface="var(--paragraph-font-family,var(--primary-font-family))"/>
            </a:endParaRPr>
          </a:p>
          <a:p>
            <a:pPr marL="0" indent="0">
              <a:buNone/>
            </a:pPr>
            <a:endParaRPr lang="en-US" dirty="0"/>
          </a:p>
        </p:txBody>
      </p:sp>
      <p:sp>
        <p:nvSpPr>
          <p:cNvPr id="4" name="TextBox 3">
            <a:extLst>
              <a:ext uri="{FF2B5EF4-FFF2-40B4-BE49-F238E27FC236}">
                <a16:creationId xmlns:a16="http://schemas.microsoft.com/office/drawing/2014/main" id="{E119BF9F-FAA5-3A11-782A-C0B397F1243D}"/>
              </a:ext>
            </a:extLst>
          </p:cNvPr>
          <p:cNvSpPr txBox="1"/>
          <p:nvPr/>
        </p:nvSpPr>
        <p:spPr>
          <a:xfrm>
            <a:off x="2060077" y="1776248"/>
            <a:ext cx="1156086" cy="369332"/>
          </a:xfrm>
          <a:prstGeom prst="rect">
            <a:avLst/>
          </a:prstGeom>
          <a:noFill/>
        </p:spPr>
        <p:txBody>
          <a:bodyPr wrap="none" rtlCol="0">
            <a:spAutoFit/>
          </a:bodyPr>
          <a:lstStyle/>
          <a:p>
            <a:r>
              <a:rPr lang="en-US" dirty="0"/>
              <a:t>In School</a:t>
            </a:r>
          </a:p>
        </p:txBody>
      </p:sp>
    </p:spTree>
    <p:extLst>
      <p:ext uri="{BB962C8B-B14F-4D97-AF65-F5344CB8AC3E}">
        <p14:creationId xmlns:p14="http://schemas.microsoft.com/office/powerpoint/2010/main" val="37337584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2312E1-C442-A787-807F-298D9ADC9A85}"/>
              </a:ext>
            </a:extLst>
          </p:cNvPr>
          <p:cNvSpPr>
            <a:spLocks noGrp="1"/>
          </p:cNvSpPr>
          <p:nvPr>
            <p:ph type="title"/>
          </p:nvPr>
        </p:nvSpPr>
        <p:spPr/>
        <p:txBody>
          <a:bodyPr/>
          <a:lstStyle/>
          <a:p>
            <a:r>
              <a:rPr lang="en-US" dirty="0"/>
              <a:t>How to support at home…</a:t>
            </a:r>
          </a:p>
        </p:txBody>
      </p:sp>
      <p:sp>
        <p:nvSpPr>
          <p:cNvPr id="3" name="Content Placeholder 2">
            <a:extLst>
              <a:ext uri="{FF2B5EF4-FFF2-40B4-BE49-F238E27FC236}">
                <a16:creationId xmlns:a16="http://schemas.microsoft.com/office/drawing/2014/main" id="{969D6A5C-693A-57C9-FFD7-635AA96DB9D6}"/>
              </a:ext>
            </a:extLst>
          </p:cNvPr>
          <p:cNvSpPr>
            <a:spLocks noGrp="1"/>
          </p:cNvSpPr>
          <p:nvPr>
            <p:ph idx="1"/>
          </p:nvPr>
        </p:nvSpPr>
        <p:spPr/>
        <p:txBody>
          <a:bodyPr/>
          <a:lstStyle/>
          <a:p>
            <a:pPr algn="l"/>
            <a:r>
              <a:rPr lang="en-GB" b="1" i="0" dirty="0">
                <a:solidFill>
                  <a:srgbClr val="141414"/>
                </a:solidFill>
                <a:effectLst/>
                <a:latin typeface="var(--paragraph-font-family,var(--primary-font-family))"/>
              </a:rPr>
              <a:t>Safer Internet Day is a great opportunity to focus on online safety with your child</a:t>
            </a:r>
            <a:r>
              <a:rPr lang="en-GB" b="0" i="0" dirty="0">
                <a:solidFill>
                  <a:srgbClr val="141414"/>
                </a:solidFill>
                <a:effectLst/>
                <a:latin typeface="var(--paragraph-font-family,var(--primary-font-family))"/>
              </a:rPr>
              <a:t>, whatever their age. This year’s theme is all about change and influence online and we have created a range of pages to help you talk about these issues and ideas with your child, no matter how much time you have and in an age-appropriate way.</a:t>
            </a:r>
          </a:p>
          <a:p>
            <a:pPr algn="l"/>
            <a:r>
              <a:rPr lang="en-GB" b="0" i="0" dirty="0">
                <a:solidFill>
                  <a:srgbClr val="141414"/>
                </a:solidFill>
                <a:effectLst/>
                <a:latin typeface="var(--paragraph-font-family,var(--primary-font-family))"/>
              </a:rPr>
              <a:t>Safer Internet Day 2024 is celebrated on 6th February 2024, with thousands of people across the UK working together to champion youth voice and engage in conversations about how we can all work together to make the internet a great and safe place.</a:t>
            </a:r>
          </a:p>
          <a:p>
            <a:pPr marL="0" indent="0">
              <a:buNone/>
            </a:pPr>
            <a:endParaRPr lang="en-US" dirty="0"/>
          </a:p>
        </p:txBody>
      </p:sp>
      <p:sp>
        <p:nvSpPr>
          <p:cNvPr id="4" name="TextBox 3">
            <a:extLst>
              <a:ext uri="{FF2B5EF4-FFF2-40B4-BE49-F238E27FC236}">
                <a16:creationId xmlns:a16="http://schemas.microsoft.com/office/drawing/2014/main" id="{16CDFA0F-4E39-E8FE-423A-CA26FF3DCD5B}"/>
              </a:ext>
            </a:extLst>
          </p:cNvPr>
          <p:cNvSpPr txBox="1"/>
          <p:nvPr/>
        </p:nvSpPr>
        <p:spPr>
          <a:xfrm>
            <a:off x="1466070" y="1755228"/>
            <a:ext cx="2191306" cy="369332"/>
          </a:xfrm>
          <a:prstGeom prst="rect">
            <a:avLst/>
          </a:prstGeom>
          <a:noFill/>
        </p:spPr>
        <p:txBody>
          <a:bodyPr wrap="none" rtlCol="0">
            <a:spAutoFit/>
          </a:bodyPr>
          <a:lstStyle/>
          <a:p>
            <a:r>
              <a:rPr lang="en-US" dirty="0"/>
              <a:t>Parents and </a:t>
            </a:r>
            <a:r>
              <a:rPr lang="en-US" dirty="0" err="1"/>
              <a:t>Carers</a:t>
            </a:r>
            <a:endParaRPr lang="en-US" dirty="0"/>
          </a:p>
        </p:txBody>
      </p:sp>
    </p:spTree>
    <p:extLst>
      <p:ext uri="{BB962C8B-B14F-4D97-AF65-F5344CB8AC3E}">
        <p14:creationId xmlns:p14="http://schemas.microsoft.com/office/powerpoint/2010/main" val="34033121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2" name="Rectangle 61">
            <a:extLst>
              <a:ext uri="{FF2B5EF4-FFF2-40B4-BE49-F238E27FC236}">
                <a16:creationId xmlns:a16="http://schemas.microsoft.com/office/drawing/2014/main" id="{E2366EBA-92FD-44AE-87A9-25E5135EB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6920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4" name="Group 63">
            <a:extLst>
              <a:ext uri="{FF2B5EF4-FFF2-40B4-BE49-F238E27FC236}">
                <a16:creationId xmlns:a16="http://schemas.microsoft.com/office/drawing/2014/main" id="{B437F5FC-01F7-4EB4-81E7-C27D917E955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65" name="Freeform 5">
              <a:extLst>
                <a:ext uri="{FF2B5EF4-FFF2-40B4-BE49-F238E27FC236}">
                  <a16:creationId xmlns:a16="http://schemas.microsoft.com/office/drawing/2014/main" id="{4B0CFF10-4805-4BFA-961B-1F60DAEB94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6" name="Freeform 6">
              <a:extLst>
                <a:ext uri="{FF2B5EF4-FFF2-40B4-BE49-F238E27FC236}">
                  <a16:creationId xmlns:a16="http://schemas.microsoft.com/office/drawing/2014/main" id="{BE054536-C03E-4857-B4AE-D687A58F9A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7" name="Freeform 7">
              <a:extLst>
                <a:ext uri="{FF2B5EF4-FFF2-40B4-BE49-F238E27FC236}">
                  <a16:creationId xmlns:a16="http://schemas.microsoft.com/office/drawing/2014/main" id="{FE33E51C-23D8-43F5-98C4-A2ED2C4C99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8" name="Freeform 8">
              <a:extLst>
                <a:ext uri="{FF2B5EF4-FFF2-40B4-BE49-F238E27FC236}">
                  <a16:creationId xmlns:a16="http://schemas.microsoft.com/office/drawing/2014/main" id="{89E18891-DEB2-4CFD-A907-2868B2A910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9" name="Freeform 9">
              <a:extLst>
                <a:ext uri="{FF2B5EF4-FFF2-40B4-BE49-F238E27FC236}">
                  <a16:creationId xmlns:a16="http://schemas.microsoft.com/office/drawing/2014/main" id="{0002C1BB-DB60-4314-A2FC-203E54D94C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0" name="Freeform 10">
              <a:extLst>
                <a:ext uri="{FF2B5EF4-FFF2-40B4-BE49-F238E27FC236}">
                  <a16:creationId xmlns:a16="http://schemas.microsoft.com/office/drawing/2014/main" id="{9B75BDFA-6D78-4FB1-9F21-5280855C49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1" name="Freeform 11">
              <a:extLst>
                <a:ext uri="{FF2B5EF4-FFF2-40B4-BE49-F238E27FC236}">
                  <a16:creationId xmlns:a16="http://schemas.microsoft.com/office/drawing/2014/main" id="{0B632D6B-A327-41AB-BBCF-9A03AD2AB73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2" name="Freeform 12">
              <a:extLst>
                <a:ext uri="{FF2B5EF4-FFF2-40B4-BE49-F238E27FC236}">
                  <a16:creationId xmlns:a16="http://schemas.microsoft.com/office/drawing/2014/main" id="{F514BBC5-1736-4813-BECB-5A6B6738E5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3" name="Freeform 13">
              <a:extLst>
                <a:ext uri="{FF2B5EF4-FFF2-40B4-BE49-F238E27FC236}">
                  <a16:creationId xmlns:a16="http://schemas.microsoft.com/office/drawing/2014/main" id="{94A2C868-7AEC-4209-BFA3-7185B11D33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4" name="Freeform 14">
              <a:extLst>
                <a:ext uri="{FF2B5EF4-FFF2-40B4-BE49-F238E27FC236}">
                  <a16:creationId xmlns:a16="http://schemas.microsoft.com/office/drawing/2014/main" id="{FF56CB70-2B25-4695-ADC8-6092D0D112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5" name="Freeform 15">
              <a:extLst>
                <a:ext uri="{FF2B5EF4-FFF2-40B4-BE49-F238E27FC236}">
                  <a16:creationId xmlns:a16="http://schemas.microsoft.com/office/drawing/2014/main" id="{BA411BEF-2182-4458-B9AF-1634B5C231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6" name="Freeform 16">
              <a:extLst>
                <a:ext uri="{FF2B5EF4-FFF2-40B4-BE49-F238E27FC236}">
                  <a16:creationId xmlns:a16="http://schemas.microsoft.com/office/drawing/2014/main" id="{53F27E63-3F11-4C85-AC72-1EE8508C4C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7" name="Freeform 17">
              <a:extLst>
                <a:ext uri="{FF2B5EF4-FFF2-40B4-BE49-F238E27FC236}">
                  <a16:creationId xmlns:a16="http://schemas.microsoft.com/office/drawing/2014/main" id="{68B589BA-F70F-4E0B-94B9-EEB83EDF3F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8" name="Freeform 18">
              <a:extLst>
                <a:ext uri="{FF2B5EF4-FFF2-40B4-BE49-F238E27FC236}">
                  <a16:creationId xmlns:a16="http://schemas.microsoft.com/office/drawing/2014/main" id="{9D0B991D-CB0A-415F-8D77-A5565F66F0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9" name="Freeform 19">
              <a:extLst>
                <a:ext uri="{FF2B5EF4-FFF2-40B4-BE49-F238E27FC236}">
                  <a16:creationId xmlns:a16="http://schemas.microsoft.com/office/drawing/2014/main" id="{701E99DE-74F0-41D1-BBF4-5A57053BB6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0" name="Freeform 20">
              <a:extLst>
                <a:ext uri="{FF2B5EF4-FFF2-40B4-BE49-F238E27FC236}">
                  <a16:creationId xmlns:a16="http://schemas.microsoft.com/office/drawing/2014/main" id="{C02EE40A-8F17-4182-9495-9506463B79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1" name="Freeform 21">
              <a:extLst>
                <a:ext uri="{FF2B5EF4-FFF2-40B4-BE49-F238E27FC236}">
                  <a16:creationId xmlns:a16="http://schemas.microsoft.com/office/drawing/2014/main" id="{924210CA-0A35-4127-925F-D4084B7DC3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2" name="Freeform 22">
              <a:extLst>
                <a:ext uri="{FF2B5EF4-FFF2-40B4-BE49-F238E27FC236}">
                  <a16:creationId xmlns:a16="http://schemas.microsoft.com/office/drawing/2014/main" id="{DC13CEF1-DD2D-474C-B81C-820CEF3D9C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3" name="Freeform 23">
              <a:extLst>
                <a:ext uri="{FF2B5EF4-FFF2-40B4-BE49-F238E27FC236}">
                  <a16:creationId xmlns:a16="http://schemas.microsoft.com/office/drawing/2014/main" id="{F889481A-8038-43E6-8EF1-A5F802CEDF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4" name="Freeform 24">
              <a:extLst>
                <a:ext uri="{FF2B5EF4-FFF2-40B4-BE49-F238E27FC236}">
                  <a16:creationId xmlns:a16="http://schemas.microsoft.com/office/drawing/2014/main" id="{128BD14A-9093-4854-A73A-F666B2ED2D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5" name="Freeform 25">
              <a:extLst>
                <a:ext uri="{FF2B5EF4-FFF2-40B4-BE49-F238E27FC236}">
                  <a16:creationId xmlns:a16="http://schemas.microsoft.com/office/drawing/2014/main" id="{22D884F4-76EC-4371-B903-E79CF191E3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sp useBgFill="1">
        <p:nvSpPr>
          <p:cNvPr id="87" name="Rectangle 86">
            <a:extLst>
              <a:ext uri="{FF2B5EF4-FFF2-40B4-BE49-F238E27FC236}">
                <a16:creationId xmlns:a16="http://schemas.microsoft.com/office/drawing/2014/main" id="{7C462C46-EFB7-4580-9921-DFC346FCC3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23665" y="0"/>
            <a:ext cx="10268336" cy="68692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0B7F7B8-6472-76EF-9DAA-661DC5658CA1}"/>
              </a:ext>
            </a:extLst>
          </p:cNvPr>
          <p:cNvSpPr>
            <a:spLocks noGrp="1"/>
          </p:cNvSpPr>
          <p:nvPr>
            <p:ph type="title"/>
          </p:nvPr>
        </p:nvSpPr>
        <p:spPr>
          <a:xfrm>
            <a:off x="2880485" y="841375"/>
            <a:ext cx="6230857" cy="1230570"/>
          </a:xfrm>
        </p:spPr>
        <p:txBody>
          <a:bodyPr vert="horz" lIns="228600" tIns="228600" rIns="228600" bIns="228600" rtlCol="0" anchor="t">
            <a:normAutofit/>
          </a:bodyPr>
          <a:lstStyle/>
          <a:p>
            <a:pPr algn="l"/>
            <a:endParaRPr lang="en-US" sz="3600">
              <a:solidFill>
                <a:schemeClr val="accent1"/>
              </a:solidFill>
            </a:endParaRPr>
          </a:p>
        </p:txBody>
      </p:sp>
      <p:sp>
        <p:nvSpPr>
          <p:cNvPr id="89" name="Isosceles Triangle 88">
            <a:extLst>
              <a:ext uri="{FF2B5EF4-FFF2-40B4-BE49-F238E27FC236}">
                <a16:creationId xmlns:a16="http://schemas.microsoft.com/office/drawing/2014/main" id="{B8B918B4-AB10-4E3A-916E-A9625586EA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97903" y="954813"/>
            <a:ext cx="300774" cy="259288"/>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5" name="TextBox 4">
            <a:extLst>
              <a:ext uri="{FF2B5EF4-FFF2-40B4-BE49-F238E27FC236}">
                <a16:creationId xmlns:a16="http://schemas.microsoft.com/office/drawing/2014/main" id="{D1AA2A1A-38B5-825C-DC5C-0BC6F147C0FF}"/>
              </a:ext>
            </a:extLst>
          </p:cNvPr>
          <p:cNvSpPr txBox="1"/>
          <p:nvPr/>
        </p:nvSpPr>
        <p:spPr>
          <a:xfrm>
            <a:off x="2880487" y="841375"/>
            <a:ext cx="7063614" cy="5210433"/>
          </a:xfrm>
          <a:prstGeom prst="rect">
            <a:avLst/>
          </a:prstGeom>
        </p:spPr>
        <p:txBody>
          <a:bodyPr vert="horz" lIns="91440" tIns="45720" rIns="91440" bIns="45720" rtlCol="0" anchor="t">
            <a:noAutofit/>
          </a:bodyPr>
          <a:lstStyle/>
          <a:p>
            <a:pPr defTabSz="914400">
              <a:lnSpc>
                <a:spcPct val="110000"/>
              </a:lnSpc>
              <a:spcAft>
                <a:spcPts val="600"/>
              </a:spcAft>
              <a:buClr>
                <a:schemeClr val="accent1"/>
              </a:buClr>
              <a:buSzPct val="110000"/>
            </a:pPr>
            <a:r>
              <a:rPr lang="en-US" sz="1400" b="1" i="0" dirty="0"/>
              <a:t>Things change so fast online, it’s hard to keep up with what my child is doing</a:t>
            </a:r>
          </a:p>
          <a:p>
            <a:pPr indent="-228600" defTabSz="914400">
              <a:lnSpc>
                <a:spcPct val="110000"/>
              </a:lnSpc>
              <a:spcAft>
                <a:spcPts val="600"/>
              </a:spcAft>
              <a:buClr>
                <a:schemeClr val="accent1"/>
              </a:buClr>
              <a:buSzPct val="110000"/>
              <a:buFont typeface="Wingdings" panose="05000000000000000000" pitchFamily="2" charset="2"/>
              <a:buChar char="§"/>
            </a:pPr>
            <a:r>
              <a:rPr lang="en-US" sz="1400" b="0" i="0" dirty="0"/>
              <a:t>Staying up to date with what children are doing online can feel like a challenge sometimes. However, you don’t have to be an expert in every new app or service. Simply having conversations with your children about their lives online, and what to do if they need help or something goes wrong, is what’s most important. Here are a few simple steps you can take to help bridge the gap.</a:t>
            </a:r>
          </a:p>
          <a:p>
            <a:pPr defTabSz="914400">
              <a:lnSpc>
                <a:spcPct val="110000"/>
              </a:lnSpc>
              <a:spcAft>
                <a:spcPts val="600"/>
              </a:spcAft>
              <a:buClr>
                <a:schemeClr val="accent1"/>
              </a:buClr>
              <a:buSzPct val="110000"/>
            </a:pPr>
            <a:r>
              <a:rPr lang="en-US" sz="1400" b="1" i="0" dirty="0"/>
              <a:t>Talk little and often</a:t>
            </a:r>
          </a:p>
          <a:p>
            <a:pPr indent="-228600" defTabSz="914400">
              <a:lnSpc>
                <a:spcPct val="110000"/>
              </a:lnSpc>
              <a:spcAft>
                <a:spcPts val="600"/>
              </a:spcAft>
              <a:buClr>
                <a:schemeClr val="accent1"/>
              </a:buClr>
              <a:buSzPct val="110000"/>
              <a:buFont typeface="Wingdings" panose="05000000000000000000" pitchFamily="2" charset="2"/>
              <a:buChar char="§"/>
            </a:pPr>
            <a:r>
              <a:rPr lang="en-US" sz="1400" b="0" i="0" dirty="0"/>
              <a:t>Having a regular open dialogue with your children about their </a:t>
            </a:r>
            <a:r>
              <a:rPr lang="en-US" sz="1400" b="0" i="0" dirty="0" err="1"/>
              <a:t>favourite</a:t>
            </a:r>
            <a:r>
              <a:rPr lang="en-US" sz="1400" b="0" i="0" dirty="0"/>
              <a:t> apps, the games they enjoy, and their online friends, will help create an environment where chatting about online experiences becomes a normal part of family life.</a:t>
            </a:r>
          </a:p>
          <a:p>
            <a:pPr defTabSz="914400">
              <a:lnSpc>
                <a:spcPct val="110000"/>
              </a:lnSpc>
              <a:spcAft>
                <a:spcPts val="600"/>
              </a:spcAft>
              <a:buClr>
                <a:schemeClr val="accent1"/>
              </a:buClr>
              <a:buSzPct val="110000"/>
            </a:pPr>
            <a:r>
              <a:rPr lang="en-US" sz="1400" b="1" i="0" dirty="0"/>
              <a:t>Stay proactive</a:t>
            </a:r>
          </a:p>
          <a:p>
            <a:pPr indent="-228600" defTabSz="914400">
              <a:lnSpc>
                <a:spcPct val="110000"/>
              </a:lnSpc>
              <a:spcAft>
                <a:spcPts val="600"/>
              </a:spcAft>
              <a:buClr>
                <a:schemeClr val="accent1"/>
              </a:buClr>
              <a:buSzPct val="110000"/>
              <a:buFont typeface="Wingdings" panose="05000000000000000000" pitchFamily="2" charset="2"/>
              <a:buChar char="§"/>
            </a:pPr>
            <a:r>
              <a:rPr lang="en-US" sz="1400" b="0" i="0" dirty="0"/>
              <a:t>As a result of discussions with your children about their online activities, take time to research the apps they’re using, the accounts or channels they’re following, and the games they’re playing, to get a better idea of what they’re experiencing and what your thoughts are towards it.</a:t>
            </a:r>
          </a:p>
          <a:p>
            <a:pPr defTabSz="914400">
              <a:lnSpc>
                <a:spcPct val="110000"/>
              </a:lnSpc>
              <a:spcAft>
                <a:spcPts val="600"/>
              </a:spcAft>
              <a:buClr>
                <a:schemeClr val="accent1"/>
              </a:buClr>
              <a:buSzPct val="110000"/>
            </a:pPr>
            <a:r>
              <a:rPr lang="en-US" sz="1400" b="1" i="0" dirty="0"/>
              <a:t>Seek support</a:t>
            </a:r>
          </a:p>
          <a:p>
            <a:pPr indent="-228600" defTabSz="914400">
              <a:lnSpc>
                <a:spcPct val="110000"/>
              </a:lnSpc>
              <a:spcAft>
                <a:spcPts val="600"/>
              </a:spcAft>
              <a:buClr>
                <a:schemeClr val="accent1"/>
              </a:buClr>
              <a:buSzPct val="110000"/>
              <a:buFont typeface="Wingdings" panose="05000000000000000000" pitchFamily="2" charset="2"/>
              <a:buChar char="§"/>
            </a:pPr>
            <a:r>
              <a:rPr lang="en-US" sz="1400" b="0" i="0" dirty="0"/>
              <a:t>Knowing where to get help is essential. Each app or platform will have its own safety guidelines and reporting features, and having knowledge of how to use these will ensure you can make a report, seek help, and support your child to get the best out of the services they’re using.</a:t>
            </a:r>
          </a:p>
        </p:txBody>
      </p:sp>
    </p:spTree>
    <p:extLst>
      <p:ext uri="{BB962C8B-B14F-4D97-AF65-F5344CB8AC3E}">
        <p14:creationId xmlns:p14="http://schemas.microsoft.com/office/powerpoint/2010/main" val="28690516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2" name="Rectangle 61">
            <a:extLst>
              <a:ext uri="{FF2B5EF4-FFF2-40B4-BE49-F238E27FC236}">
                <a16:creationId xmlns:a16="http://schemas.microsoft.com/office/drawing/2014/main" id="{E2366EBA-92FD-44AE-87A9-25E5135EB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6920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4" name="Group 63">
            <a:extLst>
              <a:ext uri="{FF2B5EF4-FFF2-40B4-BE49-F238E27FC236}">
                <a16:creationId xmlns:a16="http://schemas.microsoft.com/office/drawing/2014/main" id="{B437F5FC-01F7-4EB4-81E7-C27D917E955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65" name="Freeform 5">
              <a:extLst>
                <a:ext uri="{FF2B5EF4-FFF2-40B4-BE49-F238E27FC236}">
                  <a16:creationId xmlns:a16="http://schemas.microsoft.com/office/drawing/2014/main" id="{4B0CFF10-4805-4BFA-961B-1F60DAEB94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6" name="Freeform 6">
              <a:extLst>
                <a:ext uri="{FF2B5EF4-FFF2-40B4-BE49-F238E27FC236}">
                  <a16:creationId xmlns:a16="http://schemas.microsoft.com/office/drawing/2014/main" id="{BE054536-C03E-4857-B4AE-D687A58F9A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7" name="Freeform 7">
              <a:extLst>
                <a:ext uri="{FF2B5EF4-FFF2-40B4-BE49-F238E27FC236}">
                  <a16:creationId xmlns:a16="http://schemas.microsoft.com/office/drawing/2014/main" id="{FE33E51C-23D8-43F5-98C4-A2ED2C4C99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8" name="Freeform 8">
              <a:extLst>
                <a:ext uri="{FF2B5EF4-FFF2-40B4-BE49-F238E27FC236}">
                  <a16:creationId xmlns:a16="http://schemas.microsoft.com/office/drawing/2014/main" id="{89E18891-DEB2-4CFD-A907-2868B2A910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9" name="Freeform 9">
              <a:extLst>
                <a:ext uri="{FF2B5EF4-FFF2-40B4-BE49-F238E27FC236}">
                  <a16:creationId xmlns:a16="http://schemas.microsoft.com/office/drawing/2014/main" id="{0002C1BB-DB60-4314-A2FC-203E54D94C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0" name="Freeform 10">
              <a:extLst>
                <a:ext uri="{FF2B5EF4-FFF2-40B4-BE49-F238E27FC236}">
                  <a16:creationId xmlns:a16="http://schemas.microsoft.com/office/drawing/2014/main" id="{9B75BDFA-6D78-4FB1-9F21-5280855C49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1" name="Freeform 11">
              <a:extLst>
                <a:ext uri="{FF2B5EF4-FFF2-40B4-BE49-F238E27FC236}">
                  <a16:creationId xmlns:a16="http://schemas.microsoft.com/office/drawing/2014/main" id="{0B632D6B-A327-41AB-BBCF-9A03AD2AB73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2" name="Freeform 12">
              <a:extLst>
                <a:ext uri="{FF2B5EF4-FFF2-40B4-BE49-F238E27FC236}">
                  <a16:creationId xmlns:a16="http://schemas.microsoft.com/office/drawing/2014/main" id="{F514BBC5-1736-4813-BECB-5A6B6738E5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3" name="Freeform 13">
              <a:extLst>
                <a:ext uri="{FF2B5EF4-FFF2-40B4-BE49-F238E27FC236}">
                  <a16:creationId xmlns:a16="http://schemas.microsoft.com/office/drawing/2014/main" id="{94A2C868-7AEC-4209-BFA3-7185B11D33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4" name="Freeform 14">
              <a:extLst>
                <a:ext uri="{FF2B5EF4-FFF2-40B4-BE49-F238E27FC236}">
                  <a16:creationId xmlns:a16="http://schemas.microsoft.com/office/drawing/2014/main" id="{FF56CB70-2B25-4695-ADC8-6092D0D112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5" name="Freeform 15">
              <a:extLst>
                <a:ext uri="{FF2B5EF4-FFF2-40B4-BE49-F238E27FC236}">
                  <a16:creationId xmlns:a16="http://schemas.microsoft.com/office/drawing/2014/main" id="{BA411BEF-2182-4458-B9AF-1634B5C231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6" name="Freeform 16">
              <a:extLst>
                <a:ext uri="{FF2B5EF4-FFF2-40B4-BE49-F238E27FC236}">
                  <a16:creationId xmlns:a16="http://schemas.microsoft.com/office/drawing/2014/main" id="{53F27E63-3F11-4C85-AC72-1EE8508C4C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7" name="Freeform 17">
              <a:extLst>
                <a:ext uri="{FF2B5EF4-FFF2-40B4-BE49-F238E27FC236}">
                  <a16:creationId xmlns:a16="http://schemas.microsoft.com/office/drawing/2014/main" id="{68B589BA-F70F-4E0B-94B9-EEB83EDF3F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8" name="Freeform 18">
              <a:extLst>
                <a:ext uri="{FF2B5EF4-FFF2-40B4-BE49-F238E27FC236}">
                  <a16:creationId xmlns:a16="http://schemas.microsoft.com/office/drawing/2014/main" id="{9D0B991D-CB0A-415F-8D77-A5565F66F0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9" name="Freeform 19">
              <a:extLst>
                <a:ext uri="{FF2B5EF4-FFF2-40B4-BE49-F238E27FC236}">
                  <a16:creationId xmlns:a16="http://schemas.microsoft.com/office/drawing/2014/main" id="{701E99DE-74F0-41D1-BBF4-5A57053BB6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0" name="Freeform 20">
              <a:extLst>
                <a:ext uri="{FF2B5EF4-FFF2-40B4-BE49-F238E27FC236}">
                  <a16:creationId xmlns:a16="http://schemas.microsoft.com/office/drawing/2014/main" id="{C02EE40A-8F17-4182-9495-9506463B79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1" name="Freeform 21">
              <a:extLst>
                <a:ext uri="{FF2B5EF4-FFF2-40B4-BE49-F238E27FC236}">
                  <a16:creationId xmlns:a16="http://schemas.microsoft.com/office/drawing/2014/main" id="{924210CA-0A35-4127-925F-D4084B7DC3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2" name="Freeform 22">
              <a:extLst>
                <a:ext uri="{FF2B5EF4-FFF2-40B4-BE49-F238E27FC236}">
                  <a16:creationId xmlns:a16="http://schemas.microsoft.com/office/drawing/2014/main" id="{DC13CEF1-DD2D-474C-B81C-820CEF3D9C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3" name="Freeform 23">
              <a:extLst>
                <a:ext uri="{FF2B5EF4-FFF2-40B4-BE49-F238E27FC236}">
                  <a16:creationId xmlns:a16="http://schemas.microsoft.com/office/drawing/2014/main" id="{F889481A-8038-43E6-8EF1-A5F802CEDF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4" name="Freeform 24">
              <a:extLst>
                <a:ext uri="{FF2B5EF4-FFF2-40B4-BE49-F238E27FC236}">
                  <a16:creationId xmlns:a16="http://schemas.microsoft.com/office/drawing/2014/main" id="{128BD14A-9093-4854-A73A-F666B2ED2D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5" name="Freeform 25">
              <a:extLst>
                <a:ext uri="{FF2B5EF4-FFF2-40B4-BE49-F238E27FC236}">
                  <a16:creationId xmlns:a16="http://schemas.microsoft.com/office/drawing/2014/main" id="{22D884F4-76EC-4371-B903-E79CF191E3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sp useBgFill="1">
        <p:nvSpPr>
          <p:cNvPr id="87" name="Rectangle 86">
            <a:extLst>
              <a:ext uri="{FF2B5EF4-FFF2-40B4-BE49-F238E27FC236}">
                <a16:creationId xmlns:a16="http://schemas.microsoft.com/office/drawing/2014/main" id="{7C462C46-EFB7-4580-9921-DFC346FCC3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23665" y="0"/>
            <a:ext cx="10268336" cy="68692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0B7F7B8-6472-76EF-9DAA-661DC5658CA1}"/>
              </a:ext>
            </a:extLst>
          </p:cNvPr>
          <p:cNvSpPr>
            <a:spLocks noGrp="1"/>
          </p:cNvSpPr>
          <p:nvPr>
            <p:ph type="title"/>
          </p:nvPr>
        </p:nvSpPr>
        <p:spPr>
          <a:xfrm>
            <a:off x="2880485" y="841375"/>
            <a:ext cx="6230857" cy="1230570"/>
          </a:xfrm>
        </p:spPr>
        <p:txBody>
          <a:bodyPr vert="horz" lIns="228600" tIns="228600" rIns="228600" bIns="228600" rtlCol="0" anchor="t">
            <a:normAutofit fontScale="90000"/>
          </a:bodyPr>
          <a:lstStyle/>
          <a:p>
            <a:pPr algn="l"/>
            <a:r>
              <a:rPr lang="en-US" sz="3600" b="1" i="0" dirty="0">
                <a:solidFill>
                  <a:schemeClr val="tx1"/>
                </a:solidFill>
              </a:rPr>
              <a:t>My child keeps asking to play a game, or download an app that I don’t know. </a:t>
            </a:r>
            <a:r>
              <a:rPr lang="en-US" sz="3600" b="1" i="0" dirty="0"/>
              <a:t>about, what can I do?</a:t>
            </a:r>
            <a:br>
              <a:rPr lang="en-US" sz="3600" b="1" i="0" dirty="0"/>
            </a:br>
            <a:endParaRPr lang="en-US" sz="3600" dirty="0">
              <a:solidFill>
                <a:schemeClr val="accent1"/>
              </a:solidFill>
            </a:endParaRPr>
          </a:p>
        </p:txBody>
      </p:sp>
      <p:sp>
        <p:nvSpPr>
          <p:cNvPr id="89" name="Isosceles Triangle 88">
            <a:extLst>
              <a:ext uri="{FF2B5EF4-FFF2-40B4-BE49-F238E27FC236}">
                <a16:creationId xmlns:a16="http://schemas.microsoft.com/office/drawing/2014/main" id="{B8B918B4-AB10-4E3A-916E-A9625586EA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97903" y="954813"/>
            <a:ext cx="300774" cy="259288"/>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5" name="TextBox 4">
            <a:extLst>
              <a:ext uri="{FF2B5EF4-FFF2-40B4-BE49-F238E27FC236}">
                <a16:creationId xmlns:a16="http://schemas.microsoft.com/office/drawing/2014/main" id="{D1AA2A1A-38B5-825C-DC5C-0BC6F147C0FF}"/>
              </a:ext>
            </a:extLst>
          </p:cNvPr>
          <p:cNvSpPr txBox="1"/>
          <p:nvPr/>
        </p:nvSpPr>
        <p:spPr>
          <a:xfrm>
            <a:off x="2880487" y="2249046"/>
            <a:ext cx="6123783" cy="3802762"/>
          </a:xfrm>
          <a:prstGeom prst="rect">
            <a:avLst/>
          </a:prstGeom>
        </p:spPr>
        <p:txBody>
          <a:bodyPr vert="horz" lIns="91440" tIns="45720" rIns="91440" bIns="45720" rtlCol="0" anchor="t">
            <a:normAutofit/>
          </a:bodyPr>
          <a:lstStyle/>
          <a:p>
            <a:pPr defTabSz="914400">
              <a:lnSpc>
                <a:spcPct val="110000"/>
              </a:lnSpc>
              <a:spcAft>
                <a:spcPts val="600"/>
              </a:spcAft>
              <a:buClr>
                <a:schemeClr val="accent1"/>
              </a:buClr>
              <a:buSzPct val="110000"/>
            </a:pPr>
            <a:r>
              <a:rPr lang="en-US" sz="1500" b="0" i="0" dirty="0"/>
              <a:t>The easiest way to address this is to research the game or app before you download it. It’s important to know what the age rating is, what kind of content it involves, whether you can connect with other users or players in any way, and if it allows in-app or in-game purchases. Once you have this knowledge, you can decide whether it’s suitable for your child.</a:t>
            </a:r>
          </a:p>
          <a:p>
            <a:pPr indent="-228600" defTabSz="914400">
              <a:lnSpc>
                <a:spcPct val="110000"/>
              </a:lnSpc>
              <a:spcAft>
                <a:spcPts val="600"/>
              </a:spcAft>
              <a:buClr>
                <a:schemeClr val="accent1"/>
              </a:buClr>
              <a:buSzPct val="110000"/>
              <a:buFont typeface="Wingdings" panose="05000000000000000000" pitchFamily="2" charset="2"/>
              <a:buChar char="§"/>
            </a:pPr>
            <a:endParaRPr lang="en-US" sz="1500" b="0" i="0" dirty="0"/>
          </a:p>
          <a:p>
            <a:pPr defTabSz="914400">
              <a:lnSpc>
                <a:spcPct val="110000"/>
              </a:lnSpc>
              <a:spcAft>
                <a:spcPts val="600"/>
              </a:spcAft>
              <a:buClr>
                <a:schemeClr val="accent1"/>
              </a:buClr>
              <a:buSzPct val="110000"/>
            </a:pPr>
            <a:r>
              <a:rPr lang="en-US" sz="1500" b="0" i="0" dirty="0"/>
              <a:t>Three useful websites to help are:</a:t>
            </a:r>
          </a:p>
          <a:p>
            <a:pPr indent="-228600" defTabSz="914400">
              <a:lnSpc>
                <a:spcPct val="110000"/>
              </a:lnSpc>
              <a:spcAft>
                <a:spcPts val="600"/>
              </a:spcAft>
              <a:buClr>
                <a:schemeClr val="accent1"/>
              </a:buClr>
              <a:buSzPct val="110000"/>
              <a:buFont typeface="Wingdings" panose="05000000000000000000" pitchFamily="2" charset="2"/>
              <a:buChar char="§"/>
            </a:pPr>
            <a:r>
              <a:rPr lang="en-US" sz="1500" b="0" i="0" dirty="0">
                <a:hlinkClick r:id="rId2"/>
              </a:rPr>
              <a:t>Ask About Games</a:t>
            </a:r>
            <a:endParaRPr lang="en-US" sz="1500" b="0" i="0" dirty="0"/>
          </a:p>
          <a:p>
            <a:pPr indent="-228600" defTabSz="914400">
              <a:lnSpc>
                <a:spcPct val="110000"/>
              </a:lnSpc>
              <a:spcAft>
                <a:spcPts val="600"/>
              </a:spcAft>
              <a:buClr>
                <a:schemeClr val="accent1"/>
              </a:buClr>
              <a:buSzPct val="110000"/>
              <a:buFont typeface="Wingdings" panose="05000000000000000000" pitchFamily="2" charset="2"/>
              <a:buChar char="§"/>
            </a:pPr>
            <a:r>
              <a:rPr lang="en-US" sz="1500" b="0" i="0" dirty="0">
                <a:hlinkClick r:id="rId3"/>
              </a:rPr>
              <a:t>Family Gaming Database</a:t>
            </a:r>
            <a:endParaRPr lang="en-US" sz="1500" b="0" i="0" dirty="0"/>
          </a:p>
          <a:p>
            <a:pPr indent="-228600" defTabSz="914400">
              <a:lnSpc>
                <a:spcPct val="110000"/>
              </a:lnSpc>
              <a:spcAft>
                <a:spcPts val="600"/>
              </a:spcAft>
              <a:buClr>
                <a:schemeClr val="accent1"/>
              </a:buClr>
              <a:buSzPct val="110000"/>
              <a:buFont typeface="Wingdings" panose="05000000000000000000" pitchFamily="2" charset="2"/>
              <a:buChar char="§"/>
            </a:pPr>
            <a:r>
              <a:rPr lang="en-US" sz="1500" b="0" i="0" dirty="0">
                <a:hlinkClick r:id="rId4"/>
              </a:rPr>
              <a:t>Common Sense Media</a:t>
            </a:r>
            <a:endParaRPr lang="en-US" sz="1500" b="0" i="0" dirty="0"/>
          </a:p>
        </p:txBody>
      </p:sp>
    </p:spTree>
    <p:extLst>
      <p:ext uri="{BB962C8B-B14F-4D97-AF65-F5344CB8AC3E}">
        <p14:creationId xmlns:p14="http://schemas.microsoft.com/office/powerpoint/2010/main" val="22991274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2" name="Rectangle 61">
            <a:extLst>
              <a:ext uri="{FF2B5EF4-FFF2-40B4-BE49-F238E27FC236}">
                <a16:creationId xmlns:a16="http://schemas.microsoft.com/office/drawing/2014/main" id="{E2366EBA-92FD-44AE-87A9-25E5135EB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6920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4" name="Group 63">
            <a:extLst>
              <a:ext uri="{FF2B5EF4-FFF2-40B4-BE49-F238E27FC236}">
                <a16:creationId xmlns:a16="http://schemas.microsoft.com/office/drawing/2014/main" id="{B437F5FC-01F7-4EB4-81E7-C27D917E955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65" name="Freeform 5">
              <a:extLst>
                <a:ext uri="{FF2B5EF4-FFF2-40B4-BE49-F238E27FC236}">
                  <a16:creationId xmlns:a16="http://schemas.microsoft.com/office/drawing/2014/main" id="{4B0CFF10-4805-4BFA-961B-1F60DAEB94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6" name="Freeform 6">
              <a:extLst>
                <a:ext uri="{FF2B5EF4-FFF2-40B4-BE49-F238E27FC236}">
                  <a16:creationId xmlns:a16="http://schemas.microsoft.com/office/drawing/2014/main" id="{BE054536-C03E-4857-B4AE-D687A58F9A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7" name="Freeform 7">
              <a:extLst>
                <a:ext uri="{FF2B5EF4-FFF2-40B4-BE49-F238E27FC236}">
                  <a16:creationId xmlns:a16="http://schemas.microsoft.com/office/drawing/2014/main" id="{FE33E51C-23D8-43F5-98C4-A2ED2C4C99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8" name="Freeform 8">
              <a:extLst>
                <a:ext uri="{FF2B5EF4-FFF2-40B4-BE49-F238E27FC236}">
                  <a16:creationId xmlns:a16="http://schemas.microsoft.com/office/drawing/2014/main" id="{89E18891-DEB2-4CFD-A907-2868B2A910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9" name="Freeform 9">
              <a:extLst>
                <a:ext uri="{FF2B5EF4-FFF2-40B4-BE49-F238E27FC236}">
                  <a16:creationId xmlns:a16="http://schemas.microsoft.com/office/drawing/2014/main" id="{0002C1BB-DB60-4314-A2FC-203E54D94C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0" name="Freeform 10">
              <a:extLst>
                <a:ext uri="{FF2B5EF4-FFF2-40B4-BE49-F238E27FC236}">
                  <a16:creationId xmlns:a16="http://schemas.microsoft.com/office/drawing/2014/main" id="{9B75BDFA-6D78-4FB1-9F21-5280855C49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1" name="Freeform 11">
              <a:extLst>
                <a:ext uri="{FF2B5EF4-FFF2-40B4-BE49-F238E27FC236}">
                  <a16:creationId xmlns:a16="http://schemas.microsoft.com/office/drawing/2014/main" id="{0B632D6B-A327-41AB-BBCF-9A03AD2AB73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2" name="Freeform 12">
              <a:extLst>
                <a:ext uri="{FF2B5EF4-FFF2-40B4-BE49-F238E27FC236}">
                  <a16:creationId xmlns:a16="http://schemas.microsoft.com/office/drawing/2014/main" id="{F514BBC5-1736-4813-BECB-5A6B6738E5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3" name="Freeform 13">
              <a:extLst>
                <a:ext uri="{FF2B5EF4-FFF2-40B4-BE49-F238E27FC236}">
                  <a16:creationId xmlns:a16="http://schemas.microsoft.com/office/drawing/2014/main" id="{94A2C868-7AEC-4209-BFA3-7185B11D33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4" name="Freeform 14">
              <a:extLst>
                <a:ext uri="{FF2B5EF4-FFF2-40B4-BE49-F238E27FC236}">
                  <a16:creationId xmlns:a16="http://schemas.microsoft.com/office/drawing/2014/main" id="{FF56CB70-2B25-4695-ADC8-6092D0D112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5" name="Freeform 15">
              <a:extLst>
                <a:ext uri="{FF2B5EF4-FFF2-40B4-BE49-F238E27FC236}">
                  <a16:creationId xmlns:a16="http://schemas.microsoft.com/office/drawing/2014/main" id="{BA411BEF-2182-4458-B9AF-1634B5C231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6" name="Freeform 16">
              <a:extLst>
                <a:ext uri="{FF2B5EF4-FFF2-40B4-BE49-F238E27FC236}">
                  <a16:creationId xmlns:a16="http://schemas.microsoft.com/office/drawing/2014/main" id="{53F27E63-3F11-4C85-AC72-1EE8508C4C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7" name="Freeform 17">
              <a:extLst>
                <a:ext uri="{FF2B5EF4-FFF2-40B4-BE49-F238E27FC236}">
                  <a16:creationId xmlns:a16="http://schemas.microsoft.com/office/drawing/2014/main" id="{68B589BA-F70F-4E0B-94B9-EEB83EDF3F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8" name="Freeform 18">
              <a:extLst>
                <a:ext uri="{FF2B5EF4-FFF2-40B4-BE49-F238E27FC236}">
                  <a16:creationId xmlns:a16="http://schemas.microsoft.com/office/drawing/2014/main" id="{9D0B991D-CB0A-415F-8D77-A5565F66F0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9" name="Freeform 19">
              <a:extLst>
                <a:ext uri="{FF2B5EF4-FFF2-40B4-BE49-F238E27FC236}">
                  <a16:creationId xmlns:a16="http://schemas.microsoft.com/office/drawing/2014/main" id="{701E99DE-74F0-41D1-BBF4-5A57053BB6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0" name="Freeform 20">
              <a:extLst>
                <a:ext uri="{FF2B5EF4-FFF2-40B4-BE49-F238E27FC236}">
                  <a16:creationId xmlns:a16="http://schemas.microsoft.com/office/drawing/2014/main" id="{C02EE40A-8F17-4182-9495-9506463B79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1" name="Freeform 21">
              <a:extLst>
                <a:ext uri="{FF2B5EF4-FFF2-40B4-BE49-F238E27FC236}">
                  <a16:creationId xmlns:a16="http://schemas.microsoft.com/office/drawing/2014/main" id="{924210CA-0A35-4127-925F-D4084B7DC3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2" name="Freeform 22">
              <a:extLst>
                <a:ext uri="{FF2B5EF4-FFF2-40B4-BE49-F238E27FC236}">
                  <a16:creationId xmlns:a16="http://schemas.microsoft.com/office/drawing/2014/main" id="{DC13CEF1-DD2D-474C-B81C-820CEF3D9C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3" name="Freeform 23">
              <a:extLst>
                <a:ext uri="{FF2B5EF4-FFF2-40B4-BE49-F238E27FC236}">
                  <a16:creationId xmlns:a16="http://schemas.microsoft.com/office/drawing/2014/main" id="{F889481A-8038-43E6-8EF1-A5F802CEDF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4" name="Freeform 24">
              <a:extLst>
                <a:ext uri="{FF2B5EF4-FFF2-40B4-BE49-F238E27FC236}">
                  <a16:creationId xmlns:a16="http://schemas.microsoft.com/office/drawing/2014/main" id="{128BD14A-9093-4854-A73A-F666B2ED2D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5" name="Freeform 25">
              <a:extLst>
                <a:ext uri="{FF2B5EF4-FFF2-40B4-BE49-F238E27FC236}">
                  <a16:creationId xmlns:a16="http://schemas.microsoft.com/office/drawing/2014/main" id="{22D884F4-76EC-4371-B903-E79CF191E3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sp useBgFill="1">
        <p:nvSpPr>
          <p:cNvPr id="87" name="Rectangle 86">
            <a:extLst>
              <a:ext uri="{FF2B5EF4-FFF2-40B4-BE49-F238E27FC236}">
                <a16:creationId xmlns:a16="http://schemas.microsoft.com/office/drawing/2014/main" id="{7C462C46-EFB7-4580-9921-DFC346FCC3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23665" y="0"/>
            <a:ext cx="10268336" cy="68692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0B7F7B8-6472-76EF-9DAA-661DC5658CA1}"/>
              </a:ext>
            </a:extLst>
          </p:cNvPr>
          <p:cNvSpPr>
            <a:spLocks noGrp="1"/>
          </p:cNvSpPr>
          <p:nvPr>
            <p:ph type="title"/>
          </p:nvPr>
        </p:nvSpPr>
        <p:spPr>
          <a:xfrm>
            <a:off x="2909215" y="318785"/>
            <a:ext cx="6230857" cy="1230570"/>
          </a:xfrm>
        </p:spPr>
        <p:txBody>
          <a:bodyPr vert="horz" lIns="228600" tIns="228600" rIns="228600" bIns="228600" rtlCol="0" anchor="t">
            <a:normAutofit fontScale="90000"/>
          </a:bodyPr>
          <a:lstStyle/>
          <a:p>
            <a:pPr algn="l"/>
            <a:r>
              <a:rPr lang="en-GB" sz="3200" b="1" dirty="0">
                <a:solidFill>
                  <a:schemeClr val="tx1"/>
                </a:solidFill>
              </a:rPr>
              <a:t>My child is asking for a new device and I’m not sure they’re ready for one.</a:t>
            </a:r>
            <a:br>
              <a:rPr lang="en-GB" sz="1600" b="1" i="0" dirty="0">
                <a:solidFill>
                  <a:srgbClr val="141414"/>
                </a:solidFill>
                <a:effectLst/>
                <a:latin typeface="var(--heading-scoped-font-family,var(--secondary-font-family))"/>
              </a:rPr>
            </a:br>
            <a:endParaRPr lang="en-US" sz="3600" dirty="0">
              <a:solidFill>
                <a:schemeClr val="accent1"/>
              </a:solidFill>
            </a:endParaRPr>
          </a:p>
        </p:txBody>
      </p:sp>
      <p:sp>
        <p:nvSpPr>
          <p:cNvPr id="89" name="Isosceles Triangle 88">
            <a:extLst>
              <a:ext uri="{FF2B5EF4-FFF2-40B4-BE49-F238E27FC236}">
                <a16:creationId xmlns:a16="http://schemas.microsoft.com/office/drawing/2014/main" id="{B8B918B4-AB10-4E3A-916E-A9625586EA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97903" y="954813"/>
            <a:ext cx="300774" cy="259288"/>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5" name="TextBox 4">
            <a:extLst>
              <a:ext uri="{FF2B5EF4-FFF2-40B4-BE49-F238E27FC236}">
                <a16:creationId xmlns:a16="http://schemas.microsoft.com/office/drawing/2014/main" id="{D1AA2A1A-38B5-825C-DC5C-0BC6F147C0FF}"/>
              </a:ext>
            </a:extLst>
          </p:cNvPr>
          <p:cNvSpPr txBox="1"/>
          <p:nvPr/>
        </p:nvSpPr>
        <p:spPr>
          <a:xfrm>
            <a:off x="2880487" y="2249046"/>
            <a:ext cx="6123783" cy="3802762"/>
          </a:xfrm>
          <a:prstGeom prst="rect">
            <a:avLst/>
          </a:prstGeom>
        </p:spPr>
        <p:txBody>
          <a:bodyPr vert="horz" lIns="91440" tIns="45720" rIns="91440" bIns="45720" rtlCol="0" anchor="t">
            <a:normAutofit/>
          </a:bodyPr>
          <a:lstStyle/>
          <a:p>
            <a:pPr defTabSz="914400">
              <a:lnSpc>
                <a:spcPct val="110000"/>
              </a:lnSpc>
              <a:spcAft>
                <a:spcPts val="600"/>
              </a:spcAft>
              <a:buClr>
                <a:schemeClr val="accent1"/>
              </a:buClr>
              <a:buSzPct val="110000"/>
            </a:pPr>
            <a:endParaRPr lang="en-US" sz="1500" b="0" i="0" dirty="0"/>
          </a:p>
        </p:txBody>
      </p:sp>
      <p:sp>
        <p:nvSpPr>
          <p:cNvPr id="4" name="TextBox 3">
            <a:extLst>
              <a:ext uri="{FF2B5EF4-FFF2-40B4-BE49-F238E27FC236}">
                <a16:creationId xmlns:a16="http://schemas.microsoft.com/office/drawing/2014/main" id="{08E4FA4D-FC4A-48D9-899D-55236A7179C2}"/>
              </a:ext>
            </a:extLst>
          </p:cNvPr>
          <p:cNvSpPr txBox="1"/>
          <p:nvPr/>
        </p:nvSpPr>
        <p:spPr>
          <a:xfrm>
            <a:off x="2454275" y="1663045"/>
            <a:ext cx="8963026" cy="4401205"/>
          </a:xfrm>
          <a:prstGeom prst="rect">
            <a:avLst/>
          </a:prstGeom>
          <a:noFill/>
        </p:spPr>
        <p:txBody>
          <a:bodyPr wrap="square">
            <a:spAutoFit/>
          </a:bodyPr>
          <a:lstStyle/>
          <a:p>
            <a:pPr algn="l"/>
            <a:r>
              <a:rPr lang="en-GB" sz="1400" b="0" i="0" dirty="0">
                <a:solidFill>
                  <a:srgbClr val="141414"/>
                </a:solidFill>
                <a:effectLst/>
                <a:latin typeface="var(--paragraph-font-family,var(--primary-font-family))"/>
              </a:rPr>
              <a:t>It’s important to think carefully before getting any kind of device for your child. Not only can it be an expensive decision, it’s also necessary to consider the 5 ‘</a:t>
            </a:r>
            <a:r>
              <a:rPr lang="en-GB" sz="1400" b="0" i="0" dirty="0" err="1">
                <a:solidFill>
                  <a:srgbClr val="141414"/>
                </a:solidFill>
                <a:effectLst/>
                <a:latin typeface="var(--paragraph-font-family,var(--primary-font-family))"/>
              </a:rPr>
              <a:t>Ws</a:t>
            </a:r>
            <a:r>
              <a:rPr lang="en-GB" sz="1400" b="0" i="0" dirty="0">
                <a:solidFill>
                  <a:srgbClr val="141414"/>
                </a:solidFill>
                <a:effectLst/>
                <a:latin typeface="var(--paragraph-font-family,var(--primary-font-family))"/>
              </a:rPr>
              <a:t>’.</a:t>
            </a:r>
          </a:p>
          <a:p>
            <a:pPr algn="l"/>
            <a:r>
              <a:rPr lang="en-GB" sz="1400" b="1" i="0" dirty="0">
                <a:solidFill>
                  <a:srgbClr val="141414"/>
                </a:solidFill>
                <a:effectLst/>
                <a:latin typeface="var(--heading-scoped-font-family,var(--secondary-font-family))"/>
              </a:rPr>
              <a:t>What kind of device is it and what level of connectivity does it offer?</a:t>
            </a:r>
          </a:p>
          <a:p>
            <a:pPr algn="l"/>
            <a:r>
              <a:rPr lang="en-GB" sz="1400" b="0" i="0" dirty="0">
                <a:solidFill>
                  <a:srgbClr val="141414"/>
                </a:solidFill>
                <a:effectLst/>
                <a:latin typeface="var(--paragraph-font-family,var(--primary-font-family))"/>
              </a:rPr>
              <a:t>Does the device allow you to connect with friends, online friends, and other people you might not know? Our </a:t>
            </a:r>
            <a:r>
              <a:rPr lang="en-GB" sz="1400" b="0" i="0" dirty="0">
                <a:solidFill>
                  <a:srgbClr val="141414"/>
                </a:solidFill>
                <a:effectLst/>
                <a:latin typeface="var(--paragraph-font-family,var(--primary-font-family))"/>
                <a:hlinkClick r:id="rId2"/>
              </a:rPr>
              <a:t>Parents and Carers Guide to Technology</a:t>
            </a:r>
            <a:r>
              <a:rPr lang="en-GB" sz="1400" b="0" i="0" dirty="0">
                <a:solidFill>
                  <a:srgbClr val="141414"/>
                </a:solidFill>
                <a:effectLst/>
                <a:latin typeface="var(--paragraph-font-family,var(--primary-font-family))"/>
              </a:rPr>
              <a:t> provides specialist advice for phones, consoles, laptops, smart speakers, and TVs, including information on privacy and security settings and how to set them up.</a:t>
            </a:r>
          </a:p>
          <a:p>
            <a:pPr algn="l"/>
            <a:r>
              <a:rPr lang="en-GB" sz="1400" b="1" i="0" dirty="0">
                <a:solidFill>
                  <a:srgbClr val="141414"/>
                </a:solidFill>
                <a:effectLst/>
                <a:latin typeface="var(--heading-scoped-font-family,var(--secondary-font-family))"/>
              </a:rPr>
              <a:t>Who will be using it?</a:t>
            </a:r>
          </a:p>
          <a:p>
            <a:pPr algn="l"/>
            <a:r>
              <a:rPr lang="en-GB" sz="1400" b="0" i="0" dirty="0">
                <a:solidFill>
                  <a:srgbClr val="141414"/>
                </a:solidFill>
                <a:effectLst/>
                <a:latin typeface="var(--paragraph-font-family,var(--primary-font-family))"/>
              </a:rPr>
              <a:t>Will it be a family owned device, or just for your child? If it’s a personal device then it’s important that you’re aware of the in-built settings that are available, such as the content and privacy restrictions that can help to control things like age ratings, location sharing, downloading, and screentime etc.</a:t>
            </a:r>
          </a:p>
          <a:p>
            <a:pPr algn="l"/>
            <a:r>
              <a:rPr lang="en-GB" sz="1400" b="1" i="0" dirty="0">
                <a:solidFill>
                  <a:srgbClr val="141414"/>
                </a:solidFill>
                <a:effectLst/>
                <a:latin typeface="var(--heading-scoped-font-family,var(--secondary-font-family))"/>
              </a:rPr>
              <a:t>When and where will the device be used?</a:t>
            </a:r>
          </a:p>
          <a:p>
            <a:pPr algn="l"/>
            <a:r>
              <a:rPr lang="en-GB" sz="1400" b="0" i="0" dirty="0">
                <a:solidFill>
                  <a:srgbClr val="141414"/>
                </a:solidFill>
                <a:effectLst/>
                <a:latin typeface="var(--paragraph-font-family,var(--primary-font-family))"/>
              </a:rPr>
              <a:t>Is it portable, or will it stay in one place in the home? Will it go into your child’s bedroom, or will they take it out and about with them? Creating a </a:t>
            </a:r>
            <a:r>
              <a:rPr lang="en-GB" sz="1400" b="0" i="0" dirty="0">
                <a:solidFill>
                  <a:srgbClr val="141414"/>
                </a:solidFill>
                <a:effectLst/>
                <a:latin typeface="var(--paragraph-font-family,var(--primary-font-family))"/>
                <a:hlinkClick r:id="rId3"/>
              </a:rPr>
              <a:t>Family Agreement</a:t>
            </a:r>
            <a:r>
              <a:rPr lang="en-GB" sz="1400" b="0" i="0" dirty="0">
                <a:solidFill>
                  <a:srgbClr val="141414"/>
                </a:solidFill>
                <a:effectLst/>
                <a:latin typeface="var(--paragraph-font-family,var(--primary-font-family))"/>
              </a:rPr>
              <a:t> for your technology use can help set out your rules and expectations.</a:t>
            </a:r>
          </a:p>
          <a:p>
            <a:pPr algn="l"/>
            <a:r>
              <a:rPr lang="en-GB" sz="1400" b="1" i="0" dirty="0">
                <a:solidFill>
                  <a:srgbClr val="141414"/>
                </a:solidFill>
                <a:effectLst/>
                <a:latin typeface="var(--heading-scoped-font-family,var(--secondary-font-family))"/>
              </a:rPr>
              <a:t>Why does your child want one?</a:t>
            </a:r>
          </a:p>
          <a:p>
            <a:pPr algn="l"/>
            <a:r>
              <a:rPr lang="en-GB" sz="1400" b="0" i="0" dirty="0">
                <a:solidFill>
                  <a:srgbClr val="141414"/>
                </a:solidFill>
                <a:effectLst/>
                <a:latin typeface="var(--paragraph-font-family,var(--primary-font-family))"/>
              </a:rPr>
              <a:t>Is this an upgrade to an existing device that might be past its best, or are they asking because, ‘all their friends have one!’? As a parent or carer, it can be difficult to explain the cost of new devices and relay your concerns in a child-friendly way. If your child is asking for their first phone, then </a:t>
            </a:r>
            <a:r>
              <a:rPr lang="en-GB" sz="1400" b="0" i="0" dirty="0" err="1">
                <a:solidFill>
                  <a:srgbClr val="141414"/>
                </a:solidFill>
                <a:effectLst/>
                <a:latin typeface="var(--paragraph-font-family,var(--primary-font-family))"/>
              </a:rPr>
              <a:t>Childnet’s</a:t>
            </a:r>
            <a:r>
              <a:rPr lang="en-GB" sz="1400" b="0" i="0" dirty="0">
                <a:solidFill>
                  <a:srgbClr val="141414"/>
                </a:solidFill>
                <a:effectLst/>
                <a:latin typeface="var(--paragraph-font-family,var(--primary-font-family))"/>
              </a:rPr>
              <a:t> ‘</a:t>
            </a:r>
            <a:r>
              <a:rPr lang="en-GB" sz="1400" b="0" i="0" dirty="0">
                <a:solidFill>
                  <a:srgbClr val="141414"/>
                </a:solidFill>
                <a:effectLst/>
                <a:latin typeface="var(--paragraph-font-family,var(--primary-font-family))"/>
                <a:hlinkClick r:id="rId4"/>
              </a:rPr>
              <a:t>First Phone Checklist’</a:t>
            </a:r>
            <a:r>
              <a:rPr lang="en-GB" sz="1400" b="0" i="0" dirty="0">
                <a:solidFill>
                  <a:srgbClr val="141414"/>
                </a:solidFill>
                <a:effectLst/>
                <a:latin typeface="var(--paragraph-font-family,var(--primary-font-family))"/>
              </a:rPr>
              <a:t> has all the advice you need to make an informed decision.</a:t>
            </a:r>
          </a:p>
          <a:p>
            <a:pPr algn="l"/>
            <a:r>
              <a:rPr lang="en-GB" sz="1400" b="0" i="0" dirty="0">
                <a:solidFill>
                  <a:srgbClr val="141414"/>
                </a:solidFill>
                <a:effectLst/>
                <a:latin typeface="var(--paragraph-font-family,var(--primary-font-family))"/>
              </a:rPr>
              <a:t>Remember, even if your child is putting pressure on you, as their parent or carer only you know if they’re ready to use the device they’re asking for, and if they can demonstrate the responsibility and maturity needed to enjoy it safely.</a:t>
            </a:r>
          </a:p>
        </p:txBody>
      </p:sp>
    </p:spTree>
    <p:extLst>
      <p:ext uri="{BB962C8B-B14F-4D97-AF65-F5344CB8AC3E}">
        <p14:creationId xmlns:p14="http://schemas.microsoft.com/office/powerpoint/2010/main" val="20675023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2" name="Rectangle 61">
            <a:extLst>
              <a:ext uri="{FF2B5EF4-FFF2-40B4-BE49-F238E27FC236}">
                <a16:creationId xmlns:a16="http://schemas.microsoft.com/office/drawing/2014/main" id="{E2366EBA-92FD-44AE-87A9-25E5135EB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6920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4" name="Group 63">
            <a:extLst>
              <a:ext uri="{FF2B5EF4-FFF2-40B4-BE49-F238E27FC236}">
                <a16:creationId xmlns:a16="http://schemas.microsoft.com/office/drawing/2014/main" id="{B437F5FC-01F7-4EB4-81E7-C27D917E955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65" name="Freeform 5">
              <a:extLst>
                <a:ext uri="{FF2B5EF4-FFF2-40B4-BE49-F238E27FC236}">
                  <a16:creationId xmlns:a16="http://schemas.microsoft.com/office/drawing/2014/main" id="{4B0CFF10-4805-4BFA-961B-1F60DAEB94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6" name="Freeform 6">
              <a:extLst>
                <a:ext uri="{FF2B5EF4-FFF2-40B4-BE49-F238E27FC236}">
                  <a16:creationId xmlns:a16="http://schemas.microsoft.com/office/drawing/2014/main" id="{BE054536-C03E-4857-B4AE-D687A58F9A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7" name="Freeform 7">
              <a:extLst>
                <a:ext uri="{FF2B5EF4-FFF2-40B4-BE49-F238E27FC236}">
                  <a16:creationId xmlns:a16="http://schemas.microsoft.com/office/drawing/2014/main" id="{FE33E51C-23D8-43F5-98C4-A2ED2C4C99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8" name="Freeform 8">
              <a:extLst>
                <a:ext uri="{FF2B5EF4-FFF2-40B4-BE49-F238E27FC236}">
                  <a16:creationId xmlns:a16="http://schemas.microsoft.com/office/drawing/2014/main" id="{89E18891-DEB2-4CFD-A907-2868B2A910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9" name="Freeform 9">
              <a:extLst>
                <a:ext uri="{FF2B5EF4-FFF2-40B4-BE49-F238E27FC236}">
                  <a16:creationId xmlns:a16="http://schemas.microsoft.com/office/drawing/2014/main" id="{0002C1BB-DB60-4314-A2FC-203E54D94C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0" name="Freeform 10">
              <a:extLst>
                <a:ext uri="{FF2B5EF4-FFF2-40B4-BE49-F238E27FC236}">
                  <a16:creationId xmlns:a16="http://schemas.microsoft.com/office/drawing/2014/main" id="{9B75BDFA-6D78-4FB1-9F21-5280855C49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1" name="Freeform 11">
              <a:extLst>
                <a:ext uri="{FF2B5EF4-FFF2-40B4-BE49-F238E27FC236}">
                  <a16:creationId xmlns:a16="http://schemas.microsoft.com/office/drawing/2014/main" id="{0B632D6B-A327-41AB-BBCF-9A03AD2AB73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2" name="Freeform 12">
              <a:extLst>
                <a:ext uri="{FF2B5EF4-FFF2-40B4-BE49-F238E27FC236}">
                  <a16:creationId xmlns:a16="http://schemas.microsoft.com/office/drawing/2014/main" id="{F514BBC5-1736-4813-BECB-5A6B6738E5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3" name="Freeform 13">
              <a:extLst>
                <a:ext uri="{FF2B5EF4-FFF2-40B4-BE49-F238E27FC236}">
                  <a16:creationId xmlns:a16="http://schemas.microsoft.com/office/drawing/2014/main" id="{94A2C868-7AEC-4209-BFA3-7185B11D33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4" name="Freeform 14">
              <a:extLst>
                <a:ext uri="{FF2B5EF4-FFF2-40B4-BE49-F238E27FC236}">
                  <a16:creationId xmlns:a16="http://schemas.microsoft.com/office/drawing/2014/main" id="{FF56CB70-2B25-4695-ADC8-6092D0D112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5" name="Freeform 15">
              <a:extLst>
                <a:ext uri="{FF2B5EF4-FFF2-40B4-BE49-F238E27FC236}">
                  <a16:creationId xmlns:a16="http://schemas.microsoft.com/office/drawing/2014/main" id="{BA411BEF-2182-4458-B9AF-1634B5C231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6" name="Freeform 16">
              <a:extLst>
                <a:ext uri="{FF2B5EF4-FFF2-40B4-BE49-F238E27FC236}">
                  <a16:creationId xmlns:a16="http://schemas.microsoft.com/office/drawing/2014/main" id="{53F27E63-3F11-4C85-AC72-1EE8508C4C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7" name="Freeform 17">
              <a:extLst>
                <a:ext uri="{FF2B5EF4-FFF2-40B4-BE49-F238E27FC236}">
                  <a16:creationId xmlns:a16="http://schemas.microsoft.com/office/drawing/2014/main" id="{68B589BA-F70F-4E0B-94B9-EEB83EDF3F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8" name="Freeform 18">
              <a:extLst>
                <a:ext uri="{FF2B5EF4-FFF2-40B4-BE49-F238E27FC236}">
                  <a16:creationId xmlns:a16="http://schemas.microsoft.com/office/drawing/2014/main" id="{9D0B991D-CB0A-415F-8D77-A5565F66F0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9" name="Freeform 19">
              <a:extLst>
                <a:ext uri="{FF2B5EF4-FFF2-40B4-BE49-F238E27FC236}">
                  <a16:creationId xmlns:a16="http://schemas.microsoft.com/office/drawing/2014/main" id="{701E99DE-74F0-41D1-BBF4-5A57053BB6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0" name="Freeform 20">
              <a:extLst>
                <a:ext uri="{FF2B5EF4-FFF2-40B4-BE49-F238E27FC236}">
                  <a16:creationId xmlns:a16="http://schemas.microsoft.com/office/drawing/2014/main" id="{C02EE40A-8F17-4182-9495-9506463B79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1" name="Freeform 21">
              <a:extLst>
                <a:ext uri="{FF2B5EF4-FFF2-40B4-BE49-F238E27FC236}">
                  <a16:creationId xmlns:a16="http://schemas.microsoft.com/office/drawing/2014/main" id="{924210CA-0A35-4127-925F-D4084B7DC3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2" name="Freeform 22">
              <a:extLst>
                <a:ext uri="{FF2B5EF4-FFF2-40B4-BE49-F238E27FC236}">
                  <a16:creationId xmlns:a16="http://schemas.microsoft.com/office/drawing/2014/main" id="{DC13CEF1-DD2D-474C-B81C-820CEF3D9C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3" name="Freeform 23">
              <a:extLst>
                <a:ext uri="{FF2B5EF4-FFF2-40B4-BE49-F238E27FC236}">
                  <a16:creationId xmlns:a16="http://schemas.microsoft.com/office/drawing/2014/main" id="{F889481A-8038-43E6-8EF1-A5F802CEDF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4" name="Freeform 24">
              <a:extLst>
                <a:ext uri="{FF2B5EF4-FFF2-40B4-BE49-F238E27FC236}">
                  <a16:creationId xmlns:a16="http://schemas.microsoft.com/office/drawing/2014/main" id="{128BD14A-9093-4854-A73A-F666B2ED2D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5" name="Freeform 25">
              <a:extLst>
                <a:ext uri="{FF2B5EF4-FFF2-40B4-BE49-F238E27FC236}">
                  <a16:creationId xmlns:a16="http://schemas.microsoft.com/office/drawing/2014/main" id="{22D884F4-76EC-4371-B903-E79CF191E3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sp useBgFill="1">
        <p:nvSpPr>
          <p:cNvPr id="87" name="Rectangle 86">
            <a:extLst>
              <a:ext uri="{FF2B5EF4-FFF2-40B4-BE49-F238E27FC236}">
                <a16:creationId xmlns:a16="http://schemas.microsoft.com/office/drawing/2014/main" id="{7C462C46-EFB7-4580-9921-DFC346FCC3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23665" y="0"/>
            <a:ext cx="10268336" cy="68692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0B7F7B8-6472-76EF-9DAA-661DC5658CA1}"/>
              </a:ext>
            </a:extLst>
          </p:cNvPr>
          <p:cNvSpPr>
            <a:spLocks noGrp="1"/>
          </p:cNvSpPr>
          <p:nvPr>
            <p:ph type="title"/>
          </p:nvPr>
        </p:nvSpPr>
        <p:spPr>
          <a:xfrm>
            <a:off x="2909215" y="318785"/>
            <a:ext cx="6795172" cy="1230570"/>
          </a:xfrm>
        </p:spPr>
        <p:txBody>
          <a:bodyPr vert="horz" lIns="228600" tIns="228600" rIns="228600" bIns="228600" rtlCol="0" anchor="t">
            <a:noAutofit/>
          </a:bodyPr>
          <a:lstStyle/>
          <a:p>
            <a:pPr algn="l"/>
            <a:r>
              <a:rPr lang="en-GB" sz="2800" b="1" i="0" dirty="0">
                <a:solidFill>
                  <a:srgbClr val="141414"/>
                </a:solidFill>
                <a:effectLst/>
                <a:latin typeface="var(--heading-scoped-font-family,var(--secondary-font-family))"/>
              </a:rPr>
              <a:t>I’m not sure if the content my child is watching is a good influence on them, what can I do?</a:t>
            </a:r>
          </a:p>
        </p:txBody>
      </p:sp>
      <p:sp>
        <p:nvSpPr>
          <p:cNvPr id="89" name="Isosceles Triangle 88">
            <a:extLst>
              <a:ext uri="{FF2B5EF4-FFF2-40B4-BE49-F238E27FC236}">
                <a16:creationId xmlns:a16="http://schemas.microsoft.com/office/drawing/2014/main" id="{B8B918B4-AB10-4E3A-916E-A9625586EA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97903" y="954813"/>
            <a:ext cx="300774" cy="259288"/>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5" name="TextBox 4">
            <a:extLst>
              <a:ext uri="{FF2B5EF4-FFF2-40B4-BE49-F238E27FC236}">
                <a16:creationId xmlns:a16="http://schemas.microsoft.com/office/drawing/2014/main" id="{D1AA2A1A-38B5-825C-DC5C-0BC6F147C0FF}"/>
              </a:ext>
            </a:extLst>
          </p:cNvPr>
          <p:cNvSpPr txBox="1"/>
          <p:nvPr/>
        </p:nvSpPr>
        <p:spPr>
          <a:xfrm>
            <a:off x="2880487" y="2249046"/>
            <a:ext cx="6123783" cy="3802762"/>
          </a:xfrm>
          <a:prstGeom prst="rect">
            <a:avLst/>
          </a:prstGeom>
        </p:spPr>
        <p:txBody>
          <a:bodyPr vert="horz" lIns="91440" tIns="45720" rIns="91440" bIns="45720" rtlCol="0" anchor="t">
            <a:normAutofit/>
          </a:bodyPr>
          <a:lstStyle/>
          <a:p>
            <a:pPr defTabSz="914400">
              <a:lnSpc>
                <a:spcPct val="110000"/>
              </a:lnSpc>
              <a:spcAft>
                <a:spcPts val="600"/>
              </a:spcAft>
              <a:buClr>
                <a:schemeClr val="accent1"/>
              </a:buClr>
              <a:buSzPct val="110000"/>
            </a:pPr>
            <a:endParaRPr lang="en-US" sz="1500" b="0" i="0" dirty="0"/>
          </a:p>
        </p:txBody>
      </p:sp>
      <p:sp>
        <p:nvSpPr>
          <p:cNvPr id="6" name="TextBox 5">
            <a:extLst>
              <a:ext uri="{FF2B5EF4-FFF2-40B4-BE49-F238E27FC236}">
                <a16:creationId xmlns:a16="http://schemas.microsoft.com/office/drawing/2014/main" id="{DF5C22B9-0A61-6C0F-A4A6-06F63597FEEC}"/>
              </a:ext>
            </a:extLst>
          </p:cNvPr>
          <p:cNvSpPr txBox="1"/>
          <p:nvPr/>
        </p:nvSpPr>
        <p:spPr>
          <a:xfrm>
            <a:off x="3048000" y="1416452"/>
            <a:ext cx="7194550" cy="5078313"/>
          </a:xfrm>
          <a:prstGeom prst="rect">
            <a:avLst/>
          </a:prstGeom>
          <a:noFill/>
        </p:spPr>
        <p:txBody>
          <a:bodyPr wrap="square">
            <a:spAutoFit/>
          </a:bodyPr>
          <a:lstStyle/>
          <a:p>
            <a:pPr algn="l"/>
            <a:r>
              <a:rPr lang="en-GB" b="0" i="0" dirty="0">
                <a:solidFill>
                  <a:srgbClr val="141414"/>
                </a:solidFill>
                <a:effectLst/>
                <a:latin typeface="var(--paragraph-font-family,var(--primary-font-family))"/>
              </a:rPr>
              <a:t>Children begin to be influenced by the content they watch as soon as they’re old enough to go online. They develop strong preferences for their favourite characters, videos, and games from an early age and these preferences can also be influenced by the content that their friends like, and talk about, too.</a:t>
            </a:r>
          </a:p>
          <a:p>
            <a:pPr algn="l"/>
            <a:r>
              <a:rPr lang="en-GB" b="1" i="0" dirty="0">
                <a:solidFill>
                  <a:srgbClr val="141414"/>
                </a:solidFill>
                <a:effectLst/>
                <a:latin typeface="var(--heading-scoped-font-family,var(--secondary-font-family))"/>
              </a:rPr>
              <a:t>Watch</a:t>
            </a:r>
          </a:p>
          <a:p>
            <a:pPr algn="l"/>
            <a:r>
              <a:rPr lang="en-GB" b="0" i="0" dirty="0">
                <a:solidFill>
                  <a:srgbClr val="141414"/>
                </a:solidFill>
                <a:effectLst/>
                <a:latin typeface="var(--paragraph-font-family,var(--primary-font-family))"/>
              </a:rPr>
              <a:t>The best way to understand the content that your children enjoy is to watch it yourself. It might not be to your own personal tastes, but this will allow you to see what is being said and how this may affect your child.</a:t>
            </a:r>
          </a:p>
          <a:p>
            <a:pPr algn="l"/>
            <a:r>
              <a:rPr lang="en-GB" b="1" i="0" dirty="0">
                <a:solidFill>
                  <a:srgbClr val="141414"/>
                </a:solidFill>
                <a:effectLst/>
                <a:latin typeface="var(--heading-scoped-font-family,var(--secondary-font-family))"/>
              </a:rPr>
              <a:t>Talk</a:t>
            </a:r>
          </a:p>
          <a:p>
            <a:pPr algn="l"/>
            <a:r>
              <a:rPr lang="en-GB" b="0" i="0" dirty="0">
                <a:solidFill>
                  <a:srgbClr val="141414"/>
                </a:solidFill>
                <a:effectLst/>
                <a:latin typeface="var(--paragraph-font-family,var(--primary-font-family))"/>
              </a:rPr>
              <a:t>If you’re worried about it in any way, it’s important to talk to your children and let them know what it is that you’re concerned about. E.g., if you think it’s affecting their behaviour or mood.</a:t>
            </a:r>
          </a:p>
          <a:p>
            <a:pPr algn="l"/>
            <a:r>
              <a:rPr lang="en-GB" b="1" i="0" dirty="0">
                <a:solidFill>
                  <a:srgbClr val="141414"/>
                </a:solidFill>
                <a:effectLst/>
                <a:latin typeface="var(--heading-scoped-font-family,var(--secondary-font-family))"/>
              </a:rPr>
              <a:t>Report</a:t>
            </a:r>
          </a:p>
          <a:p>
            <a:pPr algn="l"/>
            <a:r>
              <a:rPr lang="en-GB" b="0" i="0" dirty="0">
                <a:solidFill>
                  <a:srgbClr val="141414"/>
                </a:solidFill>
                <a:effectLst/>
                <a:latin typeface="var(--paragraph-font-family,var(--primary-font-family))"/>
              </a:rPr>
              <a:t>If you see anything inappropriate online, that might go against the platform’s community guidelines, then it’s important to report it (and anyone who is sharing that content too), using the reporting, and blocking tools provided.</a:t>
            </a:r>
          </a:p>
        </p:txBody>
      </p:sp>
    </p:spTree>
    <p:extLst>
      <p:ext uri="{BB962C8B-B14F-4D97-AF65-F5344CB8AC3E}">
        <p14:creationId xmlns:p14="http://schemas.microsoft.com/office/powerpoint/2010/main" val="6314943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2" name="Rectangle 61">
            <a:extLst>
              <a:ext uri="{FF2B5EF4-FFF2-40B4-BE49-F238E27FC236}">
                <a16:creationId xmlns:a16="http://schemas.microsoft.com/office/drawing/2014/main" id="{E2366EBA-92FD-44AE-87A9-25E5135EB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6920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4" name="Group 63">
            <a:extLst>
              <a:ext uri="{FF2B5EF4-FFF2-40B4-BE49-F238E27FC236}">
                <a16:creationId xmlns:a16="http://schemas.microsoft.com/office/drawing/2014/main" id="{B437F5FC-01F7-4EB4-81E7-C27D917E955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65" name="Freeform 5">
              <a:extLst>
                <a:ext uri="{FF2B5EF4-FFF2-40B4-BE49-F238E27FC236}">
                  <a16:creationId xmlns:a16="http://schemas.microsoft.com/office/drawing/2014/main" id="{4B0CFF10-4805-4BFA-961B-1F60DAEB94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6" name="Freeform 6">
              <a:extLst>
                <a:ext uri="{FF2B5EF4-FFF2-40B4-BE49-F238E27FC236}">
                  <a16:creationId xmlns:a16="http://schemas.microsoft.com/office/drawing/2014/main" id="{BE054536-C03E-4857-B4AE-D687A58F9A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7" name="Freeform 7">
              <a:extLst>
                <a:ext uri="{FF2B5EF4-FFF2-40B4-BE49-F238E27FC236}">
                  <a16:creationId xmlns:a16="http://schemas.microsoft.com/office/drawing/2014/main" id="{FE33E51C-23D8-43F5-98C4-A2ED2C4C99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8" name="Freeform 8">
              <a:extLst>
                <a:ext uri="{FF2B5EF4-FFF2-40B4-BE49-F238E27FC236}">
                  <a16:creationId xmlns:a16="http://schemas.microsoft.com/office/drawing/2014/main" id="{89E18891-DEB2-4CFD-A907-2868B2A910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9" name="Freeform 9">
              <a:extLst>
                <a:ext uri="{FF2B5EF4-FFF2-40B4-BE49-F238E27FC236}">
                  <a16:creationId xmlns:a16="http://schemas.microsoft.com/office/drawing/2014/main" id="{0002C1BB-DB60-4314-A2FC-203E54D94C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0" name="Freeform 10">
              <a:extLst>
                <a:ext uri="{FF2B5EF4-FFF2-40B4-BE49-F238E27FC236}">
                  <a16:creationId xmlns:a16="http://schemas.microsoft.com/office/drawing/2014/main" id="{9B75BDFA-6D78-4FB1-9F21-5280855C49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1" name="Freeform 11">
              <a:extLst>
                <a:ext uri="{FF2B5EF4-FFF2-40B4-BE49-F238E27FC236}">
                  <a16:creationId xmlns:a16="http://schemas.microsoft.com/office/drawing/2014/main" id="{0B632D6B-A327-41AB-BBCF-9A03AD2AB73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2" name="Freeform 12">
              <a:extLst>
                <a:ext uri="{FF2B5EF4-FFF2-40B4-BE49-F238E27FC236}">
                  <a16:creationId xmlns:a16="http://schemas.microsoft.com/office/drawing/2014/main" id="{F514BBC5-1736-4813-BECB-5A6B6738E5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3" name="Freeform 13">
              <a:extLst>
                <a:ext uri="{FF2B5EF4-FFF2-40B4-BE49-F238E27FC236}">
                  <a16:creationId xmlns:a16="http://schemas.microsoft.com/office/drawing/2014/main" id="{94A2C868-7AEC-4209-BFA3-7185B11D33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4" name="Freeform 14">
              <a:extLst>
                <a:ext uri="{FF2B5EF4-FFF2-40B4-BE49-F238E27FC236}">
                  <a16:creationId xmlns:a16="http://schemas.microsoft.com/office/drawing/2014/main" id="{FF56CB70-2B25-4695-ADC8-6092D0D112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5" name="Freeform 15">
              <a:extLst>
                <a:ext uri="{FF2B5EF4-FFF2-40B4-BE49-F238E27FC236}">
                  <a16:creationId xmlns:a16="http://schemas.microsoft.com/office/drawing/2014/main" id="{BA411BEF-2182-4458-B9AF-1634B5C231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6" name="Freeform 16">
              <a:extLst>
                <a:ext uri="{FF2B5EF4-FFF2-40B4-BE49-F238E27FC236}">
                  <a16:creationId xmlns:a16="http://schemas.microsoft.com/office/drawing/2014/main" id="{53F27E63-3F11-4C85-AC72-1EE8508C4C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7" name="Freeform 17">
              <a:extLst>
                <a:ext uri="{FF2B5EF4-FFF2-40B4-BE49-F238E27FC236}">
                  <a16:creationId xmlns:a16="http://schemas.microsoft.com/office/drawing/2014/main" id="{68B589BA-F70F-4E0B-94B9-EEB83EDF3F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8" name="Freeform 18">
              <a:extLst>
                <a:ext uri="{FF2B5EF4-FFF2-40B4-BE49-F238E27FC236}">
                  <a16:creationId xmlns:a16="http://schemas.microsoft.com/office/drawing/2014/main" id="{9D0B991D-CB0A-415F-8D77-A5565F66F0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9" name="Freeform 19">
              <a:extLst>
                <a:ext uri="{FF2B5EF4-FFF2-40B4-BE49-F238E27FC236}">
                  <a16:creationId xmlns:a16="http://schemas.microsoft.com/office/drawing/2014/main" id="{701E99DE-74F0-41D1-BBF4-5A57053BB6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0" name="Freeform 20">
              <a:extLst>
                <a:ext uri="{FF2B5EF4-FFF2-40B4-BE49-F238E27FC236}">
                  <a16:creationId xmlns:a16="http://schemas.microsoft.com/office/drawing/2014/main" id="{C02EE40A-8F17-4182-9495-9506463B79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1" name="Freeform 21">
              <a:extLst>
                <a:ext uri="{FF2B5EF4-FFF2-40B4-BE49-F238E27FC236}">
                  <a16:creationId xmlns:a16="http://schemas.microsoft.com/office/drawing/2014/main" id="{924210CA-0A35-4127-925F-D4084B7DC3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2" name="Freeform 22">
              <a:extLst>
                <a:ext uri="{FF2B5EF4-FFF2-40B4-BE49-F238E27FC236}">
                  <a16:creationId xmlns:a16="http://schemas.microsoft.com/office/drawing/2014/main" id="{DC13CEF1-DD2D-474C-B81C-820CEF3D9C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3" name="Freeform 23">
              <a:extLst>
                <a:ext uri="{FF2B5EF4-FFF2-40B4-BE49-F238E27FC236}">
                  <a16:creationId xmlns:a16="http://schemas.microsoft.com/office/drawing/2014/main" id="{F889481A-8038-43E6-8EF1-A5F802CEDF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4" name="Freeform 24">
              <a:extLst>
                <a:ext uri="{FF2B5EF4-FFF2-40B4-BE49-F238E27FC236}">
                  <a16:creationId xmlns:a16="http://schemas.microsoft.com/office/drawing/2014/main" id="{128BD14A-9093-4854-A73A-F666B2ED2D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5" name="Freeform 25">
              <a:extLst>
                <a:ext uri="{FF2B5EF4-FFF2-40B4-BE49-F238E27FC236}">
                  <a16:creationId xmlns:a16="http://schemas.microsoft.com/office/drawing/2014/main" id="{22D884F4-76EC-4371-B903-E79CF191E3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sp useBgFill="1">
        <p:nvSpPr>
          <p:cNvPr id="87" name="Rectangle 86">
            <a:extLst>
              <a:ext uri="{FF2B5EF4-FFF2-40B4-BE49-F238E27FC236}">
                <a16:creationId xmlns:a16="http://schemas.microsoft.com/office/drawing/2014/main" id="{7C462C46-EFB7-4580-9921-DFC346FCC3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23665" y="0"/>
            <a:ext cx="10268336" cy="68692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0B7F7B8-6472-76EF-9DAA-661DC5658CA1}"/>
              </a:ext>
            </a:extLst>
          </p:cNvPr>
          <p:cNvSpPr>
            <a:spLocks noGrp="1"/>
          </p:cNvSpPr>
          <p:nvPr>
            <p:ph type="title"/>
          </p:nvPr>
        </p:nvSpPr>
        <p:spPr>
          <a:xfrm>
            <a:off x="2688184" y="-135066"/>
            <a:ext cx="6795172" cy="1230570"/>
          </a:xfrm>
        </p:spPr>
        <p:txBody>
          <a:bodyPr vert="horz" lIns="228600" tIns="228600" rIns="228600" bIns="228600" rtlCol="0" anchor="t">
            <a:noAutofit/>
          </a:bodyPr>
          <a:lstStyle/>
          <a:p>
            <a:pPr algn="l"/>
            <a:r>
              <a:rPr lang="en-GB" sz="2800" b="1" i="0" dirty="0">
                <a:solidFill>
                  <a:srgbClr val="141414"/>
                </a:solidFill>
                <a:effectLst/>
                <a:latin typeface="var(--heading-scoped-font-family,var(--secondary-font-family))"/>
              </a:rPr>
              <a:t>What does an influencer do and how can they affect children’s behaviour?</a:t>
            </a:r>
          </a:p>
        </p:txBody>
      </p:sp>
      <p:sp>
        <p:nvSpPr>
          <p:cNvPr id="89" name="Isosceles Triangle 88">
            <a:extLst>
              <a:ext uri="{FF2B5EF4-FFF2-40B4-BE49-F238E27FC236}">
                <a16:creationId xmlns:a16="http://schemas.microsoft.com/office/drawing/2014/main" id="{B8B918B4-AB10-4E3A-916E-A9625586EA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97903" y="954813"/>
            <a:ext cx="300774" cy="259288"/>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5" name="TextBox 4">
            <a:extLst>
              <a:ext uri="{FF2B5EF4-FFF2-40B4-BE49-F238E27FC236}">
                <a16:creationId xmlns:a16="http://schemas.microsoft.com/office/drawing/2014/main" id="{D1AA2A1A-38B5-825C-DC5C-0BC6F147C0FF}"/>
              </a:ext>
            </a:extLst>
          </p:cNvPr>
          <p:cNvSpPr txBox="1"/>
          <p:nvPr/>
        </p:nvSpPr>
        <p:spPr>
          <a:xfrm>
            <a:off x="2880487" y="2249046"/>
            <a:ext cx="6123783" cy="3802762"/>
          </a:xfrm>
          <a:prstGeom prst="rect">
            <a:avLst/>
          </a:prstGeom>
        </p:spPr>
        <p:txBody>
          <a:bodyPr vert="horz" lIns="91440" tIns="45720" rIns="91440" bIns="45720" rtlCol="0" anchor="t">
            <a:normAutofit/>
          </a:bodyPr>
          <a:lstStyle/>
          <a:p>
            <a:pPr defTabSz="914400">
              <a:lnSpc>
                <a:spcPct val="110000"/>
              </a:lnSpc>
              <a:spcAft>
                <a:spcPts val="600"/>
              </a:spcAft>
              <a:buClr>
                <a:schemeClr val="accent1"/>
              </a:buClr>
              <a:buSzPct val="110000"/>
            </a:pPr>
            <a:endParaRPr lang="en-US" sz="1500" b="0" i="0" dirty="0"/>
          </a:p>
        </p:txBody>
      </p:sp>
      <p:sp>
        <p:nvSpPr>
          <p:cNvPr id="4" name="TextBox 3">
            <a:extLst>
              <a:ext uri="{FF2B5EF4-FFF2-40B4-BE49-F238E27FC236}">
                <a16:creationId xmlns:a16="http://schemas.microsoft.com/office/drawing/2014/main" id="{BAFB4227-1309-3509-F70F-9640349866FC}"/>
              </a:ext>
            </a:extLst>
          </p:cNvPr>
          <p:cNvSpPr txBox="1"/>
          <p:nvPr/>
        </p:nvSpPr>
        <p:spPr>
          <a:xfrm>
            <a:off x="2182953" y="960438"/>
            <a:ext cx="9413767" cy="5909310"/>
          </a:xfrm>
          <a:prstGeom prst="rect">
            <a:avLst/>
          </a:prstGeom>
          <a:noFill/>
        </p:spPr>
        <p:txBody>
          <a:bodyPr wrap="square">
            <a:spAutoFit/>
          </a:bodyPr>
          <a:lstStyle/>
          <a:p>
            <a:pPr algn="l"/>
            <a:r>
              <a:rPr lang="en-GB" b="0" i="0" dirty="0">
                <a:solidFill>
                  <a:srgbClr val="141414"/>
                </a:solidFill>
                <a:effectLst/>
                <a:latin typeface="var(--paragraph-font-family,var(--primary-font-family))"/>
              </a:rPr>
              <a:t>Influencers are people who use their internet presence, celebrity status, or relationship with their audience to affect the behaviour of their followers. Influencers can range in popularity, with some having 1,000 followers right up to those with millions of fans.</a:t>
            </a:r>
          </a:p>
          <a:p>
            <a:pPr algn="l"/>
            <a:r>
              <a:rPr lang="en-GB" b="0" i="0" dirty="0">
                <a:solidFill>
                  <a:srgbClr val="141414"/>
                </a:solidFill>
                <a:effectLst/>
                <a:latin typeface="var(--paragraph-font-family,var(--primary-font-family))"/>
              </a:rPr>
              <a:t>Influencers use their platforms in a variety of ways, including encouraging people to:</a:t>
            </a:r>
          </a:p>
          <a:p>
            <a:pPr algn="l">
              <a:buFont typeface="Arial" panose="020B0604020202020204" pitchFamily="34" charset="0"/>
              <a:buChar char="•"/>
            </a:pPr>
            <a:r>
              <a:rPr lang="en-GB" b="0" i="0" dirty="0">
                <a:solidFill>
                  <a:srgbClr val="141414"/>
                </a:solidFill>
                <a:effectLst/>
                <a:latin typeface="FiraSans"/>
              </a:rPr>
              <a:t>buy specific brands, products, or services, that the influencer is advertising</a:t>
            </a:r>
          </a:p>
          <a:p>
            <a:pPr algn="l">
              <a:buFont typeface="Arial" panose="020B0604020202020204" pitchFamily="34" charset="0"/>
              <a:buChar char="•"/>
            </a:pPr>
            <a:r>
              <a:rPr lang="en-GB" b="0" i="0" dirty="0">
                <a:solidFill>
                  <a:srgbClr val="141414"/>
                </a:solidFill>
                <a:effectLst/>
                <a:latin typeface="FiraSans"/>
              </a:rPr>
              <a:t>spend money on other things, for example wanting to replicate the activities or lifestyle that the influencer enjoys</a:t>
            </a:r>
          </a:p>
          <a:p>
            <a:pPr algn="l">
              <a:buFont typeface="Arial" panose="020B0604020202020204" pitchFamily="34" charset="0"/>
              <a:buChar char="•"/>
            </a:pPr>
            <a:r>
              <a:rPr lang="en-GB" b="0" i="0" dirty="0">
                <a:solidFill>
                  <a:srgbClr val="141414"/>
                </a:solidFill>
                <a:effectLst/>
                <a:latin typeface="FiraSans"/>
              </a:rPr>
              <a:t>change people’s ideas and opinions about topics, to match the influencer’s own values</a:t>
            </a:r>
          </a:p>
          <a:p>
            <a:pPr algn="l"/>
            <a:endParaRPr lang="en-GB" b="0" i="0" dirty="0">
              <a:solidFill>
                <a:srgbClr val="141414"/>
              </a:solidFill>
              <a:effectLst/>
              <a:latin typeface="var(--paragraph-font-family,var(--primary-font-family))"/>
            </a:endParaRPr>
          </a:p>
          <a:p>
            <a:pPr algn="l"/>
            <a:r>
              <a:rPr lang="en-GB" b="0" i="0" dirty="0">
                <a:solidFill>
                  <a:srgbClr val="141414"/>
                </a:solidFill>
                <a:effectLst/>
                <a:latin typeface="var(--paragraph-font-family,var(--primary-font-family))"/>
              </a:rPr>
              <a:t>Influencers often have a large following of people who pay close attention to their views. The content they share can affect a young person’s mood and mental health in both positive and negative ways.</a:t>
            </a:r>
          </a:p>
          <a:p>
            <a:pPr algn="l"/>
            <a:endParaRPr lang="en-GB" b="0" i="0" dirty="0">
              <a:solidFill>
                <a:srgbClr val="141414"/>
              </a:solidFill>
              <a:effectLst/>
              <a:latin typeface="var(--paragraph-font-family,var(--primary-font-family))"/>
            </a:endParaRPr>
          </a:p>
          <a:p>
            <a:pPr algn="l"/>
            <a:r>
              <a:rPr lang="en-GB" b="0" i="0" dirty="0">
                <a:solidFill>
                  <a:srgbClr val="141414"/>
                </a:solidFill>
                <a:effectLst/>
                <a:latin typeface="var(--paragraph-font-family,var(--primary-font-family))"/>
              </a:rPr>
              <a:t>Many influencers use their platforms for worthy causes, for example:</a:t>
            </a:r>
          </a:p>
          <a:p>
            <a:pPr algn="l">
              <a:buFont typeface="Arial" panose="020B0604020202020204" pitchFamily="34" charset="0"/>
              <a:buChar char="•"/>
            </a:pPr>
            <a:r>
              <a:rPr lang="en-GB" b="0" i="0" dirty="0">
                <a:solidFill>
                  <a:srgbClr val="141414"/>
                </a:solidFill>
                <a:effectLst/>
                <a:latin typeface="FiraSans"/>
              </a:rPr>
              <a:t>to raise awareness about issues that are hard to talk about</a:t>
            </a:r>
          </a:p>
          <a:p>
            <a:pPr algn="l">
              <a:buFont typeface="Arial" panose="020B0604020202020204" pitchFamily="34" charset="0"/>
              <a:buChar char="•"/>
            </a:pPr>
            <a:r>
              <a:rPr lang="en-GB" b="0" i="0" dirty="0">
                <a:solidFill>
                  <a:srgbClr val="141414"/>
                </a:solidFill>
                <a:effectLst/>
                <a:latin typeface="FiraSans"/>
              </a:rPr>
              <a:t>to fundraise for charity</a:t>
            </a:r>
          </a:p>
          <a:p>
            <a:pPr algn="l">
              <a:buFont typeface="Arial" panose="020B0604020202020204" pitchFamily="34" charset="0"/>
              <a:buChar char="•"/>
            </a:pPr>
            <a:r>
              <a:rPr lang="en-GB" b="0" i="0" dirty="0">
                <a:solidFill>
                  <a:srgbClr val="141414"/>
                </a:solidFill>
                <a:effectLst/>
                <a:latin typeface="FiraSans"/>
              </a:rPr>
              <a:t>to celebrate difference</a:t>
            </a:r>
          </a:p>
          <a:p>
            <a:pPr algn="l">
              <a:buFont typeface="Arial" panose="020B0604020202020204" pitchFamily="34" charset="0"/>
              <a:buChar char="•"/>
            </a:pPr>
            <a:r>
              <a:rPr lang="en-GB" b="0" i="0" dirty="0">
                <a:solidFill>
                  <a:srgbClr val="141414"/>
                </a:solidFill>
                <a:effectLst/>
                <a:latin typeface="FiraSans"/>
              </a:rPr>
              <a:t>to promote social change</a:t>
            </a:r>
          </a:p>
          <a:p>
            <a:pPr algn="l"/>
            <a:endParaRPr lang="en-GB" b="0" i="0" dirty="0">
              <a:solidFill>
                <a:srgbClr val="141414"/>
              </a:solidFill>
              <a:effectLst/>
              <a:latin typeface="FiraSans"/>
            </a:endParaRPr>
          </a:p>
          <a:p>
            <a:pPr algn="l"/>
            <a:r>
              <a:rPr lang="en-GB" b="0" i="0" dirty="0">
                <a:solidFill>
                  <a:srgbClr val="141414"/>
                </a:solidFill>
                <a:effectLst/>
                <a:latin typeface="var(--paragraph-font-family,var(--primary-font-family))"/>
              </a:rPr>
              <a:t>However, if you think that the content your child is seeing is affecting them in a negative way, it’s important that you talk to your child about it and seek the appropriate </a:t>
            </a:r>
            <a:r>
              <a:rPr lang="en-GB" b="0" i="0" dirty="0">
                <a:solidFill>
                  <a:srgbClr val="141414"/>
                </a:solidFill>
                <a:effectLst/>
                <a:latin typeface="var(--paragraph-font-family,var(--primary-font-family))"/>
                <a:hlinkClick r:id="rId2"/>
              </a:rPr>
              <a:t>help</a:t>
            </a:r>
            <a:r>
              <a:rPr lang="en-GB" b="0" i="0" dirty="0">
                <a:solidFill>
                  <a:srgbClr val="141414"/>
                </a:solidFill>
                <a:effectLst/>
                <a:latin typeface="var(--paragraph-font-family,var(--primary-font-family))"/>
              </a:rPr>
              <a:t> if necessary.</a:t>
            </a:r>
          </a:p>
        </p:txBody>
      </p:sp>
    </p:spTree>
    <p:extLst>
      <p:ext uri="{BB962C8B-B14F-4D97-AF65-F5344CB8AC3E}">
        <p14:creationId xmlns:p14="http://schemas.microsoft.com/office/powerpoint/2010/main" val="610588480"/>
      </p:ext>
    </p:extLst>
  </p:cSld>
  <p:clrMapOvr>
    <a:masterClrMapping/>
  </p:clrMapOvr>
</p:sld>
</file>

<file path=ppt/theme/theme1.xml><?xml version="1.0" encoding="utf-8"?>
<a:theme xmlns:a="http://schemas.openxmlformats.org/drawingml/2006/main" name="Atlas">
  <a:themeElements>
    <a:clrScheme name="Atlas">
      <a:dk1>
        <a:sysClr val="windowText" lastClr="000000"/>
      </a:dk1>
      <a:lt1>
        <a:sysClr val="window" lastClr="FFFFFF"/>
      </a:lt1>
      <a:dk2>
        <a:srgbClr val="454545"/>
      </a:dk2>
      <a:lt2>
        <a:srgbClr val="E0E0E0"/>
      </a:lt2>
      <a:accent1>
        <a:srgbClr val="F81B02"/>
      </a:accent1>
      <a:accent2>
        <a:srgbClr val="FC7715"/>
      </a:accent2>
      <a:accent3>
        <a:srgbClr val="AFBF41"/>
      </a:accent3>
      <a:accent4>
        <a:srgbClr val="50C49F"/>
      </a:accent4>
      <a:accent5>
        <a:srgbClr val="3B95C4"/>
      </a:accent5>
      <a:accent6>
        <a:srgbClr val="B560D4"/>
      </a:accent6>
      <a:hlink>
        <a:srgbClr val="FC5A1A"/>
      </a:hlink>
      <a:folHlink>
        <a:srgbClr val="B49E74"/>
      </a:folHlink>
    </a:clrScheme>
    <a:fontScheme name="Atlas">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tlas">
      <a:fillStyleLst>
        <a:solidFill>
          <a:schemeClr val="phClr"/>
        </a:solidFill>
        <a:gradFill rotWithShape="1">
          <a:gsLst>
            <a:gs pos="0">
              <a:schemeClr val="phClr">
                <a:tint val="62000"/>
                <a:alpha val="60000"/>
                <a:satMod val="109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hade val="90000"/>
            </a:schemeClr>
          </a:solidFill>
          <a:prstDash val="solid"/>
        </a:ln>
        <a:ln w="15875" cap="flat" cmpd="sng" algn="ctr">
          <a:solidFill>
            <a:schemeClr val="phClr">
              <a:shade val="90000"/>
            </a:schemeClr>
          </a:solidFill>
          <a:prstDash val="solid"/>
        </a:ln>
        <a:ln w="25400" cap="flat" cmpd="sng" algn="ctr">
          <a:solidFill>
            <a:schemeClr val="phClr"/>
          </a:solidFill>
          <a:prstDash val="solid"/>
        </a:ln>
      </a:lnStyleLst>
      <a:effectStyleLst>
        <a:effectStyle>
          <a:effectLst/>
        </a:effectStyle>
        <a:effectStyle>
          <a:effectLst/>
        </a:effectStyle>
        <a:effectStyle>
          <a:effectLst>
            <a:outerShdw blurRad="38100" dist="25400" dir="5400000" rotWithShape="0">
              <a:srgbClr val="000000">
                <a:alpha val="75000"/>
              </a:srgbClr>
            </a:outerShdw>
          </a:effectLst>
          <a:scene3d>
            <a:camera prst="orthographicFront">
              <a:rot lat="0" lon="0" rev="0"/>
            </a:camera>
            <a:lightRig rig="threePt" dir="tl"/>
          </a:scene3d>
          <a:sp3d>
            <a:bevelT w="0" h="0"/>
          </a:sp3d>
        </a:effectStyle>
      </a:effectStyleLst>
      <a:bgFillStyleLst>
        <a:solidFill>
          <a:schemeClr val="phClr"/>
        </a:solidFill>
        <a:solidFill>
          <a:schemeClr val="phClr"/>
        </a:solidFill>
        <a:gradFill rotWithShape="1">
          <a:gsLst>
            <a:gs pos="10000">
              <a:schemeClr val="phClr">
                <a:tint val="94000"/>
                <a:lumMod val="116000"/>
              </a:schemeClr>
            </a:gs>
            <a:gs pos="100000">
              <a:schemeClr val="phClr">
                <a:tint val="98000"/>
                <a:shade val="86000"/>
                <a:satMod val="90000"/>
                <a:lumMod val="88000"/>
              </a:schemeClr>
            </a:gs>
          </a:gsLst>
          <a:path path="circle">
            <a:fillToRect l="50000" t="15000" r="50000" b="169000"/>
          </a:path>
        </a:gradFill>
      </a:bgFillStyleLst>
    </a:fmtScheme>
  </a:themeElements>
  <a:objectDefaults/>
  <a:extraClrSchemeLst/>
  <a:extLst>
    <a:ext uri="{05A4C25C-085E-4340-85A3-A5531E510DB2}">
      <thm15:themeFamily xmlns:thm15="http://schemas.microsoft.com/office/thememl/2012/main" name="Atlas" id="{5156B0E4-0EB1-49FE-A26B-15F6F698AEC6}" vid="{508F7963-D0B5-43F7-BB2C-FCE3009C08EC}"/>
    </a:ext>
  </a:extLst>
</a:theme>
</file>

<file path=docProps/app.xml><?xml version="1.0" encoding="utf-8"?>
<Properties xmlns="http://schemas.openxmlformats.org/officeDocument/2006/extended-properties" xmlns:vt="http://schemas.openxmlformats.org/officeDocument/2006/docPropsVTypes">
  <Template>Atlas</Template>
  <TotalTime>336</TotalTime>
  <Words>2143</Words>
  <Application>Microsoft Macintosh PowerPoint</Application>
  <PresentationFormat>Widescreen</PresentationFormat>
  <Paragraphs>104</Paragraphs>
  <Slides>13</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13</vt:i4>
      </vt:variant>
    </vt:vector>
  </HeadingPairs>
  <TitlesOfParts>
    <vt:vector size="21" baseType="lpstr">
      <vt:lpstr>Arial</vt:lpstr>
      <vt:lpstr>Calibri Light</vt:lpstr>
      <vt:lpstr>FiraSans</vt:lpstr>
      <vt:lpstr>Rockwell</vt:lpstr>
      <vt:lpstr>var(--heading-scoped-font-family,var(--secondary-font-family))</vt:lpstr>
      <vt:lpstr>var(--paragraph-font-family,var(--primary-font-family))</vt:lpstr>
      <vt:lpstr>Wingdings</vt:lpstr>
      <vt:lpstr>Atlas</vt:lpstr>
      <vt:lpstr>Safer Internet Day</vt:lpstr>
      <vt:lpstr>https://saferinternet.org.uk/safer-internet-day/safer-internet-day-2024/sid-films-2024</vt:lpstr>
      <vt:lpstr>https://saferinternet.org.uk/safer-internet-day/safer-internet-day-2024/sid-films-2024</vt:lpstr>
      <vt:lpstr>How to support at home…</vt:lpstr>
      <vt:lpstr>PowerPoint Presentation</vt:lpstr>
      <vt:lpstr>My child keeps asking to play a game, or download an app that I don’t know. about, what can I do? </vt:lpstr>
      <vt:lpstr>My child is asking for a new device and I’m not sure they’re ready for one. </vt:lpstr>
      <vt:lpstr>I’m not sure if the content my child is watching is a good influence on them, what can I do?</vt:lpstr>
      <vt:lpstr>What does an influencer do and how can they affect children’s behaviour?</vt:lpstr>
      <vt:lpstr>My child is keen to share content and make a change online. How can I help them achieve this safely? </vt:lpstr>
      <vt:lpstr>How to make a report online.  </vt:lpstr>
      <vt:lpstr>How to find out more about specific issues.   </vt:lpstr>
      <vt:lpst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Safer Internet Day</dc:title>
  <dc:creator>Lewis Haden</dc:creator>
  <cp:lastModifiedBy>Lewis Haden</cp:lastModifiedBy>
  <cp:revision>9</cp:revision>
  <dcterms:created xsi:type="dcterms:W3CDTF">2024-02-05T14:42:43Z</dcterms:created>
  <dcterms:modified xsi:type="dcterms:W3CDTF">2024-02-05T20:24:16Z</dcterms:modified>
</cp:coreProperties>
</file>