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28"/>
  </p:notesMasterIdLst>
  <p:sldIdLst>
    <p:sldId id="256" r:id="rId5"/>
    <p:sldId id="269" r:id="rId6"/>
    <p:sldId id="257" r:id="rId7"/>
    <p:sldId id="296" r:id="rId8"/>
    <p:sldId id="279" r:id="rId9"/>
    <p:sldId id="282" r:id="rId10"/>
    <p:sldId id="289" r:id="rId11"/>
    <p:sldId id="290" r:id="rId12"/>
    <p:sldId id="295"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05062-A61F-FF82-945C-80DF29D3CC2F}" v="5" dt="2023-09-07T20:26:03.655"/>
    <p1510:client id="{38FA1A98-622C-1243-04E3-3843F823B71D}" v="119" dt="2023-09-08T04:35:25.940"/>
    <p1510:client id="{FE9BF0F0-D91C-977F-8042-58F68D015880}" v="33" dt="2023-09-07T11:28:23.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73" d="100"/>
          <a:sy n="73"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C7008-DE92-4FFF-AEFD-D1501DD9C3DB}"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DDE321E9-DA6D-4DC7-A7C1-56E254A13FEF}">
      <dgm:prSet/>
      <dgm:spPr/>
      <dgm:t>
        <a:bodyPr/>
        <a:lstStyle/>
        <a:p>
          <a:r>
            <a:rPr lang="en-GB" b="1" dirty="0"/>
            <a:t>UKS2 Lead -  Funmi Alder</a:t>
          </a:r>
          <a:endParaRPr lang="en-US" dirty="0"/>
        </a:p>
      </dgm:t>
    </dgm:pt>
    <dgm:pt modelId="{32612AC8-153E-46E4-82F2-D59E4F596E16}" type="parTrans" cxnId="{3ADE5970-4A8C-4912-AEC4-7F8E723AAB7D}">
      <dgm:prSet/>
      <dgm:spPr/>
      <dgm:t>
        <a:bodyPr/>
        <a:lstStyle/>
        <a:p>
          <a:endParaRPr lang="en-US"/>
        </a:p>
      </dgm:t>
    </dgm:pt>
    <dgm:pt modelId="{8B578D88-99A6-4F61-99D9-E430AC5F190F}" type="sibTrans" cxnId="{3ADE5970-4A8C-4912-AEC4-7F8E723AAB7D}">
      <dgm:prSet/>
      <dgm:spPr/>
      <dgm:t>
        <a:bodyPr/>
        <a:lstStyle/>
        <a:p>
          <a:endParaRPr lang="en-US"/>
        </a:p>
      </dgm:t>
    </dgm:pt>
    <dgm:pt modelId="{C0DCEF70-D864-4136-8B91-AC6C501772E6}">
      <dgm:prSet/>
      <dgm:spPr/>
      <dgm:t>
        <a:bodyPr/>
        <a:lstStyle/>
        <a:p>
          <a:r>
            <a:rPr lang="en-GB" b="1" dirty="0"/>
            <a:t>Year 5 Red Squirrel Class Teacher – Merryn Reed</a:t>
          </a:r>
          <a:endParaRPr lang="en-US" dirty="0"/>
        </a:p>
      </dgm:t>
    </dgm:pt>
    <dgm:pt modelId="{CE81C9E3-1734-4A79-B062-33054FE44261}" type="parTrans" cxnId="{E1692E5B-2112-4A79-90F3-C32801DE1756}">
      <dgm:prSet/>
      <dgm:spPr/>
      <dgm:t>
        <a:bodyPr/>
        <a:lstStyle/>
        <a:p>
          <a:endParaRPr lang="en-US"/>
        </a:p>
      </dgm:t>
    </dgm:pt>
    <dgm:pt modelId="{914F7F4A-0C52-421F-94D5-ECF95340EBC7}" type="sibTrans" cxnId="{E1692E5B-2112-4A79-90F3-C32801DE1756}">
      <dgm:prSet/>
      <dgm:spPr/>
      <dgm:t>
        <a:bodyPr/>
        <a:lstStyle/>
        <a:p>
          <a:endParaRPr lang="en-US"/>
        </a:p>
      </dgm:t>
    </dgm:pt>
    <dgm:pt modelId="{4F01F311-67D1-4A05-9389-F2FDB6C3D7DD}">
      <dgm:prSet/>
      <dgm:spPr/>
      <dgm:t>
        <a:bodyPr/>
        <a:lstStyle/>
        <a:p>
          <a:r>
            <a:rPr lang="en-GB" b="1" dirty="0"/>
            <a:t>Year 5 &amp; 6 Hedgehog Class Teacher – Jane Jackson</a:t>
          </a:r>
          <a:endParaRPr lang="en-US" dirty="0"/>
        </a:p>
      </dgm:t>
    </dgm:pt>
    <dgm:pt modelId="{A30000D4-E84B-4BB9-8461-86354028C96F}" type="parTrans" cxnId="{6A69CFEC-DF2D-4A6C-92AC-787DE3F1ADE8}">
      <dgm:prSet/>
      <dgm:spPr/>
      <dgm:t>
        <a:bodyPr/>
        <a:lstStyle/>
        <a:p>
          <a:endParaRPr lang="en-US"/>
        </a:p>
      </dgm:t>
    </dgm:pt>
    <dgm:pt modelId="{CF5705CB-ED0F-4547-984C-F4331E4848E5}" type="sibTrans" cxnId="{6A69CFEC-DF2D-4A6C-92AC-787DE3F1ADE8}">
      <dgm:prSet/>
      <dgm:spPr/>
      <dgm:t>
        <a:bodyPr/>
        <a:lstStyle/>
        <a:p>
          <a:endParaRPr lang="en-US"/>
        </a:p>
      </dgm:t>
    </dgm:pt>
    <dgm:pt modelId="{B2D211EB-AEC1-4236-BD08-9745D43F1F69}">
      <dgm:prSet/>
      <dgm:spPr/>
      <dgm:t>
        <a:bodyPr/>
        <a:lstStyle/>
        <a:p>
          <a:pPr rtl="0"/>
          <a:r>
            <a:rPr lang="en-GB" b="1" dirty="0"/>
            <a:t>Year 6 </a:t>
          </a:r>
          <a:r>
            <a:rPr lang="en-GB" b="1" dirty="0">
              <a:latin typeface="Century Gothic" panose="020B0502020202020204"/>
            </a:rPr>
            <a:t>Pine Marten Class</a:t>
          </a:r>
          <a:r>
            <a:rPr lang="en-GB" b="1" dirty="0"/>
            <a:t> Teacher – Brett Charlton </a:t>
          </a:r>
          <a:endParaRPr lang="en-US" dirty="0"/>
        </a:p>
      </dgm:t>
    </dgm:pt>
    <dgm:pt modelId="{151522D5-DD0E-43CC-B900-E558DD6FA009}" type="parTrans" cxnId="{0331E0D6-5B8F-43F8-93C7-167F812EB77B}">
      <dgm:prSet/>
      <dgm:spPr/>
      <dgm:t>
        <a:bodyPr/>
        <a:lstStyle/>
        <a:p>
          <a:endParaRPr lang="en-US"/>
        </a:p>
      </dgm:t>
    </dgm:pt>
    <dgm:pt modelId="{9D753EDB-61AA-462E-B9D7-35AA2F0FBC25}" type="sibTrans" cxnId="{0331E0D6-5B8F-43F8-93C7-167F812EB77B}">
      <dgm:prSet/>
      <dgm:spPr/>
      <dgm:t>
        <a:bodyPr/>
        <a:lstStyle/>
        <a:p>
          <a:endParaRPr lang="en-US"/>
        </a:p>
      </dgm:t>
    </dgm:pt>
    <dgm:pt modelId="{258E18AF-6AE6-4077-840E-81D41D37E4EC}">
      <dgm:prSet/>
      <dgm:spPr/>
      <dgm:t>
        <a:bodyPr/>
        <a:lstStyle/>
        <a:p>
          <a:r>
            <a:rPr lang="en-GB" b="1" dirty="0"/>
            <a:t>LSAs – Josie Mackenzie, Laila Fenton and Lauren Weaver</a:t>
          </a:r>
          <a:endParaRPr lang="en-US" dirty="0"/>
        </a:p>
      </dgm:t>
    </dgm:pt>
    <dgm:pt modelId="{BF40BEB0-4F2A-4515-8236-E9EC9188FE94}" type="parTrans" cxnId="{B5323272-58DD-4033-A3F2-BD20EC68B957}">
      <dgm:prSet/>
      <dgm:spPr/>
      <dgm:t>
        <a:bodyPr/>
        <a:lstStyle/>
        <a:p>
          <a:endParaRPr lang="en-US"/>
        </a:p>
      </dgm:t>
    </dgm:pt>
    <dgm:pt modelId="{FF00AF18-BCC3-49DC-95CF-5D149833FF20}" type="sibTrans" cxnId="{B5323272-58DD-4033-A3F2-BD20EC68B957}">
      <dgm:prSet/>
      <dgm:spPr/>
      <dgm:t>
        <a:bodyPr/>
        <a:lstStyle/>
        <a:p>
          <a:endParaRPr lang="en-US"/>
        </a:p>
      </dgm:t>
    </dgm:pt>
    <dgm:pt modelId="{C08A0D5F-8F18-4A35-81AB-AC428DC426D4}" type="pres">
      <dgm:prSet presAssocID="{D20C7008-DE92-4FFF-AEFD-D1501DD9C3DB}" presName="diagram" presStyleCnt="0">
        <dgm:presLayoutVars>
          <dgm:dir/>
          <dgm:resizeHandles val="exact"/>
        </dgm:presLayoutVars>
      </dgm:prSet>
      <dgm:spPr/>
    </dgm:pt>
    <dgm:pt modelId="{FAF0CAC4-B609-40C1-B59D-F05B4478DDEF}" type="pres">
      <dgm:prSet presAssocID="{DDE321E9-DA6D-4DC7-A7C1-56E254A13FEF}" presName="arrow" presStyleLbl="node1" presStyleIdx="0" presStyleCnt="5">
        <dgm:presLayoutVars>
          <dgm:bulletEnabled val="1"/>
        </dgm:presLayoutVars>
      </dgm:prSet>
      <dgm:spPr/>
    </dgm:pt>
    <dgm:pt modelId="{6035A8F7-EFCD-400A-BB0B-0804A1EBE2E5}" type="pres">
      <dgm:prSet presAssocID="{C0DCEF70-D864-4136-8B91-AC6C501772E6}" presName="arrow" presStyleLbl="node1" presStyleIdx="1" presStyleCnt="5">
        <dgm:presLayoutVars>
          <dgm:bulletEnabled val="1"/>
        </dgm:presLayoutVars>
      </dgm:prSet>
      <dgm:spPr/>
    </dgm:pt>
    <dgm:pt modelId="{889B2D3C-B74C-4F96-AEC4-7A72279657F8}" type="pres">
      <dgm:prSet presAssocID="{4F01F311-67D1-4A05-9389-F2FDB6C3D7DD}" presName="arrow" presStyleLbl="node1" presStyleIdx="2" presStyleCnt="5">
        <dgm:presLayoutVars>
          <dgm:bulletEnabled val="1"/>
        </dgm:presLayoutVars>
      </dgm:prSet>
      <dgm:spPr/>
    </dgm:pt>
    <dgm:pt modelId="{C5AEB060-EDAA-41F4-973F-98FD927F5130}" type="pres">
      <dgm:prSet presAssocID="{B2D211EB-AEC1-4236-BD08-9745D43F1F69}" presName="arrow" presStyleLbl="node1" presStyleIdx="3" presStyleCnt="5">
        <dgm:presLayoutVars>
          <dgm:bulletEnabled val="1"/>
        </dgm:presLayoutVars>
      </dgm:prSet>
      <dgm:spPr/>
    </dgm:pt>
    <dgm:pt modelId="{FF0CFEC8-D4C2-4A3E-A291-CE4005D9B55B}" type="pres">
      <dgm:prSet presAssocID="{258E18AF-6AE6-4077-840E-81D41D37E4EC}" presName="arrow" presStyleLbl="node1" presStyleIdx="4" presStyleCnt="5">
        <dgm:presLayoutVars>
          <dgm:bulletEnabled val="1"/>
        </dgm:presLayoutVars>
      </dgm:prSet>
      <dgm:spPr/>
    </dgm:pt>
  </dgm:ptLst>
  <dgm:cxnLst>
    <dgm:cxn modelId="{255F4118-5897-4D60-8839-88B6C30DB43A}" type="presOf" srcId="{C0DCEF70-D864-4136-8B91-AC6C501772E6}" destId="{6035A8F7-EFCD-400A-BB0B-0804A1EBE2E5}" srcOrd="0" destOrd="0" presId="urn:microsoft.com/office/officeart/2005/8/layout/arrow5"/>
    <dgm:cxn modelId="{921CC83A-F9E5-44CF-ABA9-9F148525FAC2}" type="presOf" srcId="{258E18AF-6AE6-4077-840E-81D41D37E4EC}" destId="{FF0CFEC8-D4C2-4A3E-A291-CE4005D9B55B}" srcOrd="0" destOrd="0" presId="urn:microsoft.com/office/officeart/2005/8/layout/arrow5"/>
    <dgm:cxn modelId="{E1692E5B-2112-4A79-90F3-C32801DE1756}" srcId="{D20C7008-DE92-4FFF-AEFD-D1501DD9C3DB}" destId="{C0DCEF70-D864-4136-8B91-AC6C501772E6}" srcOrd="1" destOrd="0" parTransId="{CE81C9E3-1734-4A79-B062-33054FE44261}" sibTransId="{914F7F4A-0C52-421F-94D5-ECF95340EBC7}"/>
    <dgm:cxn modelId="{3ADE5970-4A8C-4912-AEC4-7F8E723AAB7D}" srcId="{D20C7008-DE92-4FFF-AEFD-D1501DD9C3DB}" destId="{DDE321E9-DA6D-4DC7-A7C1-56E254A13FEF}" srcOrd="0" destOrd="0" parTransId="{32612AC8-153E-46E4-82F2-D59E4F596E16}" sibTransId="{8B578D88-99A6-4F61-99D9-E430AC5F190F}"/>
    <dgm:cxn modelId="{B5323272-58DD-4033-A3F2-BD20EC68B957}" srcId="{D20C7008-DE92-4FFF-AEFD-D1501DD9C3DB}" destId="{258E18AF-6AE6-4077-840E-81D41D37E4EC}" srcOrd="4" destOrd="0" parTransId="{BF40BEB0-4F2A-4515-8236-E9EC9188FE94}" sibTransId="{FF00AF18-BCC3-49DC-95CF-5D149833FF20}"/>
    <dgm:cxn modelId="{E5A014C0-AF84-4E32-AE86-AFF88E355790}" type="presOf" srcId="{B2D211EB-AEC1-4236-BD08-9745D43F1F69}" destId="{C5AEB060-EDAA-41F4-973F-98FD927F5130}" srcOrd="0" destOrd="0" presId="urn:microsoft.com/office/officeart/2005/8/layout/arrow5"/>
    <dgm:cxn modelId="{1208ADC6-452F-40E2-8A8E-5000717A1E6F}" type="presOf" srcId="{4F01F311-67D1-4A05-9389-F2FDB6C3D7DD}" destId="{889B2D3C-B74C-4F96-AEC4-7A72279657F8}" srcOrd="0" destOrd="0" presId="urn:microsoft.com/office/officeart/2005/8/layout/arrow5"/>
    <dgm:cxn modelId="{0331E0D6-5B8F-43F8-93C7-167F812EB77B}" srcId="{D20C7008-DE92-4FFF-AEFD-D1501DD9C3DB}" destId="{B2D211EB-AEC1-4236-BD08-9745D43F1F69}" srcOrd="3" destOrd="0" parTransId="{151522D5-DD0E-43CC-B900-E558DD6FA009}" sibTransId="{9D753EDB-61AA-462E-B9D7-35AA2F0FBC25}"/>
    <dgm:cxn modelId="{063A07E3-0999-41DC-B394-29B24A6213A7}" type="presOf" srcId="{DDE321E9-DA6D-4DC7-A7C1-56E254A13FEF}" destId="{FAF0CAC4-B609-40C1-B59D-F05B4478DDEF}" srcOrd="0" destOrd="0" presId="urn:microsoft.com/office/officeart/2005/8/layout/arrow5"/>
    <dgm:cxn modelId="{6A69CFEC-DF2D-4A6C-92AC-787DE3F1ADE8}" srcId="{D20C7008-DE92-4FFF-AEFD-D1501DD9C3DB}" destId="{4F01F311-67D1-4A05-9389-F2FDB6C3D7DD}" srcOrd="2" destOrd="0" parTransId="{A30000D4-E84B-4BB9-8461-86354028C96F}" sibTransId="{CF5705CB-ED0F-4547-984C-F4331E4848E5}"/>
    <dgm:cxn modelId="{C9A0FBFF-959C-450D-BCF2-07D261CEC681}" type="presOf" srcId="{D20C7008-DE92-4FFF-AEFD-D1501DD9C3DB}" destId="{C08A0D5F-8F18-4A35-81AB-AC428DC426D4}" srcOrd="0" destOrd="0" presId="urn:microsoft.com/office/officeart/2005/8/layout/arrow5"/>
    <dgm:cxn modelId="{983B1C0D-47C6-4319-B909-61D26A84FBDD}" type="presParOf" srcId="{C08A0D5F-8F18-4A35-81AB-AC428DC426D4}" destId="{FAF0CAC4-B609-40C1-B59D-F05B4478DDEF}" srcOrd="0" destOrd="0" presId="urn:microsoft.com/office/officeart/2005/8/layout/arrow5"/>
    <dgm:cxn modelId="{441331BD-5693-4500-B3FD-0553156BCAAF}" type="presParOf" srcId="{C08A0D5F-8F18-4A35-81AB-AC428DC426D4}" destId="{6035A8F7-EFCD-400A-BB0B-0804A1EBE2E5}" srcOrd="1" destOrd="0" presId="urn:microsoft.com/office/officeart/2005/8/layout/arrow5"/>
    <dgm:cxn modelId="{865DB2D3-738B-4FCB-B417-B0E75A91450D}" type="presParOf" srcId="{C08A0D5F-8F18-4A35-81AB-AC428DC426D4}" destId="{889B2D3C-B74C-4F96-AEC4-7A72279657F8}" srcOrd="2" destOrd="0" presId="urn:microsoft.com/office/officeart/2005/8/layout/arrow5"/>
    <dgm:cxn modelId="{24B1F38E-A567-4263-A88D-B4F1A383C065}" type="presParOf" srcId="{C08A0D5F-8F18-4A35-81AB-AC428DC426D4}" destId="{C5AEB060-EDAA-41F4-973F-98FD927F5130}" srcOrd="3" destOrd="0" presId="urn:microsoft.com/office/officeart/2005/8/layout/arrow5"/>
    <dgm:cxn modelId="{4479357D-6F4C-4810-B343-28BECBAC0276}" type="presParOf" srcId="{C08A0D5F-8F18-4A35-81AB-AC428DC426D4}" destId="{FF0CFEC8-D4C2-4A3E-A291-CE4005D9B55B}" srcOrd="4"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0F071D-4B63-4DE3-81CD-FC8AF2263174}"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3C35AC5E-6865-40F6-8ACF-AE000209C6B0}">
      <dgm:prSet/>
      <dgm:spPr/>
      <dgm:t>
        <a:bodyPr/>
        <a:lstStyle/>
        <a:p>
          <a:r>
            <a:rPr lang="en-GB" b="1" i="0"/>
            <a:t>Online safety</a:t>
          </a:r>
          <a:endParaRPr lang="en-US"/>
        </a:p>
      </dgm:t>
    </dgm:pt>
    <dgm:pt modelId="{382EEDC4-E083-4D8B-B129-C7E3A8634EFD}" type="parTrans" cxnId="{1CF78A5F-0553-48D8-A4ED-4DCC8256785A}">
      <dgm:prSet/>
      <dgm:spPr/>
      <dgm:t>
        <a:bodyPr/>
        <a:lstStyle/>
        <a:p>
          <a:endParaRPr lang="en-US"/>
        </a:p>
      </dgm:t>
    </dgm:pt>
    <dgm:pt modelId="{6C2B984B-3712-444A-A5F8-11782FF50F88}" type="sibTrans" cxnId="{1CF78A5F-0553-48D8-A4ED-4DCC8256785A}">
      <dgm:prSet/>
      <dgm:spPr/>
      <dgm:t>
        <a:bodyPr/>
        <a:lstStyle/>
        <a:p>
          <a:endParaRPr lang="en-US"/>
        </a:p>
      </dgm:t>
    </dgm:pt>
    <dgm:pt modelId="{412DB5A3-F250-45A2-BADB-E618E42A04CC}">
      <dgm:prSet/>
      <dgm:spPr/>
      <dgm:t>
        <a:bodyPr/>
        <a:lstStyle/>
        <a:p>
          <a:r>
            <a:rPr lang="en-GB" b="1" i="0"/>
            <a:t>Databases</a:t>
          </a:r>
          <a:endParaRPr lang="en-US"/>
        </a:p>
      </dgm:t>
    </dgm:pt>
    <dgm:pt modelId="{D3364C4C-A052-4A8E-8012-A5FE9250FE77}" type="parTrans" cxnId="{8FD93BFC-A41A-437A-875C-518AF5317D2A}">
      <dgm:prSet/>
      <dgm:spPr/>
      <dgm:t>
        <a:bodyPr/>
        <a:lstStyle/>
        <a:p>
          <a:endParaRPr lang="en-US"/>
        </a:p>
      </dgm:t>
    </dgm:pt>
    <dgm:pt modelId="{795FB012-96E3-4965-A019-E6D31229F17C}" type="sibTrans" cxnId="{8FD93BFC-A41A-437A-875C-518AF5317D2A}">
      <dgm:prSet/>
      <dgm:spPr/>
      <dgm:t>
        <a:bodyPr/>
        <a:lstStyle/>
        <a:p>
          <a:endParaRPr lang="en-US"/>
        </a:p>
      </dgm:t>
    </dgm:pt>
    <dgm:pt modelId="{FC21F959-A86F-4901-873E-7BFBAC8C3D40}">
      <dgm:prSet/>
      <dgm:spPr/>
      <dgm:t>
        <a:bodyPr/>
        <a:lstStyle/>
        <a:p>
          <a:r>
            <a:rPr lang="en-GB" b="1" i="0"/>
            <a:t>Spreadsheets</a:t>
          </a:r>
          <a:endParaRPr lang="en-US"/>
        </a:p>
      </dgm:t>
    </dgm:pt>
    <dgm:pt modelId="{D6646EC8-D17C-4276-9845-9FC60E0B20AF}" type="parTrans" cxnId="{AA2E9C6B-10C4-4376-AE54-C3D41E213F6D}">
      <dgm:prSet/>
      <dgm:spPr/>
      <dgm:t>
        <a:bodyPr/>
        <a:lstStyle/>
        <a:p>
          <a:endParaRPr lang="en-US"/>
        </a:p>
      </dgm:t>
    </dgm:pt>
    <dgm:pt modelId="{CB29D656-711A-471A-BDF1-9240CC1725A4}" type="sibTrans" cxnId="{AA2E9C6B-10C4-4376-AE54-C3D41E213F6D}">
      <dgm:prSet/>
      <dgm:spPr/>
      <dgm:t>
        <a:bodyPr/>
        <a:lstStyle/>
        <a:p>
          <a:endParaRPr lang="en-US"/>
        </a:p>
      </dgm:t>
    </dgm:pt>
    <dgm:pt modelId="{B932D296-F4A2-4252-867C-0462F29B3B71}">
      <dgm:prSet/>
      <dgm:spPr/>
      <dgm:t>
        <a:bodyPr/>
        <a:lstStyle/>
        <a:p>
          <a:r>
            <a:rPr lang="en-GB" b="1" i="0"/>
            <a:t>Coding</a:t>
          </a:r>
          <a:endParaRPr lang="en-US"/>
        </a:p>
      </dgm:t>
    </dgm:pt>
    <dgm:pt modelId="{3E214FBF-10DE-46CA-86C1-217AFC3C058C}" type="parTrans" cxnId="{30F1EBBF-32BB-4C25-A45E-2ACF6A69E420}">
      <dgm:prSet/>
      <dgm:spPr/>
      <dgm:t>
        <a:bodyPr/>
        <a:lstStyle/>
        <a:p>
          <a:endParaRPr lang="en-US"/>
        </a:p>
      </dgm:t>
    </dgm:pt>
    <dgm:pt modelId="{E799E314-CA56-45C7-B1AC-B4DFFD4F93CD}" type="sibTrans" cxnId="{30F1EBBF-32BB-4C25-A45E-2ACF6A69E420}">
      <dgm:prSet/>
      <dgm:spPr/>
      <dgm:t>
        <a:bodyPr/>
        <a:lstStyle/>
        <a:p>
          <a:endParaRPr lang="en-US"/>
        </a:p>
      </dgm:t>
    </dgm:pt>
    <dgm:pt modelId="{5D0BF060-867F-43ED-9E79-74B26959866D}">
      <dgm:prSet/>
      <dgm:spPr/>
      <dgm:t>
        <a:bodyPr/>
        <a:lstStyle/>
        <a:p>
          <a:r>
            <a:rPr lang="en-GB" b="1" i="0"/>
            <a:t>Concept maps</a:t>
          </a:r>
          <a:endParaRPr lang="en-US"/>
        </a:p>
      </dgm:t>
    </dgm:pt>
    <dgm:pt modelId="{F35C4E52-D9D7-471A-8F9B-724B0055594B}" type="parTrans" cxnId="{BB71F555-8DAA-47AA-8C15-DE382847550F}">
      <dgm:prSet/>
      <dgm:spPr/>
      <dgm:t>
        <a:bodyPr/>
        <a:lstStyle/>
        <a:p>
          <a:endParaRPr lang="en-US"/>
        </a:p>
      </dgm:t>
    </dgm:pt>
    <dgm:pt modelId="{C4E58F28-5DE6-423D-B16A-F1CF6E1A8912}" type="sibTrans" cxnId="{BB71F555-8DAA-47AA-8C15-DE382847550F}">
      <dgm:prSet/>
      <dgm:spPr/>
      <dgm:t>
        <a:bodyPr/>
        <a:lstStyle/>
        <a:p>
          <a:endParaRPr lang="en-US"/>
        </a:p>
      </dgm:t>
    </dgm:pt>
    <dgm:pt modelId="{CBF2826C-A40B-443B-9E7B-D496E52A8E91}">
      <dgm:prSet/>
      <dgm:spPr/>
      <dgm:t>
        <a:bodyPr/>
        <a:lstStyle/>
        <a:p>
          <a:r>
            <a:rPr lang="en-GB" b="1" i="0"/>
            <a:t>Game creator</a:t>
          </a:r>
          <a:endParaRPr lang="en-US"/>
        </a:p>
      </dgm:t>
    </dgm:pt>
    <dgm:pt modelId="{A93C69AC-2E2C-4CE8-A221-EDB64272ABAB}" type="parTrans" cxnId="{78C9328D-68CD-4BB7-9D16-A09644C36DC3}">
      <dgm:prSet/>
      <dgm:spPr/>
      <dgm:t>
        <a:bodyPr/>
        <a:lstStyle/>
        <a:p>
          <a:endParaRPr lang="en-US"/>
        </a:p>
      </dgm:t>
    </dgm:pt>
    <dgm:pt modelId="{BBF4EC2C-A27B-46E0-ACF8-761904575F84}" type="sibTrans" cxnId="{78C9328D-68CD-4BB7-9D16-A09644C36DC3}">
      <dgm:prSet/>
      <dgm:spPr/>
      <dgm:t>
        <a:bodyPr/>
        <a:lstStyle/>
        <a:p>
          <a:endParaRPr lang="en-US"/>
        </a:p>
      </dgm:t>
    </dgm:pt>
    <dgm:pt modelId="{C87CDD5E-E4CE-4A69-9546-E2639B0DE120}">
      <dgm:prSet/>
      <dgm:spPr/>
      <dgm:t>
        <a:bodyPr/>
        <a:lstStyle/>
        <a:p>
          <a:r>
            <a:rPr lang="en-GB" b="1" i="0"/>
            <a:t>3D modelling</a:t>
          </a:r>
          <a:endParaRPr lang="en-US"/>
        </a:p>
      </dgm:t>
    </dgm:pt>
    <dgm:pt modelId="{4C9BB361-15DD-43AC-A2C4-5469C7C19D83}" type="parTrans" cxnId="{6A17A9E9-F5D4-40B7-A618-EC80DD80D3F0}">
      <dgm:prSet/>
      <dgm:spPr/>
      <dgm:t>
        <a:bodyPr/>
        <a:lstStyle/>
        <a:p>
          <a:endParaRPr lang="en-US"/>
        </a:p>
      </dgm:t>
    </dgm:pt>
    <dgm:pt modelId="{61D5F342-5293-4F42-9F7E-DA40DEB62F8F}" type="sibTrans" cxnId="{6A17A9E9-F5D4-40B7-A618-EC80DD80D3F0}">
      <dgm:prSet/>
      <dgm:spPr/>
      <dgm:t>
        <a:bodyPr/>
        <a:lstStyle/>
        <a:p>
          <a:endParaRPr lang="en-US"/>
        </a:p>
      </dgm:t>
    </dgm:pt>
    <dgm:pt modelId="{538DB993-FB3A-4A12-A28A-EF64E94E51FA}" type="pres">
      <dgm:prSet presAssocID="{340F071D-4B63-4DE3-81CD-FC8AF2263174}" presName="diagram" presStyleCnt="0">
        <dgm:presLayoutVars>
          <dgm:dir/>
          <dgm:resizeHandles val="exact"/>
        </dgm:presLayoutVars>
      </dgm:prSet>
      <dgm:spPr/>
    </dgm:pt>
    <dgm:pt modelId="{9288F66B-9889-4556-81D7-059B371C62F9}" type="pres">
      <dgm:prSet presAssocID="{3C35AC5E-6865-40F6-8ACF-AE000209C6B0}" presName="node" presStyleLbl="node1" presStyleIdx="0" presStyleCnt="7">
        <dgm:presLayoutVars>
          <dgm:bulletEnabled val="1"/>
        </dgm:presLayoutVars>
      </dgm:prSet>
      <dgm:spPr/>
    </dgm:pt>
    <dgm:pt modelId="{63B5C01A-F3FF-4818-B9B2-7BFC61E89F94}" type="pres">
      <dgm:prSet presAssocID="{6C2B984B-3712-444A-A5F8-11782FF50F88}" presName="sibTrans" presStyleCnt="0"/>
      <dgm:spPr/>
    </dgm:pt>
    <dgm:pt modelId="{A08244D5-8938-459E-97DA-C2BD1267AE53}" type="pres">
      <dgm:prSet presAssocID="{412DB5A3-F250-45A2-BADB-E618E42A04CC}" presName="node" presStyleLbl="node1" presStyleIdx="1" presStyleCnt="7">
        <dgm:presLayoutVars>
          <dgm:bulletEnabled val="1"/>
        </dgm:presLayoutVars>
      </dgm:prSet>
      <dgm:spPr/>
    </dgm:pt>
    <dgm:pt modelId="{1CB2500D-59BA-445A-A4BE-05BE0D80CAFF}" type="pres">
      <dgm:prSet presAssocID="{795FB012-96E3-4965-A019-E6D31229F17C}" presName="sibTrans" presStyleCnt="0"/>
      <dgm:spPr/>
    </dgm:pt>
    <dgm:pt modelId="{620F9C36-B800-42E4-8C23-E8C7D14DFFB0}" type="pres">
      <dgm:prSet presAssocID="{FC21F959-A86F-4901-873E-7BFBAC8C3D40}" presName="node" presStyleLbl="node1" presStyleIdx="2" presStyleCnt="7">
        <dgm:presLayoutVars>
          <dgm:bulletEnabled val="1"/>
        </dgm:presLayoutVars>
      </dgm:prSet>
      <dgm:spPr/>
    </dgm:pt>
    <dgm:pt modelId="{06B61B57-2A27-4C02-B5A9-999DA3E6D18B}" type="pres">
      <dgm:prSet presAssocID="{CB29D656-711A-471A-BDF1-9240CC1725A4}" presName="sibTrans" presStyleCnt="0"/>
      <dgm:spPr/>
    </dgm:pt>
    <dgm:pt modelId="{D13D3314-341C-4F3D-8C99-974341F5BF07}" type="pres">
      <dgm:prSet presAssocID="{B932D296-F4A2-4252-867C-0462F29B3B71}" presName="node" presStyleLbl="node1" presStyleIdx="3" presStyleCnt="7">
        <dgm:presLayoutVars>
          <dgm:bulletEnabled val="1"/>
        </dgm:presLayoutVars>
      </dgm:prSet>
      <dgm:spPr/>
    </dgm:pt>
    <dgm:pt modelId="{6A8714C3-F857-4B92-9052-FD16AD4A4F8D}" type="pres">
      <dgm:prSet presAssocID="{E799E314-CA56-45C7-B1AC-B4DFFD4F93CD}" presName="sibTrans" presStyleCnt="0"/>
      <dgm:spPr/>
    </dgm:pt>
    <dgm:pt modelId="{9DD1159B-DE6F-4C5A-84EA-2B845590E746}" type="pres">
      <dgm:prSet presAssocID="{5D0BF060-867F-43ED-9E79-74B26959866D}" presName="node" presStyleLbl="node1" presStyleIdx="4" presStyleCnt="7">
        <dgm:presLayoutVars>
          <dgm:bulletEnabled val="1"/>
        </dgm:presLayoutVars>
      </dgm:prSet>
      <dgm:spPr/>
    </dgm:pt>
    <dgm:pt modelId="{3E2EA8F9-E5AE-41C6-BB19-00A989D60442}" type="pres">
      <dgm:prSet presAssocID="{C4E58F28-5DE6-423D-B16A-F1CF6E1A8912}" presName="sibTrans" presStyleCnt="0"/>
      <dgm:spPr/>
    </dgm:pt>
    <dgm:pt modelId="{7BCF2CE0-F99A-4BF8-B3E1-4CAABA221A87}" type="pres">
      <dgm:prSet presAssocID="{CBF2826C-A40B-443B-9E7B-D496E52A8E91}" presName="node" presStyleLbl="node1" presStyleIdx="5" presStyleCnt="7">
        <dgm:presLayoutVars>
          <dgm:bulletEnabled val="1"/>
        </dgm:presLayoutVars>
      </dgm:prSet>
      <dgm:spPr/>
    </dgm:pt>
    <dgm:pt modelId="{4977CE58-67B7-4822-A263-CE7401A054A6}" type="pres">
      <dgm:prSet presAssocID="{BBF4EC2C-A27B-46E0-ACF8-761904575F84}" presName="sibTrans" presStyleCnt="0"/>
      <dgm:spPr/>
    </dgm:pt>
    <dgm:pt modelId="{96A2E9E2-198B-49DB-959D-B84ABB1104E7}" type="pres">
      <dgm:prSet presAssocID="{C87CDD5E-E4CE-4A69-9546-E2639B0DE120}" presName="node" presStyleLbl="node1" presStyleIdx="6" presStyleCnt="7">
        <dgm:presLayoutVars>
          <dgm:bulletEnabled val="1"/>
        </dgm:presLayoutVars>
      </dgm:prSet>
      <dgm:spPr/>
    </dgm:pt>
  </dgm:ptLst>
  <dgm:cxnLst>
    <dgm:cxn modelId="{1CF78A5F-0553-48D8-A4ED-4DCC8256785A}" srcId="{340F071D-4B63-4DE3-81CD-FC8AF2263174}" destId="{3C35AC5E-6865-40F6-8ACF-AE000209C6B0}" srcOrd="0" destOrd="0" parTransId="{382EEDC4-E083-4D8B-B129-C7E3A8634EFD}" sibTransId="{6C2B984B-3712-444A-A5F8-11782FF50F88}"/>
    <dgm:cxn modelId="{AA2E9C6B-10C4-4376-AE54-C3D41E213F6D}" srcId="{340F071D-4B63-4DE3-81CD-FC8AF2263174}" destId="{FC21F959-A86F-4901-873E-7BFBAC8C3D40}" srcOrd="2" destOrd="0" parTransId="{D6646EC8-D17C-4276-9845-9FC60E0B20AF}" sibTransId="{CB29D656-711A-471A-BDF1-9240CC1725A4}"/>
    <dgm:cxn modelId="{BB71F555-8DAA-47AA-8C15-DE382847550F}" srcId="{340F071D-4B63-4DE3-81CD-FC8AF2263174}" destId="{5D0BF060-867F-43ED-9E79-74B26959866D}" srcOrd="4" destOrd="0" parTransId="{F35C4E52-D9D7-471A-8F9B-724B0055594B}" sibTransId="{C4E58F28-5DE6-423D-B16A-F1CF6E1A8912}"/>
    <dgm:cxn modelId="{B156E388-3D4C-45D4-A51F-C5E698083671}" type="presOf" srcId="{3C35AC5E-6865-40F6-8ACF-AE000209C6B0}" destId="{9288F66B-9889-4556-81D7-059B371C62F9}" srcOrd="0" destOrd="0" presId="urn:microsoft.com/office/officeart/2005/8/layout/default"/>
    <dgm:cxn modelId="{78C9328D-68CD-4BB7-9D16-A09644C36DC3}" srcId="{340F071D-4B63-4DE3-81CD-FC8AF2263174}" destId="{CBF2826C-A40B-443B-9E7B-D496E52A8E91}" srcOrd="5" destOrd="0" parTransId="{A93C69AC-2E2C-4CE8-A221-EDB64272ABAB}" sibTransId="{BBF4EC2C-A27B-46E0-ACF8-761904575F84}"/>
    <dgm:cxn modelId="{146A2293-F57A-4DC3-B35E-7665E08C73AA}" type="presOf" srcId="{412DB5A3-F250-45A2-BADB-E618E42A04CC}" destId="{A08244D5-8938-459E-97DA-C2BD1267AE53}" srcOrd="0" destOrd="0" presId="urn:microsoft.com/office/officeart/2005/8/layout/default"/>
    <dgm:cxn modelId="{C96E3697-D1DA-4F82-9B86-4E033961F675}" type="presOf" srcId="{5D0BF060-867F-43ED-9E79-74B26959866D}" destId="{9DD1159B-DE6F-4C5A-84EA-2B845590E746}" srcOrd="0" destOrd="0" presId="urn:microsoft.com/office/officeart/2005/8/layout/default"/>
    <dgm:cxn modelId="{61D91DAD-9A96-4414-A266-4467778FCB1A}" type="presOf" srcId="{FC21F959-A86F-4901-873E-7BFBAC8C3D40}" destId="{620F9C36-B800-42E4-8C23-E8C7D14DFFB0}" srcOrd="0" destOrd="0" presId="urn:microsoft.com/office/officeart/2005/8/layout/default"/>
    <dgm:cxn modelId="{8393C6B4-8516-494B-80E9-DB9589F1C058}" type="presOf" srcId="{340F071D-4B63-4DE3-81CD-FC8AF2263174}" destId="{538DB993-FB3A-4A12-A28A-EF64E94E51FA}" srcOrd="0" destOrd="0" presId="urn:microsoft.com/office/officeart/2005/8/layout/default"/>
    <dgm:cxn modelId="{30F1EBBF-32BB-4C25-A45E-2ACF6A69E420}" srcId="{340F071D-4B63-4DE3-81CD-FC8AF2263174}" destId="{B932D296-F4A2-4252-867C-0462F29B3B71}" srcOrd="3" destOrd="0" parTransId="{3E214FBF-10DE-46CA-86C1-217AFC3C058C}" sibTransId="{E799E314-CA56-45C7-B1AC-B4DFFD4F93CD}"/>
    <dgm:cxn modelId="{9D7933C7-CE38-480E-B22E-2004D4AE83D2}" type="presOf" srcId="{CBF2826C-A40B-443B-9E7B-D496E52A8E91}" destId="{7BCF2CE0-F99A-4BF8-B3E1-4CAABA221A87}" srcOrd="0" destOrd="0" presId="urn:microsoft.com/office/officeart/2005/8/layout/default"/>
    <dgm:cxn modelId="{E3D56AE6-7461-4EB5-BE8B-F8A5A678978E}" type="presOf" srcId="{B932D296-F4A2-4252-867C-0462F29B3B71}" destId="{D13D3314-341C-4F3D-8C99-974341F5BF07}" srcOrd="0" destOrd="0" presId="urn:microsoft.com/office/officeart/2005/8/layout/default"/>
    <dgm:cxn modelId="{6A17A9E9-F5D4-40B7-A618-EC80DD80D3F0}" srcId="{340F071D-4B63-4DE3-81CD-FC8AF2263174}" destId="{C87CDD5E-E4CE-4A69-9546-E2639B0DE120}" srcOrd="6" destOrd="0" parTransId="{4C9BB361-15DD-43AC-A2C4-5469C7C19D83}" sibTransId="{61D5F342-5293-4F42-9F7E-DA40DEB62F8F}"/>
    <dgm:cxn modelId="{8FD93BFC-A41A-437A-875C-518AF5317D2A}" srcId="{340F071D-4B63-4DE3-81CD-FC8AF2263174}" destId="{412DB5A3-F250-45A2-BADB-E618E42A04CC}" srcOrd="1" destOrd="0" parTransId="{D3364C4C-A052-4A8E-8012-A5FE9250FE77}" sibTransId="{795FB012-96E3-4965-A019-E6D31229F17C}"/>
    <dgm:cxn modelId="{5FBB65FC-658F-49B3-B7EF-C6A69D1F4053}" type="presOf" srcId="{C87CDD5E-E4CE-4A69-9546-E2639B0DE120}" destId="{96A2E9E2-198B-49DB-959D-B84ABB1104E7}" srcOrd="0" destOrd="0" presId="urn:microsoft.com/office/officeart/2005/8/layout/default"/>
    <dgm:cxn modelId="{CF046720-502C-4048-A7C9-F729C54604B0}" type="presParOf" srcId="{538DB993-FB3A-4A12-A28A-EF64E94E51FA}" destId="{9288F66B-9889-4556-81D7-059B371C62F9}" srcOrd="0" destOrd="0" presId="urn:microsoft.com/office/officeart/2005/8/layout/default"/>
    <dgm:cxn modelId="{29EFAE9A-9C32-46D0-9EA4-EEF9A51E5FAF}" type="presParOf" srcId="{538DB993-FB3A-4A12-A28A-EF64E94E51FA}" destId="{63B5C01A-F3FF-4818-B9B2-7BFC61E89F94}" srcOrd="1" destOrd="0" presId="urn:microsoft.com/office/officeart/2005/8/layout/default"/>
    <dgm:cxn modelId="{204DD339-988C-44BA-B6AA-1D95570107DD}" type="presParOf" srcId="{538DB993-FB3A-4A12-A28A-EF64E94E51FA}" destId="{A08244D5-8938-459E-97DA-C2BD1267AE53}" srcOrd="2" destOrd="0" presId="urn:microsoft.com/office/officeart/2005/8/layout/default"/>
    <dgm:cxn modelId="{C54D249F-8D30-4964-A841-6D8A200C0E67}" type="presParOf" srcId="{538DB993-FB3A-4A12-A28A-EF64E94E51FA}" destId="{1CB2500D-59BA-445A-A4BE-05BE0D80CAFF}" srcOrd="3" destOrd="0" presId="urn:microsoft.com/office/officeart/2005/8/layout/default"/>
    <dgm:cxn modelId="{25C61F87-575B-4585-BDA7-FD5175B862C3}" type="presParOf" srcId="{538DB993-FB3A-4A12-A28A-EF64E94E51FA}" destId="{620F9C36-B800-42E4-8C23-E8C7D14DFFB0}" srcOrd="4" destOrd="0" presId="urn:microsoft.com/office/officeart/2005/8/layout/default"/>
    <dgm:cxn modelId="{513848D0-B46F-49D5-8806-2755B6667C4B}" type="presParOf" srcId="{538DB993-FB3A-4A12-A28A-EF64E94E51FA}" destId="{06B61B57-2A27-4C02-B5A9-999DA3E6D18B}" srcOrd="5" destOrd="0" presId="urn:microsoft.com/office/officeart/2005/8/layout/default"/>
    <dgm:cxn modelId="{E61B7D2B-1D0F-40B6-A0A4-C36282D3EDFD}" type="presParOf" srcId="{538DB993-FB3A-4A12-A28A-EF64E94E51FA}" destId="{D13D3314-341C-4F3D-8C99-974341F5BF07}" srcOrd="6" destOrd="0" presId="urn:microsoft.com/office/officeart/2005/8/layout/default"/>
    <dgm:cxn modelId="{116A459A-7F9F-4A7E-82BF-F17769A83EC1}" type="presParOf" srcId="{538DB993-FB3A-4A12-A28A-EF64E94E51FA}" destId="{6A8714C3-F857-4B92-9052-FD16AD4A4F8D}" srcOrd="7" destOrd="0" presId="urn:microsoft.com/office/officeart/2005/8/layout/default"/>
    <dgm:cxn modelId="{AE1F4D4D-4411-470F-86A3-EE8D65F427DB}" type="presParOf" srcId="{538DB993-FB3A-4A12-A28A-EF64E94E51FA}" destId="{9DD1159B-DE6F-4C5A-84EA-2B845590E746}" srcOrd="8" destOrd="0" presId="urn:microsoft.com/office/officeart/2005/8/layout/default"/>
    <dgm:cxn modelId="{1D58E7AD-8C0B-4A81-B604-72749878C584}" type="presParOf" srcId="{538DB993-FB3A-4A12-A28A-EF64E94E51FA}" destId="{3E2EA8F9-E5AE-41C6-BB19-00A989D60442}" srcOrd="9" destOrd="0" presId="urn:microsoft.com/office/officeart/2005/8/layout/default"/>
    <dgm:cxn modelId="{001AE036-55B6-462B-A533-9E1C322DA961}" type="presParOf" srcId="{538DB993-FB3A-4A12-A28A-EF64E94E51FA}" destId="{7BCF2CE0-F99A-4BF8-B3E1-4CAABA221A87}" srcOrd="10" destOrd="0" presId="urn:microsoft.com/office/officeart/2005/8/layout/default"/>
    <dgm:cxn modelId="{A85B3809-0AF1-4301-AD8E-61AF2B327DAE}" type="presParOf" srcId="{538DB993-FB3A-4A12-A28A-EF64E94E51FA}" destId="{4977CE58-67B7-4822-A263-CE7401A054A6}" srcOrd="11" destOrd="0" presId="urn:microsoft.com/office/officeart/2005/8/layout/default"/>
    <dgm:cxn modelId="{83358019-29F7-4B27-93AA-1D11078881A3}" type="presParOf" srcId="{538DB993-FB3A-4A12-A28A-EF64E94E51FA}" destId="{96A2E9E2-198B-49DB-959D-B84ABB1104E7}"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0CAC4-B609-40C1-B59D-F05B4478DDEF}">
      <dsp:nvSpPr>
        <dsp:cNvPr id="0" name=""/>
        <dsp:cNvSpPr/>
      </dsp:nvSpPr>
      <dsp:spPr>
        <a:xfrm>
          <a:off x="4176133" y="927"/>
          <a:ext cx="1893580" cy="1893580"/>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t>UKS2 Lead -  Funmi Alder</a:t>
          </a:r>
          <a:endParaRPr lang="en-US" sz="1100" kern="1200" dirty="0"/>
        </a:p>
      </dsp:txBody>
      <dsp:txXfrm>
        <a:off x="4649528" y="927"/>
        <a:ext cx="946790" cy="1562204"/>
      </dsp:txXfrm>
    </dsp:sp>
    <dsp:sp modelId="{6035A8F7-EFCD-400A-BB0B-0804A1EBE2E5}">
      <dsp:nvSpPr>
        <dsp:cNvPr id="0" name=""/>
        <dsp:cNvSpPr/>
      </dsp:nvSpPr>
      <dsp:spPr>
        <a:xfrm rot="4320000">
          <a:off x="5766672" y="1156521"/>
          <a:ext cx="1893580" cy="1893580"/>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t>Year 5 Red Squirrel Class Teacher – Merryn Reed</a:t>
          </a:r>
          <a:endParaRPr lang="en-US" sz="1100" kern="1200" dirty="0"/>
        </a:p>
      </dsp:txBody>
      <dsp:txXfrm rot="-5400000">
        <a:off x="6089939" y="1578716"/>
        <a:ext cx="1562204" cy="946790"/>
      </dsp:txXfrm>
    </dsp:sp>
    <dsp:sp modelId="{889B2D3C-B74C-4F96-AEC4-7A72279657F8}">
      <dsp:nvSpPr>
        <dsp:cNvPr id="0" name=""/>
        <dsp:cNvSpPr/>
      </dsp:nvSpPr>
      <dsp:spPr>
        <a:xfrm rot="8640000">
          <a:off x="5159140" y="3026312"/>
          <a:ext cx="1893580" cy="1893580"/>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t>Year 5 &amp; 6 Hedgehog Class Teacher – Jane Jackson</a:t>
          </a:r>
          <a:endParaRPr lang="en-US" sz="1100" kern="1200" dirty="0"/>
        </a:p>
      </dsp:txBody>
      <dsp:txXfrm rot="10800000">
        <a:off x="5729924" y="3326044"/>
        <a:ext cx="946790" cy="1562204"/>
      </dsp:txXfrm>
    </dsp:sp>
    <dsp:sp modelId="{C5AEB060-EDAA-41F4-973F-98FD927F5130}">
      <dsp:nvSpPr>
        <dsp:cNvPr id="0" name=""/>
        <dsp:cNvSpPr/>
      </dsp:nvSpPr>
      <dsp:spPr>
        <a:xfrm rot="12960000">
          <a:off x="3193125" y="3026312"/>
          <a:ext cx="1893580" cy="1893580"/>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en-GB" sz="1100" b="1" kern="1200" dirty="0"/>
            <a:t>Year 6 </a:t>
          </a:r>
          <a:r>
            <a:rPr lang="en-GB" sz="1100" b="1" kern="1200" dirty="0">
              <a:latin typeface="Century Gothic" panose="020B0502020202020204"/>
            </a:rPr>
            <a:t>Pine Marten Class</a:t>
          </a:r>
          <a:r>
            <a:rPr lang="en-GB" sz="1100" b="1" kern="1200" dirty="0"/>
            <a:t> Teacher – Brett Charlton </a:t>
          </a:r>
          <a:endParaRPr lang="en-US" sz="1100" kern="1200" dirty="0"/>
        </a:p>
      </dsp:txBody>
      <dsp:txXfrm rot="10800000">
        <a:off x="3569131" y="3326044"/>
        <a:ext cx="946790" cy="1562204"/>
      </dsp:txXfrm>
    </dsp:sp>
    <dsp:sp modelId="{FF0CFEC8-D4C2-4A3E-A291-CE4005D9B55B}">
      <dsp:nvSpPr>
        <dsp:cNvPr id="0" name=""/>
        <dsp:cNvSpPr/>
      </dsp:nvSpPr>
      <dsp:spPr>
        <a:xfrm rot="17280000">
          <a:off x="2585594" y="1156521"/>
          <a:ext cx="1893580" cy="1893580"/>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t>LSAs – Josie Mackenzie, Laila Fenton and Lauren Weaver</a:t>
          </a:r>
          <a:endParaRPr lang="en-US" sz="1100" kern="1200" dirty="0"/>
        </a:p>
      </dsp:txBody>
      <dsp:txXfrm rot="5400000">
        <a:off x="2593703" y="1578716"/>
        <a:ext cx="1562204" cy="9467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8F66B-9889-4556-81D7-059B371C62F9}">
      <dsp:nvSpPr>
        <dsp:cNvPr id="0" name=""/>
        <dsp:cNvSpPr/>
      </dsp:nvSpPr>
      <dsp:spPr>
        <a:xfrm>
          <a:off x="67683" y="1202"/>
          <a:ext cx="1891506" cy="11349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a:t>Online safety</a:t>
          </a:r>
          <a:endParaRPr lang="en-US" sz="2000" kern="1200"/>
        </a:p>
      </dsp:txBody>
      <dsp:txXfrm>
        <a:off x="67683" y="1202"/>
        <a:ext cx="1891506" cy="1134904"/>
      </dsp:txXfrm>
    </dsp:sp>
    <dsp:sp modelId="{A08244D5-8938-459E-97DA-C2BD1267AE53}">
      <dsp:nvSpPr>
        <dsp:cNvPr id="0" name=""/>
        <dsp:cNvSpPr/>
      </dsp:nvSpPr>
      <dsp:spPr>
        <a:xfrm>
          <a:off x="2148341" y="1202"/>
          <a:ext cx="1891506" cy="11349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a:t>Databases</a:t>
          </a:r>
          <a:endParaRPr lang="en-US" sz="2000" kern="1200"/>
        </a:p>
      </dsp:txBody>
      <dsp:txXfrm>
        <a:off x="2148341" y="1202"/>
        <a:ext cx="1891506" cy="1134904"/>
      </dsp:txXfrm>
    </dsp:sp>
    <dsp:sp modelId="{620F9C36-B800-42E4-8C23-E8C7D14DFFB0}">
      <dsp:nvSpPr>
        <dsp:cNvPr id="0" name=""/>
        <dsp:cNvSpPr/>
      </dsp:nvSpPr>
      <dsp:spPr>
        <a:xfrm>
          <a:off x="4228998" y="1202"/>
          <a:ext cx="1891506" cy="11349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a:t>Spreadsheets</a:t>
          </a:r>
          <a:endParaRPr lang="en-US" sz="2000" kern="1200"/>
        </a:p>
      </dsp:txBody>
      <dsp:txXfrm>
        <a:off x="4228998" y="1202"/>
        <a:ext cx="1891506" cy="1134904"/>
      </dsp:txXfrm>
    </dsp:sp>
    <dsp:sp modelId="{D13D3314-341C-4F3D-8C99-974341F5BF07}">
      <dsp:nvSpPr>
        <dsp:cNvPr id="0" name=""/>
        <dsp:cNvSpPr/>
      </dsp:nvSpPr>
      <dsp:spPr>
        <a:xfrm>
          <a:off x="67683" y="1325257"/>
          <a:ext cx="1891506" cy="11349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a:t>Coding</a:t>
          </a:r>
          <a:endParaRPr lang="en-US" sz="2000" kern="1200"/>
        </a:p>
      </dsp:txBody>
      <dsp:txXfrm>
        <a:off x="67683" y="1325257"/>
        <a:ext cx="1891506" cy="1134904"/>
      </dsp:txXfrm>
    </dsp:sp>
    <dsp:sp modelId="{9DD1159B-DE6F-4C5A-84EA-2B845590E746}">
      <dsp:nvSpPr>
        <dsp:cNvPr id="0" name=""/>
        <dsp:cNvSpPr/>
      </dsp:nvSpPr>
      <dsp:spPr>
        <a:xfrm>
          <a:off x="2148341" y="1325257"/>
          <a:ext cx="1891506" cy="11349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a:t>Concept maps</a:t>
          </a:r>
          <a:endParaRPr lang="en-US" sz="2000" kern="1200"/>
        </a:p>
      </dsp:txBody>
      <dsp:txXfrm>
        <a:off x="2148341" y="1325257"/>
        <a:ext cx="1891506" cy="1134904"/>
      </dsp:txXfrm>
    </dsp:sp>
    <dsp:sp modelId="{7BCF2CE0-F99A-4BF8-B3E1-4CAABA221A87}">
      <dsp:nvSpPr>
        <dsp:cNvPr id="0" name=""/>
        <dsp:cNvSpPr/>
      </dsp:nvSpPr>
      <dsp:spPr>
        <a:xfrm>
          <a:off x="4228998" y="1325257"/>
          <a:ext cx="1891506" cy="11349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a:t>Game creator</a:t>
          </a:r>
          <a:endParaRPr lang="en-US" sz="2000" kern="1200"/>
        </a:p>
      </dsp:txBody>
      <dsp:txXfrm>
        <a:off x="4228998" y="1325257"/>
        <a:ext cx="1891506" cy="1134904"/>
      </dsp:txXfrm>
    </dsp:sp>
    <dsp:sp modelId="{96A2E9E2-198B-49DB-959D-B84ABB1104E7}">
      <dsp:nvSpPr>
        <dsp:cNvPr id="0" name=""/>
        <dsp:cNvSpPr/>
      </dsp:nvSpPr>
      <dsp:spPr>
        <a:xfrm>
          <a:off x="2148341" y="2649312"/>
          <a:ext cx="1891506" cy="11349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i="0" kern="1200"/>
            <a:t>3D modelling</a:t>
          </a:r>
          <a:endParaRPr lang="en-US" sz="2000" kern="1200"/>
        </a:p>
      </dsp:txBody>
      <dsp:txXfrm>
        <a:off x="2148341" y="2649312"/>
        <a:ext cx="1891506" cy="1134904"/>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7E6B7-EE90-A542-82FF-8D16777F1E4D}"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CBE1A-27E1-2A45-AC8A-DFA109D531DC}" type="slidenum">
              <a:rPr lang="en-US" smtClean="0"/>
              <a:t>‹#›</a:t>
            </a:fld>
            <a:endParaRPr lang="en-US"/>
          </a:p>
        </p:txBody>
      </p:sp>
    </p:spTree>
    <p:extLst>
      <p:ext uri="{BB962C8B-B14F-4D97-AF65-F5344CB8AC3E}">
        <p14:creationId xmlns:p14="http://schemas.microsoft.com/office/powerpoint/2010/main" val="3960253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6C81D3-5638-4970-9727-7E4FF3605CA6}"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219618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76C81D3-5638-4970-9727-7E4FF3605CA6}" type="datetimeFigureOut">
              <a:rPr lang="en-GB" smtClean="0"/>
              <a:t>11/09/2023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71781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76C81D3-5638-4970-9727-7E4FF3605CA6}"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1197437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76C81D3-5638-4970-9727-7E4FF3605CA6}"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558C81-28DF-4EEA-AE66-1410139C9D16}"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970657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6C81D3-5638-4970-9727-7E4FF3605CA6}"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814514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76C81D3-5638-4970-9727-7E4FF3605CA6}" type="datetimeFigureOut">
              <a:rPr lang="en-GB" smtClean="0"/>
              <a:t>11/09/2023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2983999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76C81D3-5638-4970-9727-7E4FF3605CA6}" type="datetimeFigureOut">
              <a:rPr lang="en-GB" smtClean="0"/>
              <a:t>11/09/2023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3249141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C81D3-5638-4970-9727-7E4FF3605CA6}"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3420704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C81D3-5638-4970-9727-7E4FF3605CA6}"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158295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76C81D3-5638-4970-9727-7E4FF3605CA6}"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2083088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6C81D3-5638-4970-9727-7E4FF3605CA6}" type="datetimeFigureOut">
              <a:rPr lang="en-GB" smtClean="0"/>
              <a:t>11/09/2023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13031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6C81D3-5638-4970-9727-7E4FF3605CA6}" type="datetimeFigureOut">
              <a:rPr lang="en-GB" smtClean="0"/>
              <a:t>11/09/2023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15331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6C81D3-5638-4970-9727-7E4FF3605CA6}" type="datetimeFigureOut">
              <a:rPr lang="en-GB" smtClean="0"/>
              <a:t>11/09/2023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4037417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76C81D3-5638-4970-9727-7E4FF3605CA6}" type="datetimeFigureOut">
              <a:rPr lang="en-GB" smtClean="0"/>
              <a:t>11/09/2023</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841748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76C81D3-5638-4970-9727-7E4FF3605CA6}" type="datetimeFigureOut">
              <a:rPr lang="en-GB" smtClean="0"/>
              <a:t>11/09/2023</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3690098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A76C81D3-5638-4970-9727-7E4FF3605CA6}" type="datetimeFigureOut">
              <a:rPr lang="en-GB" smtClean="0"/>
              <a:t>11/09/2023</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244323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76C81D3-5638-4970-9727-7E4FF3605CA6}" type="datetimeFigureOut">
              <a:rPr lang="en-GB" smtClean="0"/>
              <a:t>11/09/2023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558C81-28DF-4EEA-AE66-1410139C9D16}" type="slidenum">
              <a:rPr lang="en-GB" smtClean="0"/>
              <a:t>‹#›</a:t>
            </a:fld>
            <a:endParaRPr lang="en-GB"/>
          </a:p>
        </p:txBody>
      </p:sp>
    </p:spTree>
    <p:extLst>
      <p:ext uri="{BB962C8B-B14F-4D97-AF65-F5344CB8AC3E}">
        <p14:creationId xmlns:p14="http://schemas.microsoft.com/office/powerpoint/2010/main" val="1068356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76C81D3-5638-4970-9727-7E4FF3605CA6}" type="datetimeFigureOut">
              <a:rPr lang="en-GB" smtClean="0"/>
              <a:t>11/09/2023</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A558C81-28DF-4EEA-AE66-1410139C9D16}" type="slidenum">
              <a:rPr lang="en-GB" smtClean="0"/>
              <a:t>‹#›</a:t>
            </a:fld>
            <a:endParaRPr lang="en-GB"/>
          </a:p>
        </p:txBody>
      </p:sp>
    </p:spTree>
    <p:extLst>
      <p:ext uri="{BB962C8B-B14F-4D97-AF65-F5344CB8AC3E}">
        <p14:creationId xmlns:p14="http://schemas.microsoft.com/office/powerpoint/2010/main" val="11314575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4592273"/>
          </a:xfrm>
        </p:spPr>
        <p:txBody>
          <a:bodyPr/>
          <a:lstStyle/>
          <a:p>
            <a:r>
              <a:rPr lang="en-GB" sz="5400" b="1" dirty="0">
                <a:solidFill>
                  <a:srgbClr val="FFC000"/>
                </a:solidFill>
              </a:rPr>
              <a:t>Bearwood Primary School</a:t>
            </a:r>
            <a:br>
              <a:rPr lang="en-GB" sz="5400" b="1" dirty="0">
                <a:solidFill>
                  <a:srgbClr val="FFC000"/>
                </a:solidFill>
              </a:rPr>
            </a:br>
            <a:br>
              <a:rPr lang="en-GB" sz="5400" b="1" dirty="0">
                <a:solidFill>
                  <a:srgbClr val="FFC000"/>
                </a:solidFill>
              </a:rPr>
            </a:br>
            <a:r>
              <a:rPr lang="en-GB" sz="4800" b="1" dirty="0">
                <a:solidFill>
                  <a:srgbClr val="FFC000"/>
                </a:solidFill>
              </a:rPr>
              <a:t>Upper Key Stage Two (UKS2) Presentation to Parents</a:t>
            </a:r>
            <a:br>
              <a:rPr lang="en-GB" sz="4800" b="1" dirty="0">
                <a:solidFill>
                  <a:srgbClr val="FFC000"/>
                </a:solidFill>
              </a:rPr>
            </a:br>
            <a:br>
              <a:rPr lang="en-GB" sz="4800" b="1" dirty="0">
                <a:solidFill>
                  <a:srgbClr val="FFC000"/>
                </a:solidFill>
              </a:rPr>
            </a:br>
            <a:r>
              <a:rPr lang="en-GB" sz="4800" b="1" dirty="0">
                <a:solidFill>
                  <a:srgbClr val="FFC000"/>
                </a:solidFill>
              </a:rPr>
              <a:t>2023/2024</a:t>
            </a:r>
          </a:p>
        </p:txBody>
      </p:sp>
    </p:spTree>
    <p:extLst>
      <p:ext uri="{BB962C8B-B14F-4D97-AF65-F5344CB8AC3E}">
        <p14:creationId xmlns:p14="http://schemas.microsoft.com/office/powerpoint/2010/main" val="1310648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BC188-AEC5-4F25-A301-63DB570B1374}"/>
              </a:ext>
            </a:extLst>
          </p:cNvPr>
          <p:cNvSpPr>
            <a:spLocks noGrp="1"/>
          </p:cNvSpPr>
          <p:nvPr>
            <p:ph type="title"/>
          </p:nvPr>
        </p:nvSpPr>
        <p:spPr>
          <a:xfrm>
            <a:off x="648930" y="629266"/>
            <a:ext cx="6188190" cy="1622321"/>
          </a:xfrm>
        </p:spPr>
        <p:txBody>
          <a:bodyPr>
            <a:normAutofit/>
          </a:bodyPr>
          <a:lstStyle/>
          <a:p>
            <a:r>
              <a:rPr lang="en-GB" b="1">
                <a:solidFill>
                  <a:srgbClr val="EBEBEB"/>
                </a:solidFill>
              </a:rPr>
              <a:t>Computing</a:t>
            </a:r>
          </a:p>
        </p:txBody>
      </p:sp>
      <p:graphicFrame>
        <p:nvGraphicFramePr>
          <p:cNvPr id="13" name="Content Placeholder 2">
            <a:extLst>
              <a:ext uri="{FF2B5EF4-FFF2-40B4-BE49-F238E27FC236}">
                <a16:creationId xmlns:a16="http://schemas.microsoft.com/office/drawing/2014/main" id="{49345F5B-65E4-83F9-6A22-23436F3FC1EB}"/>
              </a:ext>
            </a:extLst>
          </p:cNvPr>
          <p:cNvGraphicFramePr>
            <a:graphicFrameLocks noGrp="1"/>
          </p:cNvGraphicFramePr>
          <p:nvPr>
            <p:ph idx="1"/>
          </p:nvPr>
        </p:nvGraphicFramePr>
        <p:xfrm>
          <a:off x="648930" y="2438400"/>
          <a:ext cx="61881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8DC61FAF-3F23-490E-A4F9-9F84C43CCBDD}"/>
              </a:ext>
            </a:extLst>
          </p:cNvPr>
          <p:cNvPicPr>
            <a:picLocks noChangeAspect="1"/>
          </p:cNvPicPr>
          <p:nvPr/>
        </p:nvPicPr>
        <p:blipFill rotWithShape="1">
          <a:blip r:embed="rId8"/>
          <a:srcRect l="23358" r="35933"/>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062498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D633-DDB1-4F71-A16A-B598A51484B6}"/>
              </a:ext>
            </a:extLst>
          </p:cNvPr>
          <p:cNvSpPr>
            <a:spLocks noGrp="1"/>
          </p:cNvSpPr>
          <p:nvPr>
            <p:ph type="title"/>
          </p:nvPr>
        </p:nvSpPr>
        <p:spPr>
          <a:xfrm>
            <a:off x="646111" y="609601"/>
            <a:ext cx="3325731" cy="1675975"/>
          </a:xfrm>
        </p:spPr>
        <p:txBody>
          <a:bodyPr>
            <a:normAutofit/>
          </a:bodyPr>
          <a:lstStyle/>
          <a:p>
            <a:r>
              <a:rPr lang="en-GB" b="1"/>
              <a:t>History</a:t>
            </a:r>
          </a:p>
        </p:txBody>
      </p:sp>
      <p:pic>
        <p:nvPicPr>
          <p:cNvPr id="4" name="Picture 3">
            <a:extLst>
              <a:ext uri="{FF2B5EF4-FFF2-40B4-BE49-F238E27FC236}">
                <a16:creationId xmlns:a16="http://schemas.microsoft.com/office/drawing/2014/main" id="{DF804C94-C8BA-4A73-9FDF-614466D31D8E}"/>
              </a:ext>
            </a:extLst>
          </p:cNvPr>
          <p:cNvPicPr>
            <a:picLocks noChangeAspect="1"/>
          </p:cNvPicPr>
          <p:nvPr/>
        </p:nvPicPr>
        <p:blipFill rotWithShape="1">
          <a:blip r:embed="rId3"/>
          <a:srcRect l="14056" r="13757"/>
          <a:stretch/>
        </p:blipFill>
        <p:spPr>
          <a:xfrm>
            <a:off x="4613644" y="609368"/>
            <a:ext cx="3409037" cy="5638797"/>
          </a:xfrm>
          <a:prstGeom prst="rect">
            <a:avLst/>
          </a:prstGeom>
          <a:effectLst>
            <a:outerShdw blurRad="50800" dist="38100" dir="5400000" algn="t" rotWithShape="0">
              <a:prstClr val="black">
                <a:alpha val="43000"/>
              </a:prstClr>
            </a:outerShdw>
          </a:effectLst>
        </p:spPr>
      </p:pic>
      <p:pic>
        <p:nvPicPr>
          <p:cNvPr id="6" name="Picture 5">
            <a:extLst>
              <a:ext uri="{FF2B5EF4-FFF2-40B4-BE49-F238E27FC236}">
                <a16:creationId xmlns:a16="http://schemas.microsoft.com/office/drawing/2014/main" id="{A05558D6-C0FE-4052-97F2-874B411C0162}"/>
              </a:ext>
            </a:extLst>
          </p:cNvPr>
          <p:cNvPicPr>
            <a:picLocks noChangeAspect="1"/>
          </p:cNvPicPr>
          <p:nvPr/>
        </p:nvPicPr>
        <p:blipFill rotWithShape="1">
          <a:blip r:embed="rId4"/>
          <a:srcRect r="-2" b="47106"/>
          <a:stretch/>
        </p:blipFill>
        <p:spPr>
          <a:xfrm>
            <a:off x="8135262" y="609602"/>
            <a:ext cx="3409037" cy="2766058"/>
          </a:xfrm>
          <a:prstGeom prst="rect">
            <a:avLst/>
          </a:prstGeom>
          <a:effectLst>
            <a:outerShdw blurRad="50800" dist="38100" dir="5400000" algn="t" rotWithShape="0">
              <a:prstClr val="black">
                <a:alpha val="43000"/>
              </a:prstClr>
            </a:outerShdw>
          </a:effectLst>
        </p:spPr>
      </p:pic>
      <p:sp>
        <p:nvSpPr>
          <p:cNvPr id="15" name="Rectangle 14">
            <a:extLst>
              <a:ext uri="{FF2B5EF4-FFF2-40B4-BE49-F238E27FC236}">
                <a16:creationId xmlns:a16="http://schemas.microsoft.com/office/drawing/2014/main" id="{0F8EDF29-1535-4A6E-807D-812733F33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1FFEFDC-E8FF-4A73-8685-F577F41C4461}"/>
              </a:ext>
            </a:extLst>
          </p:cNvPr>
          <p:cNvSpPr>
            <a:spLocks noGrp="1"/>
          </p:cNvSpPr>
          <p:nvPr>
            <p:ph idx="1"/>
          </p:nvPr>
        </p:nvSpPr>
        <p:spPr>
          <a:xfrm>
            <a:off x="642176" y="2484544"/>
            <a:ext cx="3329666" cy="3763855"/>
          </a:xfrm>
        </p:spPr>
        <p:txBody>
          <a:bodyPr vert="horz" lIns="91440" tIns="45720" rIns="91440" bIns="45720" rtlCol="0" anchor="t">
            <a:normAutofit lnSpcReduction="10000"/>
          </a:bodyPr>
          <a:lstStyle/>
          <a:p>
            <a:pPr>
              <a:lnSpc>
                <a:spcPct val="90000"/>
              </a:lnSpc>
            </a:pPr>
            <a:r>
              <a:rPr lang="en-GB" sz="1700" b="1"/>
              <a:t>Benin – An African Kingdom</a:t>
            </a:r>
          </a:p>
          <a:p>
            <a:pPr>
              <a:lnSpc>
                <a:spcPct val="90000"/>
              </a:lnSpc>
            </a:pPr>
            <a:r>
              <a:rPr lang="en-GB" sz="1700" b="1"/>
              <a:t>Britain at War – World War Two</a:t>
            </a:r>
          </a:p>
          <a:p>
            <a:pPr>
              <a:lnSpc>
                <a:spcPct val="90000"/>
              </a:lnSpc>
            </a:pPr>
            <a:r>
              <a:rPr lang="en-GB" sz="1700" b="1" dirty="0"/>
              <a:t>Change in Post-War Britain</a:t>
            </a:r>
          </a:p>
          <a:p>
            <a:pPr marL="0" indent="0">
              <a:lnSpc>
                <a:spcPct val="90000"/>
              </a:lnSpc>
              <a:buNone/>
            </a:pPr>
            <a:endParaRPr lang="en-GB" sz="1700" b="1"/>
          </a:p>
          <a:p>
            <a:pPr marL="0" indent="0">
              <a:lnSpc>
                <a:spcPct val="90000"/>
              </a:lnSpc>
              <a:buNone/>
            </a:pPr>
            <a:r>
              <a:rPr lang="en-GB" sz="1700" b="1" dirty="0"/>
              <a:t>Children will develop research skills; extract information from texts and historical sources; questioning; draw links between different places and eras; presenting and writing like a historian.</a:t>
            </a:r>
          </a:p>
          <a:p>
            <a:pPr>
              <a:lnSpc>
                <a:spcPct val="90000"/>
              </a:lnSpc>
            </a:pPr>
            <a:endParaRPr lang="en-GB" sz="1700" b="1"/>
          </a:p>
        </p:txBody>
      </p:sp>
      <p:pic>
        <p:nvPicPr>
          <p:cNvPr id="5" name="Picture 4">
            <a:extLst>
              <a:ext uri="{FF2B5EF4-FFF2-40B4-BE49-F238E27FC236}">
                <a16:creationId xmlns:a16="http://schemas.microsoft.com/office/drawing/2014/main" id="{E21AC08F-CA9D-451E-AF64-16E74EC12980}"/>
              </a:ext>
            </a:extLst>
          </p:cNvPr>
          <p:cNvPicPr>
            <a:picLocks noChangeAspect="1"/>
          </p:cNvPicPr>
          <p:nvPr/>
        </p:nvPicPr>
        <p:blipFill rotWithShape="1">
          <a:blip r:embed="rId5"/>
          <a:srcRect l="12773" r="4963" b="2"/>
          <a:stretch/>
        </p:blipFill>
        <p:spPr>
          <a:xfrm>
            <a:off x="8135262" y="3482340"/>
            <a:ext cx="3409037" cy="2766058"/>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79705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55460DA-8E68-4A75-977D-BB9DECD8710A}"/>
              </a:ext>
            </a:extLst>
          </p:cNvPr>
          <p:cNvSpPr>
            <a:spLocks noGrp="1"/>
          </p:cNvSpPr>
          <p:nvPr>
            <p:ph type="title"/>
          </p:nvPr>
        </p:nvSpPr>
        <p:spPr>
          <a:xfrm>
            <a:off x="648930" y="629266"/>
            <a:ext cx="6188190" cy="1622321"/>
          </a:xfrm>
        </p:spPr>
        <p:txBody>
          <a:bodyPr>
            <a:normAutofit/>
          </a:bodyPr>
          <a:lstStyle/>
          <a:p>
            <a:r>
              <a:rPr lang="en-GB" b="1">
                <a:solidFill>
                  <a:srgbClr val="EBEBEB"/>
                </a:solidFill>
              </a:rPr>
              <a:t>Geography</a:t>
            </a:r>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D1ACE720-28CF-4F75-BFB6-8D8A0490F454}"/>
              </a:ext>
            </a:extLst>
          </p:cNvPr>
          <p:cNvPicPr>
            <a:picLocks noChangeAspect="1"/>
          </p:cNvPicPr>
          <p:nvPr/>
        </p:nvPicPr>
        <p:blipFill rotWithShape="1">
          <a:blip r:embed="rId3"/>
          <a:srcRect r="2" b="9848"/>
          <a:stretch/>
        </p:blipFill>
        <p:spPr>
          <a:xfrm>
            <a:off x="7220078" y="10"/>
            <a:ext cx="4971922" cy="2285990"/>
          </a:xfrm>
          <a:custGeom>
            <a:avLst/>
            <a:gdLst/>
            <a:ahLst/>
            <a:cxnLst/>
            <a:rect l="l" t="t" r="r" b="b"/>
            <a:pathLst>
              <a:path w="4971922" h="2286000">
                <a:moveTo>
                  <a:pt x="0" y="0"/>
                </a:moveTo>
                <a:lnTo>
                  <a:pt x="1343538" y="0"/>
                </a:lnTo>
                <a:lnTo>
                  <a:pt x="1343538" y="1"/>
                </a:lnTo>
                <a:lnTo>
                  <a:pt x="4971922" y="1"/>
                </a:lnTo>
                <a:lnTo>
                  <a:pt x="4971922" y="2286000"/>
                </a:lnTo>
                <a:lnTo>
                  <a:pt x="232518" y="2286000"/>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sp>
        <p:nvSpPr>
          <p:cNvPr id="3" name="Content Placeholder 2">
            <a:extLst>
              <a:ext uri="{FF2B5EF4-FFF2-40B4-BE49-F238E27FC236}">
                <a16:creationId xmlns:a16="http://schemas.microsoft.com/office/drawing/2014/main" id="{90FF51CF-D030-4439-A2DA-324BF4C8A520}"/>
              </a:ext>
            </a:extLst>
          </p:cNvPr>
          <p:cNvSpPr>
            <a:spLocks noGrp="1"/>
          </p:cNvSpPr>
          <p:nvPr>
            <p:ph idx="1"/>
          </p:nvPr>
        </p:nvSpPr>
        <p:spPr>
          <a:xfrm>
            <a:off x="648930" y="2438400"/>
            <a:ext cx="6188189" cy="3785419"/>
          </a:xfrm>
        </p:spPr>
        <p:txBody>
          <a:bodyPr>
            <a:normAutofit/>
          </a:bodyPr>
          <a:lstStyle/>
          <a:p>
            <a:r>
              <a:rPr lang="en-GB" b="1">
                <a:solidFill>
                  <a:srgbClr val="FFFFFF"/>
                </a:solidFill>
              </a:rPr>
              <a:t>Our World – physical geography</a:t>
            </a:r>
          </a:p>
          <a:p>
            <a:r>
              <a:rPr lang="en-GB" b="1">
                <a:solidFill>
                  <a:srgbClr val="FFFFFF"/>
                </a:solidFill>
              </a:rPr>
              <a:t>Canada and the UK</a:t>
            </a:r>
          </a:p>
          <a:p>
            <a:r>
              <a:rPr lang="en-GB" b="1">
                <a:solidFill>
                  <a:srgbClr val="FFFFFF"/>
                </a:solidFill>
              </a:rPr>
              <a:t>Volcanoes and earthquakes</a:t>
            </a:r>
          </a:p>
          <a:p>
            <a:endParaRPr lang="en-GB" b="1">
              <a:solidFill>
                <a:srgbClr val="FFFFFF"/>
              </a:solidFill>
            </a:endParaRPr>
          </a:p>
          <a:p>
            <a:pPr marL="0" indent="0">
              <a:buNone/>
            </a:pPr>
            <a:r>
              <a:rPr lang="en-GB" b="1">
                <a:solidFill>
                  <a:srgbClr val="FFFFFF"/>
                </a:solidFill>
              </a:rPr>
              <a:t>Children will develop investigative skills; extracting information from texts; effectively using geographical materials; questioning; presenting; and writing like a geographer.</a:t>
            </a:r>
          </a:p>
          <a:p>
            <a:pPr marL="0" indent="0">
              <a:buNone/>
            </a:pPr>
            <a:endParaRPr lang="en-GB" b="1">
              <a:solidFill>
                <a:srgbClr val="FFFFFF"/>
              </a:solidFill>
            </a:endParaRPr>
          </a:p>
          <a:p>
            <a:endParaRPr lang="en-GB" b="1">
              <a:solidFill>
                <a:srgbClr val="FFFFFF"/>
              </a:solidFill>
            </a:endParaRPr>
          </a:p>
          <a:p>
            <a:pPr marL="0" indent="0">
              <a:buNone/>
            </a:pPr>
            <a:endParaRPr lang="en-GB" b="1">
              <a:solidFill>
                <a:srgbClr val="FFFFFF"/>
              </a:solidFill>
            </a:endParaRPr>
          </a:p>
        </p:txBody>
      </p:sp>
      <p:pic>
        <p:nvPicPr>
          <p:cNvPr id="6" name="Picture 5">
            <a:extLst>
              <a:ext uri="{FF2B5EF4-FFF2-40B4-BE49-F238E27FC236}">
                <a16:creationId xmlns:a16="http://schemas.microsoft.com/office/drawing/2014/main" id="{DE9AFF48-EC2A-4C80-AA14-A1FFB38A5ECA}"/>
              </a:ext>
            </a:extLst>
          </p:cNvPr>
          <p:cNvPicPr>
            <a:picLocks noChangeAspect="1"/>
          </p:cNvPicPr>
          <p:nvPr/>
        </p:nvPicPr>
        <p:blipFill rotWithShape="1">
          <a:blip r:embed="rId4"/>
          <a:srcRect t="13764" r="-2" b="-2"/>
          <a:stretch/>
        </p:blipFill>
        <p:spPr>
          <a:xfrm>
            <a:off x="7437114" y="2286000"/>
            <a:ext cx="4754886" cy="2286000"/>
          </a:xfrm>
          <a:custGeom>
            <a:avLst/>
            <a:gdLst/>
            <a:ahLst/>
            <a:cxnLst/>
            <a:rect l="l" t="t" r="r" b="b"/>
            <a:pathLst>
              <a:path w="4754886" h="2286000">
                <a:moveTo>
                  <a:pt x="15482" y="0"/>
                </a:moveTo>
                <a:lnTo>
                  <a:pt x="4754886" y="0"/>
                </a:lnTo>
                <a:lnTo>
                  <a:pt x="4754886" y="2286000"/>
                </a:lnTo>
                <a:lnTo>
                  <a:pt x="0" y="2286000"/>
                </a:lnTo>
                <a:lnTo>
                  <a:pt x="8036" y="2135352"/>
                </a:lnTo>
                <a:lnTo>
                  <a:pt x="12742" y="2007793"/>
                </a:lnTo>
                <a:lnTo>
                  <a:pt x="17953" y="1877492"/>
                </a:lnTo>
                <a:lnTo>
                  <a:pt x="22827" y="1745133"/>
                </a:lnTo>
                <a:lnTo>
                  <a:pt x="26021" y="1612087"/>
                </a:lnTo>
                <a:lnTo>
                  <a:pt x="28879" y="1476299"/>
                </a:lnTo>
                <a:lnTo>
                  <a:pt x="31904" y="1339139"/>
                </a:lnTo>
                <a:lnTo>
                  <a:pt x="33921" y="1199236"/>
                </a:lnTo>
                <a:lnTo>
                  <a:pt x="33921" y="1057961"/>
                </a:lnTo>
                <a:lnTo>
                  <a:pt x="34930" y="915315"/>
                </a:lnTo>
                <a:lnTo>
                  <a:pt x="33921" y="771297"/>
                </a:lnTo>
                <a:lnTo>
                  <a:pt x="31904" y="625221"/>
                </a:lnTo>
                <a:lnTo>
                  <a:pt x="30055" y="479146"/>
                </a:lnTo>
                <a:lnTo>
                  <a:pt x="26021" y="331013"/>
                </a:lnTo>
                <a:lnTo>
                  <a:pt x="21819" y="181509"/>
                </a:lnTo>
                <a:lnTo>
                  <a:pt x="16944" y="32004"/>
                </a:lnTo>
                <a:close/>
              </a:path>
            </a:pathLst>
          </a:custGeom>
        </p:spPr>
      </p:pic>
      <p:pic>
        <p:nvPicPr>
          <p:cNvPr id="5" name="Picture 4">
            <a:extLst>
              <a:ext uri="{FF2B5EF4-FFF2-40B4-BE49-F238E27FC236}">
                <a16:creationId xmlns:a16="http://schemas.microsoft.com/office/drawing/2014/main" id="{987D6E5A-EC5B-486C-AE25-A4F2834B9720}"/>
              </a:ext>
            </a:extLst>
          </p:cNvPr>
          <p:cNvPicPr>
            <a:picLocks noChangeAspect="1"/>
          </p:cNvPicPr>
          <p:nvPr/>
        </p:nvPicPr>
        <p:blipFill rotWithShape="1">
          <a:blip r:embed="rId5"/>
          <a:srcRect r="2" b="33140"/>
          <a:stretch/>
        </p:blipFill>
        <p:spPr>
          <a:xfrm>
            <a:off x="7218902" y="4572000"/>
            <a:ext cx="4973099" cy="2286000"/>
          </a:xfrm>
          <a:custGeom>
            <a:avLst/>
            <a:gdLst/>
            <a:ahLst/>
            <a:cxnLst/>
            <a:rect l="l" t="t" r="r" b="b"/>
            <a:pathLst>
              <a:path w="4973099" h="2286000">
                <a:moveTo>
                  <a:pt x="218212" y="0"/>
                </a:moveTo>
                <a:lnTo>
                  <a:pt x="4973099" y="0"/>
                </a:lnTo>
                <a:lnTo>
                  <a:pt x="4973099" y="2286000"/>
                </a:lnTo>
                <a:lnTo>
                  <a:pt x="897889" y="2286000"/>
                </a:lnTo>
                <a:lnTo>
                  <a:pt x="0" y="2286000"/>
                </a:lnTo>
                <a:lnTo>
                  <a:pt x="5883" y="2245538"/>
                </a:lnTo>
                <a:lnTo>
                  <a:pt x="23197" y="2126894"/>
                </a:lnTo>
                <a:lnTo>
                  <a:pt x="35299" y="2040483"/>
                </a:lnTo>
                <a:lnTo>
                  <a:pt x="48074" y="1937613"/>
                </a:lnTo>
                <a:lnTo>
                  <a:pt x="63370" y="1815541"/>
                </a:lnTo>
                <a:lnTo>
                  <a:pt x="79507" y="1680438"/>
                </a:lnTo>
                <a:lnTo>
                  <a:pt x="96484" y="1528191"/>
                </a:lnTo>
                <a:lnTo>
                  <a:pt x="114469" y="1362227"/>
                </a:lnTo>
                <a:lnTo>
                  <a:pt x="132455" y="1181862"/>
                </a:lnTo>
                <a:lnTo>
                  <a:pt x="150776" y="989838"/>
                </a:lnTo>
                <a:lnTo>
                  <a:pt x="167753" y="782726"/>
                </a:lnTo>
                <a:lnTo>
                  <a:pt x="184058" y="566013"/>
                </a:lnTo>
                <a:lnTo>
                  <a:pt x="198850" y="336956"/>
                </a:lnTo>
                <a:lnTo>
                  <a:pt x="212969" y="98298"/>
                </a:lnTo>
                <a:close/>
              </a:path>
            </a:pathLst>
          </a:custGeom>
        </p:spPr>
      </p:pic>
    </p:spTree>
    <p:extLst>
      <p:ext uri="{BB962C8B-B14F-4D97-AF65-F5344CB8AC3E}">
        <p14:creationId xmlns:p14="http://schemas.microsoft.com/office/powerpoint/2010/main" val="3786026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DE689-0259-47E3-B4D8-7392CC169791}"/>
              </a:ext>
            </a:extLst>
          </p:cNvPr>
          <p:cNvSpPr>
            <a:spLocks noGrp="1"/>
          </p:cNvSpPr>
          <p:nvPr>
            <p:ph type="title"/>
          </p:nvPr>
        </p:nvSpPr>
        <p:spPr>
          <a:xfrm>
            <a:off x="647701" y="452718"/>
            <a:ext cx="4765226" cy="1400530"/>
          </a:xfrm>
        </p:spPr>
        <p:txBody>
          <a:bodyPr>
            <a:normAutofit/>
          </a:bodyPr>
          <a:lstStyle/>
          <a:p>
            <a:r>
              <a:rPr lang="en-GB" b="1"/>
              <a:t>Art</a:t>
            </a:r>
          </a:p>
        </p:txBody>
      </p:sp>
      <p:pic>
        <p:nvPicPr>
          <p:cNvPr id="6" name="Picture 5">
            <a:extLst>
              <a:ext uri="{FF2B5EF4-FFF2-40B4-BE49-F238E27FC236}">
                <a16:creationId xmlns:a16="http://schemas.microsoft.com/office/drawing/2014/main" id="{61D38F91-2E5B-4168-AB7E-C1D449599518}"/>
              </a:ext>
            </a:extLst>
          </p:cNvPr>
          <p:cNvPicPr>
            <a:picLocks noChangeAspect="1"/>
          </p:cNvPicPr>
          <p:nvPr/>
        </p:nvPicPr>
        <p:blipFill rotWithShape="1">
          <a:blip r:embed="rId3"/>
          <a:srcRect l="7424" r="4313" b="-1"/>
          <a:stretch/>
        </p:blipFill>
        <p:spPr>
          <a:xfrm>
            <a:off x="6097587" y="10"/>
            <a:ext cx="3047208" cy="2623857"/>
          </a:xfrm>
          <a:prstGeom prst="rect">
            <a:avLst/>
          </a:prstGeom>
        </p:spPr>
      </p:pic>
      <p:pic>
        <p:nvPicPr>
          <p:cNvPr id="4" name="Picture 3">
            <a:extLst>
              <a:ext uri="{FF2B5EF4-FFF2-40B4-BE49-F238E27FC236}">
                <a16:creationId xmlns:a16="http://schemas.microsoft.com/office/drawing/2014/main" id="{4D6F98B8-31A5-4F1F-AFF6-4EA299E323CE}"/>
              </a:ext>
            </a:extLst>
          </p:cNvPr>
          <p:cNvPicPr>
            <a:picLocks noChangeAspect="1"/>
          </p:cNvPicPr>
          <p:nvPr/>
        </p:nvPicPr>
        <p:blipFill rotWithShape="1">
          <a:blip r:embed="rId4"/>
          <a:srcRect l="6225" r="7923" b="-4"/>
          <a:stretch/>
        </p:blipFill>
        <p:spPr>
          <a:xfrm>
            <a:off x="9148019" y="10"/>
            <a:ext cx="3043981" cy="2623857"/>
          </a:xfrm>
          <a:prstGeom prst="rect">
            <a:avLst/>
          </a:prstGeom>
        </p:spPr>
      </p:pic>
      <p:sp>
        <p:nvSpPr>
          <p:cNvPr id="17" name="Rectangle 16">
            <a:extLst>
              <a:ext uri="{FF2B5EF4-FFF2-40B4-BE49-F238E27FC236}">
                <a16:creationId xmlns:a16="http://schemas.microsoft.com/office/drawing/2014/main" id="{209A65FB-AD02-4653-B424-6439989CB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4CED6C6-75B3-4740-96F7-1A6093FDE8BF}"/>
              </a:ext>
            </a:extLst>
          </p:cNvPr>
          <p:cNvSpPr>
            <a:spLocks noGrp="1"/>
          </p:cNvSpPr>
          <p:nvPr>
            <p:ph idx="1"/>
          </p:nvPr>
        </p:nvSpPr>
        <p:spPr>
          <a:xfrm>
            <a:off x="647701" y="2052918"/>
            <a:ext cx="4764245" cy="4195481"/>
          </a:xfrm>
        </p:spPr>
        <p:txBody>
          <a:bodyPr>
            <a:normAutofit/>
          </a:bodyPr>
          <a:lstStyle/>
          <a:p>
            <a:r>
              <a:rPr lang="en-GB" b="1"/>
              <a:t>Abstract art – Peter Thorpe</a:t>
            </a:r>
          </a:p>
          <a:p>
            <a:r>
              <a:rPr lang="en-GB" b="1"/>
              <a:t>Line drawings – Lowry</a:t>
            </a:r>
          </a:p>
          <a:p>
            <a:r>
              <a:rPr lang="en-GB" b="1"/>
              <a:t>Collage – Matisse</a:t>
            </a:r>
          </a:p>
          <a:p>
            <a:endParaRPr lang="en-GB" b="1"/>
          </a:p>
          <a:p>
            <a:pPr marL="0" indent="0">
              <a:buNone/>
            </a:pPr>
            <a:r>
              <a:rPr lang="en-GB" b="1"/>
              <a:t>Children will further develop their mastery of art and design techniques.</a:t>
            </a:r>
          </a:p>
        </p:txBody>
      </p:sp>
      <p:pic>
        <p:nvPicPr>
          <p:cNvPr id="5" name="Picture 4">
            <a:extLst>
              <a:ext uri="{FF2B5EF4-FFF2-40B4-BE49-F238E27FC236}">
                <a16:creationId xmlns:a16="http://schemas.microsoft.com/office/drawing/2014/main" id="{BAEAB620-AB10-4AE9-A4A2-4D04E59E3CA1}"/>
              </a:ext>
            </a:extLst>
          </p:cNvPr>
          <p:cNvPicPr>
            <a:picLocks noChangeAspect="1"/>
          </p:cNvPicPr>
          <p:nvPr/>
        </p:nvPicPr>
        <p:blipFill rotWithShape="1">
          <a:blip r:embed="rId5"/>
          <a:srcRect l="13937" r="11929" b="1"/>
          <a:stretch/>
        </p:blipFill>
        <p:spPr>
          <a:xfrm>
            <a:off x="6097590" y="2624333"/>
            <a:ext cx="6094409" cy="4233667"/>
          </a:xfrm>
          <a:prstGeom prst="rect">
            <a:avLst/>
          </a:prstGeom>
        </p:spPr>
      </p:pic>
      <p:cxnSp>
        <p:nvCxnSpPr>
          <p:cNvPr id="18" name="Straight Connector 17">
            <a:extLst>
              <a:ext uri="{FF2B5EF4-FFF2-40B4-BE49-F238E27FC236}">
                <a16:creationId xmlns:a16="http://schemas.microsoft.com/office/drawing/2014/main" id="{B013D6E3-8EA2-4680-8354-8447C21540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144792" y="-467"/>
            <a:ext cx="1" cy="262433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4BB578-016F-49C7-AC65-F776500E1F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589" y="2624200"/>
            <a:ext cx="60944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53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F1A254-9018-4F98-93D6-275AC56BF40C}"/>
              </a:ext>
            </a:extLst>
          </p:cNvPr>
          <p:cNvPicPr>
            <a:picLocks noChangeAspect="1"/>
          </p:cNvPicPr>
          <p:nvPr/>
        </p:nvPicPr>
        <p:blipFill rotWithShape="1">
          <a:blip r:embed="rId3"/>
          <a:srcRect l="7895" r="2580" b="2"/>
          <a:stretch/>
        </p:blipFill>
        <p:spPr>
          <a:xfrm>
            <a:off x="4059934" y="10"/>
            <a:ext cx="8132065" cy="6857990"/>
          </a:xfrm>
          <a:prstGeom prst="rect">
            <a:avLst/>
          </a:prstGeom>
        </p:spPr>
      </p:pic>
      <p:sp>
        <p:nvSpPr>
          <p:cNvPr id="11" name="Rectangle 10">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60ED86F-5335-4EC6-883E-4A8878600EC4}"/>
              </a:ext>
            </a:extLst>
          </p:cNvPr>
          <p:cNvSpPr>
            <a:spLocks noGrp="1"/>
          </p:cNvSpPr>
          <p:nvPr>
            <p:ph type="title"/>
          </p:nvPr>
        </p:nvSpPr>
        <p:spPr>
          <a:xfrm>
            <a:off x="6374887" y="1641860"/>
            <a:ext cx="4204298" cy="1034728"/>
          </a:xfrm>
        </p:spPr>
        <p:txBody>
          <a:bodyPr>
            <a:normAutofit/>
          </a:bodyPr>
          <a:lstStyle/>
          <a:p>
            <a:r>
              <a:rPr lang="en-GB" sz="2800" b="1"/>
              <a:t>Design Technology</a:t>
            </a:r>
          </a:p>
        </p:txBody>
      </p:sp>
      <p:pic>
        <p:nvPicPr>
          <p:cNvPr id="6" name="Picture 5">
            <a:extLst>
              <a:ext uri="{FF2B5EF4-FFF2-40B4-BE49-F238E27FC236}">
                <a16:creationId xmlns:a16="http://schemas.microsoft.com/office/drawing/2014/main" id="{2CD70442-3A60-4166-A475-0843EE399EBD}"/>
              </a:ext>
            </a:extLst>
          </p:cNvPr>
          <p:cNvPicPr>
            <a:picLocks noChangeAspect="1"/>
          </p:cNvPicPr>
          <p:nvPr/>
        </p:nvPicPr>
        <p:blipFill rotWithShape="1">
          <a:blip r:embed="rId4"/>
          <a:srcRect l="3242" r="7364" b="-3"/>
          <a:stretch/>
        </p:blipFill>
        <p:spPr>
          <a:xfrm>
            <a:off x="20" y="-1"/>
            <a:ext cx="4059914" cy="3429000"/>
          </a:xfrm>
          <a:prstGeom prst="rect">
            <a:avLst/>
          </a:prstGeom>
        </p:spPr>
      </p:pic>
      <p:pic>
        <p:nvPicPr>
          <p:cNvPr id="5" name="Picture 4">
            <a:extLst>
              <a:ext uri="{FF2B5EF4-FFF2-40B4-BE49-F238E27FC236}">
                <a16:creationId xmlns:a16="http://schemas.microsoft.com/office/drawing/2014/main" id="{33BB6301-32C2-4559-9A50-CB5975C7A7D0}"/>
              </a:ext>
            </a:extLst>
          </p:cNvPr>
          <p:cNvPicPr>
            <a:picLocks noChangeAspect="1"/>
          </p:cNvPicPr>
          <p:nvPr/>
        </p:nvPicPr>
        <p:blipFill rotWithShape="1">
          <a:blip r:embed="rId5"/>
          <a:srcRect l="245" r="27740" b="1"/>
          <a:stretch/>
        </p:blipFill>
        <p:spPr>
          <a:xfrm>
            <a:off x="20" y="3429000"/>
            <a:ext cx="4059916" cy="3429000"/>
          </a:xfrm>
          <a:prstGeom prst="rect">
            <a:avLst/>
          </a:prstGeom>
        </p:spPr>
      </p:pic>
      <p:sp>
        <p:nvSpPr>
          <p:cNvPr id="3" name="Content Placeholder 2">
            <a:extLst>
              <a:ext uri="{FF2B5EF4-FFF2-40B4-BE49-F238E27FC236}">
                <a16:creationId xmlns:a16="http://schemas.microsoft.com/office/drawing/2014/main" id="{526952E7-21B6-44DA-B928-BB7427BD8722}"/>
              </a:ext>
            </a:extLst>
          </p:cNvPr>
          <p:cNvSpPr>
            <a:spLocks noGrp="1"/>
          </p:cNvSpPr>
          <p:nvPr>
            <p:ph idx="1"/>
          </p:nvPr>
        </p:nvSpPr>
        <p:spPr>
          <a:xfrm>
            <a:off x="6374886" y="2809812"/>
            <a:ext cx="4169380" cy="2384064"/>
          </a:xfrm>
        </p:spPr>
        <p:txBody>
          <a:bodyPr>
            <a:normAutofit/>
          </a:bodyPr>
          <a:lstStyle/>
          <a:p>
            <a:pPr>
              <a:lnSpc>
                <a:spcPct val="90000"/>
              </a:lnSpc>
            </a:pPr>
            <a:r>
              <a:rPr lang="en-GB" sz="1500" b="1"/>
              <a:t>Textiles – creating an advent calendar</a:t>
            </a:r>
          </a:p>
          <a:p>
            <a:pPr>
              <a:lnSpc>
                <a:spcPct val="90000"/>
              </a:lnSpc>
            </a:pPr>
            <a:r>
              <a:rPr lang="en-GB" sz="1500" b="1"/>
              <a:t>Electrical systems – making an alarm</a:t>
            </a:r>
          </a:p>
          <a:p>
            <a:pPr>
              <a:lnSpc>
                <a:spcPct val="90000"/>
              </a:lnSpc>
            </a:pPr>
            <a:r>
              <a:rPr lang="en-GB" sz="1500" b="1"/>
              <a:t>Food – Caribbean vegetable soup</a:t>
            </a:r>
          </a:p>
          <a:p>
            <a:pPr>
              <a:lnSpc>
                <a:spcPct val="90000"/>
              </a:lnSpc>
            </a:pPr>
            <a:endParaRPr lang="en-GB" sz="1500" b="1"/>
          </a:p>
          <a:p>
            <a:pPr marL="0" indent="0">
              <a:lnSpc>
                <a:spcPct val="90000"/>
              </a:lnSpc>
              <a:buNone/>
            </a:pPr>
            <a:r>
              <a:rPr lang="en-GB" sz="1500" b="1"/>
              <a:t>For each project, children will develop their ability to design, make and evaluate.</a:t>
            </a:r>
          </a:p>
        </p:txBody>
      </p:sp>
    </p:spTree>
    <p:extLst>
      <p:ext uri="{BB962C8B-B14F-4D97-AF65-F5344CB8AC3E}">
        <p14:creationId xmlns:p14="http://schemas.microsoft.com/office/powerpoint/2010/main" val="342919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0CAD515-71A8-4017-8912-02ADFAE33E14}"/>
              </a:ext>
            </a:extLst>
          </p:cNvPr>
          <p:cNvSpPr>
            <a:spLocks noGrp="1"/>
          </p:cNvSpPr>
          <p:nvPr>
            <p:ph type="title"/>
          </p:nvPr>
        </p:nvSpPr>
        <p:spPr>
          <a:xfrm>
            <a:off x="648930" y="629266"/>
            <a:ext cx="6188190" cy="1622321"/>
          </a:xfrm>
        </p:spPr>
        <p:txBody>
          <a:bodyPr>
            <a:normAutofit/>
          </a:bodyPr>
          <a:lstStyle/>
          <a:p>
            <a:r>
              <a:rPr lang="en-GB" b="1">
                <a:solidFill>
                  <a:srgbClr val="EBEBEB"/>
                </a:solidFill>
              </a:rPr>
              <a:t>Music</a:t>
            </a:r>
          </a:p>
        </p:txBody>
      </p:sp>
      <p:sp>
        <p:nvSpPr>
          <p:cNvPr id="28"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A37C0226-E7B1-4262-B71C-9BB1D7230204}"/>
              </a:ext>
            </a:extLst>
          </p:cNvPr>
          <p:cNvPicPr>
            <a:picLocks noChangeAspect="1"/>
          </p:cNvPicPr>
          <p:nvPr/>
        </p:nvPicPr>
        <p:blipFill rotWithShape="1">
          <a:blip r:embed="rId3"/>
          <a:srcRect t="19913" r="2" b="12721"/>
          <a:stretch/>
        </p:blipFill>
        <p:spPr>
          <a:xfrm>
            <a:off x="7220078" y="10"/>
            <a:ext cx="4971922" cy="2285990"/>
          </a:xfrm>
          <a:custGeom>
            <a:avLst/>
            <a:gdLst/>
            <a:ahLst/>
            <a:cxnLst/>
            <a:rect l="l" t="t" r="r" b="b"/>
            <a:pathLst>
              <a:path w="4971922" h="2286000">
                <a:moveTo>
                  <a:pt x="0" y="0"/>
                </a:moveTo>
                <a:lnTo>
                  <a:pt x="1343538" y="0"/>
                </a:lnTo>
                <a:lnTo>
                  <a:pt x="1343538" y="1"/>
                </a:lnTo>
                <a:lnTo>
                  <a:pt x="4971922" y="1"/>
                </a:lnTo>
                <a:lnTo>
                  <a:pt x="4971922" y="2286000"/>
                </a:lnTo>
                <a:lnTo>
                  <a:pt x="232518" y="2286000"/>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sp>
        <p:nvSpPr>
          <p:cNvPr id="3" name="Content Placeholder 2">
            <a:extLst>
              <a:ext uri="{FF2B5EF4-FFF2-40B4-BE49-F238E27FC236}">
                <a16:creationId xmlns:a16="http://schemas.microsoft.com/office/drawing/2014/main" id="{089713F5-F130-428F-8344-5639BFB3C923}"/>
              </a:ext>
            </a:extLst>
          </p:cNvPr>
          <p:cNvSpPr>
            <a:spLocks noGrp="1"/>
          </p:cNvSpPr>
          <p:nvPr>
            <p:ph idx="1"/>
          </p:nvPr>
        </p:nvSpPr>
        <p:spPr>
          <a:xfrm>
            <a:off x="648930" y="2438400"/>
            <a:ext cx="6188189" cy="3785419"/>
          </a:xfrm>
        </p:spPr>
        <p:txBody>
          <a:bodyPr>
            <a:normAutofit/>
          </a:bodyPr>
          <a:lstStyle/>
          <a:p>
            <a:r>
              <a:rPr lang="en-GB" b="1">
                <a:solidFill>
                  <a:srgbClr val="FFFFFF"/>
                </a:solidFill>
              </a:rPr>
              <a:t>Getting started with music technology</a:t>
            </a:r>
          </a:p>
          <a:p>
            <a:r>
              <a:rPr lang="en-GB" b="1">
                <a:solidFill>
                  <a:srgbClr val="FFFFFF"/>
                </a:solidFill>
              </a:rPr>
              <a:t>Exploring key and time signatures</a:t>
            </a:r>
          </a:p>
          <a:p>
            <a:r>
              <a:rPr lang="en-GB" b="1">
                <a:solidFill>
                  <a:srgbClr val="FFFFFF"/>
                </a:solidFill>
              </a:rPr>
              <a:t>Identifying important musical elements</a:t>
            </a:r>
          </a:p>
          <a:p>
            <a:r>
              <a:rPr lang="en-GB" b="1">
                <a:solidFill>
                  <a:srgbClr val="FFFFFF"/>
                </a:solidFill>
              </a:rPr>
              <a:t>Introducing chords</a:t>
            </a:r>
          </a:p>
          <a:p>
            <a:r>
              <a:rPr lang="en-GB" b="1">
                <a:solidFill>
                  <a:srgbClr val="FFFFFF"/>
                </a:solidFill>
              </a:rPr>
              <a:t>Learn to play the ukulele</a:t>
            </a:r>
          </a:p>
          <a:p>
            <a:r>
              <a:rPr lang="en-GB" b="1">
                <a:solidFill>
                  <a:srgbClr val="FFFFFF"/>
                </a:solidFill>
              </a:rPr>
              <a:t>Year Six production</a:t>
            </a:r>
          </a:p>
          <a:p>
            <a:r>
              <a:rPr lang="en-GB" b="1">
                <a:solidFill>
                  <a:srgbClr val="FFFFFF"/>
                </a:solidFill>
              </a:rPr>
              <a:t>Outdoor Music Festival performance</a:t>
            </a:r>
          </a:p>
        </p:txBody>
      </p:sp>
      <p:pic>
        <p:nvPicPr>
          <p:cNvPr id="6" name="Picture 5">
            <a:extLst>
              <a:ext uri="{FF2B5EF4-FFF2-40B4-BE49-F238E27FC236}">
                <a16:creationId xmlns:a16="http://schemas.microsoft.com/office/drawing/2014/main" id="{62BF71F4-944C-425D-927F-84C03A742CD9}"/>
              </a:ext>
            </a:extLst>
          </p:cNvPr>
          <p:cNvPicPr>
            <a:picLocks noChangeAspect="1"/>
          </p:cNvPicPr>
          <p:nvPr/>
        </p:nvPicPr>
        <p:blipFill rotWithShape="1">
          <a:blip r:embed="rId4"/>
          <a:srcRect t="31406" r="-2" b="19156"/>
          <a:stretch/>
        </p:blipFill>
        <p:spPr>
          <a:xfrm>
            <a:off x="7437114" y="2286000"/>
            <a:ext cx="4754886" cy="2286000"/>
          </a:xfrm>
          <a:custGeom>
            <a:avLst/>
            <a:gdLst/>
            <a:ahLst/>
            <a:cxnLst/>
            <a:rect l="l" t="t" r="r" b="b"/>
            <a:pathLst>
              <a:path w="4754886" h="2286000">
                <a:moveTo>
                  <a:pt x="15482" y="0"/>
                </a:moveTo>
                <a:lnTo>
                  <a:pt x="4754886" y="0"/>
                </a:lnTo>
                <a:lnTo>
                  <a:pt x="4754886" y="2286000"/>
                </a:lnTo>
                <a:lnTo>
                  <a:pt x="0" y="2286000"/>
                </a:lnTo>
                <a:lnTo>
                  <a:pt x="8036" y="2135352"/>
                </a:lnTo>
                <a:lnTo>
                  <a:pt x="12742" y="2007793"/>
                </a:lnTo>
                <a:lnTo>
                  <a:pt x="17953" y="1877492"/>
                </a:lnTo>
                <a:lnTo>
                  <a:pt x="22827" y="1745133"/>
                </a:lnTo>
                <a:lnTo>
                  <a:pt x="26021" y="1612087"/>
                </a:lnTo>
                <a:lnTo>
                  <a:pt x="28879" y="1476299"/>
                </a:lnTo>
                <a:lnTo>
                  <a:pt x="31904" y="1339139"/>
                </a:lnTo>
                <a:lnTo>
                  <a:pt x="33921" y="1199236"/>
                </a:lnTo>
                <a:lnTo>
                  <a:pt x="33921" y="1057961"/>
                </a:lnTo>
                <a:lnTo>
                  <a:pt x="34930" y="915315"/>
                </a:lnTo>
                <a:lnTo>
                  <a:pt x="33921" y="771297"/>
                </a:lnTo>
                <a:lnTo>
                  <a:pt x="31904" y="625221"/>
                </a:lnTo>
                <a:lnTo>
                  <a:pt x="30055" y="479146"/>
                </a:lnTo>
                <a:lnTo>
                  <a:pt x="26021" y="331013"/>
                </a:lnTo>
                <a:lnTo>
                  <a:pt x="21819" y="181509"/>
                </a:lnTo>
                <a:lnTo>
                  <a:pt x="16944" y="32004"/>
                </a:lnTo>
                <a:close/>
              </a:path>
            </a:pathLst>
          </a:custGeom>
        </p:spPr>
      </p:pic>
      <p:pic>
        <p:nvPicPr>
          <p:cNvPr id="5" name="Picture 4">
            <a:extLst>
              <a:ext uri="{FF2B5EF4-FFF2-40B4-BE49-F238E27FC236}">
                <a16:creationId xmlns:a16="http://schemas.microsoft.com/office/drawing/2014/main" id="{8E221E0D-9DA3-4D8C-ACC0-72725EC0AA28}"/>
              </a:ext>
            </a:extLst>
          </p:cNvPr>
          <p:cNvPicPr>
            <a:picLocks noChangeAspect="1"/>
          </p:cNvPicPr>
          <p:nvPr/>
        </p:nvPicPr>
        <p:blipFill rotWithShape="1">
          <a:blip r:embed="rId5"/>
          <a:srcRect t="7814" r="2" b="21468"/>
          <a:stretch/>
        </p:blipFill>
        <p:spPr>
          <a:xfrm>
            <a:off x="7218902" y="4572000"/>
            <a:ext cx="4973099" cy="2286000"/>
          </a:xfrm>
          <a:custGeom>
            <a:avLst/>
            <a:gdLst/>
            <a:ahLst/>
            <a:cxnLst/>
            <a:rect l="l" t="t" r="r" b="b"/>
            <a:pathLst>
              <a:path w="4973099" h="2286000">
                <a:moveTo>
                  <a:pt x="218212" y="0"/>
                </a:moveTo>
                <a:lnTo>
                  <a:pt x="4973099" y="0"/>
                </a:lnTo>
                <a:lnTo>
                  <a:pt x="4973099" y="2286000"/>
                </a:lnTo>
                <a:lnTo>
                  <a:pt x="897889" y="2286000"/>
                </a:lnTo>
                <a:lnTo>
                  <a:pt x="0" y="2286000"/>
                </a:lnTo>
                <a:lnTo>
                  <a:pt x="5883" y="2245538"/>
                </a:lnTo>
                <a:lnTo>
                  <a:pt x="23197" y="2126894"/>
                </a:lnTo>
                <a:lnTo>
                  <a:pt x="35299" y="2040483"/>
                </a:lnTo>
                <a:lnTo>
                  <a:pt x="48074" y="1937613"/>
                </a:lnTo>
                <a:lnTo>
                  <a:pt x="63370" y="1815541"/>
                </a:lnTo>
                <a:lnTo>
                  <a:pt x="79507" y="1680438"/>
                </a:lnTo>
                <a:lnTo>
                  <a:pt x="96484" y="1528191"/>
                </a:lnTo>
                <a:lnTo>
                  <a:pt x="114469" y="1362227"/>
                </a:lnTo>
                <a:lnTo>
                  <a:pt x="132455" y="1181862"/>
                </a:lnTo>
                <a:lnTo>
                  <a:pt x="150776" y="989838"/>
                </a:lnTo>
                <a:lnTo>
                  <a:pt x="167753" y="782726"/>
                </a:lnTo>
                <a:lnTo>
                  <a:pt x="184058" y="566013"/>
                </a:lnTo>
                <a:lnTo>
                  <a:pt x="198850" y="336956"/>
                </a:lnTo>
                <a:lnTo>
                  <a:pt x="212969" y="98298"/>
                </a:lnTo>
                <a:close/>
              </a:path>
            </a:pathLst>
          </a:custGeom>
        </p:spPr>
      </p:pic>
    </p:spTree>
    <p:extLst>
      <p:ext uri="{BB962C8B-B14F-4D97-AF65-F5344CB8AC3E}">
        <p14:creationId xmlns:p14="http://schemas.microsoft.com/office/powerpoint/2010/main" val="3588068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256B-6CD6-44D6-A59D-F68A8E0F1E51}"/>
              </a:ext>
            </a:extLst>
          </p:cNvPr>
          <p:cNvSpPr>
            <a:spLocks noGrp="1"/>
          </p:cNvSpPr>
          <p:nvPr>
            <p:ph type="title"/>
          </p:nvPr>
        </p:nvSpPr>
        <p:spPr>
          <a:xfrm>
            <a:off x="646112" y="452718"/>
            <a:ext cx="5629222" cy="1400530"/>
          </a:xfrm>
        </p:spPr>
        <p:txBody>
          <a:bodyPr>
            <a:normAutofit/>
          </a:bodyPr>
          <a:lstStyle/>
          <a:p>
            <a:r>
              <a:rPr lang="en-GB" b="1"/>
              <a:t>PE (Physical Education)</a:t>
            </a:r>
          </a:p>
        </p:txBody>
      </p:sp>
      <p:sp>
        <p:nvSpPr>
          <p:cNvPr id="10" name="Freeform: Shape 9">
            <a:extLst>
              <a:ext uri="{FF2B5EF4-FFF2-40B4-BE49-F238E27FC236}">
                <a16:creationId xmlns:a16="http://schemas.microsoft.com/office/drawing/2014/main" id="{AB6AAF19-F9D3-45A5-AE5D-78BC81106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12" name="Freeform 7">
            <a:extLst>
              <a:ext uri="{FF2B5EF4-FFF2-40B4-BE49-F238E27FC236}">
                <a16:creationId xmlns:a16="http://schemas.microsoft.com/office/drawing/2014/main" id="{7BBF43D6-A5CF-4884-BE66-F395A6C04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a:extLst>
              <a:ext uri="{FF2B5EF4-FFF2-40B4-BE49-F238E27FC236}">
                <a16:creationId xmlns:a16="http://schemas.microsoft.com/office/drawing/2014/main" id="{59F61805-63BA-420C-88BF-5B9AF92A20DA}"/>
              </a:ext>
            </a:extLst>
          </p:cNvPr>
          <p:cNvPicPr>
            <a:picLocks noChangeAspect="1"/>
          </p:cNvPicPr>
          <p:nvPr/>
        </p:nvPicPr>
        <p:blipFill>
          <a:blip r:embed="rId3"/>
          <a:stretch>
            <a:fillRect/>
          </a:stretch>
        </p:blipFill>
        <p:spPr>
          <a:xfrm>
            <a:off x="7945964" y="647699"/>
            <a:ext cx="3215694" cy="2162555"/>
          </a:xfrm>
          <a:prstGeom prst="rect">
            <a:avLst/>
          </a:prstGeom>
          <a:effectLst/>
        </p:spPr>
      </p:pic>
      <p:sp>
        <p:nvSpPr>
          <p:cNvPr id="14" name="Rectangle 13">
            <a:extLst>
              <a:ext uri="{FF2B5EF4-FFF2-40B4-BE49-F238E27FC236}">
                <a16:creationId xmlns:a16="http://schemas.microsoft.com/office/drawing/2014/main" id="{1D4731B7-53A1-43E4-B5FD-B33358A7F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B29ECFB-5D6B-4442-A281-0B050940790A}"/>
              </a:ext>
            </a:extLst>
          </p:cNvPr>
          <p:cNvSpPr>
            <a:spLocks noGrp="1"/>
          </p:cNvSpPr>
          <p:nvPr>
            <p:ph idx="1"/>
          </p:nvPr>
        </p:nvSpPr>
        <p:spPr>
          <a:xfrm>
            <a:off x="646112" y="2052918"/>
            <a:ext cx="5628635" cy="4195481"/>
          </a:xfrm>
        </p:spPr>
        <p:txBody>
          <a:bodyPr>
            <a:normAutofit/>
          </a:bodyPr>
          <a:lstStyle/>
          <a:p>
            <a:pPr>
              <a:lnSpc>
                <a:spcPct val="90000"/>
              </a:lnSpc>
            </a:pPr>
            <a:r>
              <a:rPr lang="en-GB" b="1"/>
              <a:t>Games skills</a:t>
            </a:r>
          </a:p>
          <a:p>
            <a:pPr>
              <a:lnSpc>
                <a:spcPct val="90000"/>
              </a:lnSpc>
            </a:pPr>
            <a:r>
              <a:rPr lang="en-GB" b="1"/>
              <a:t>Gymnastics</a:t>
            </a:r>
          </a:p>
          <a:p>
            <a:pPr>
              <a:lnSpc>
                <a:spcPct val="90000"/>
              </a:lnSpc>
            </a:pPr>
            <a:r>
              <a:rPr lang="en-GB" b="1"/>
              <a:t>Dance</a:t>
            </a:r>
          </a:p>
          <a:p>
            <a:pPr>
              <a:lnSpc>
                <a:spcPct val="90000"/>
              </a:lnSpc>
            </a:pPr>
            <a:r>
              <a:rPr lang="en-GB" b="1"/>
              <a:t>Athletics</a:t>
            </a:r>
          </a:p>
          <a:p>
            <a:pPr>
              <a:lnSpc>
                <a:spcPct val="90000"/>
              </a:lnSpc>
            </a:pPr>
            <a:r>
              <a:rPr lang="en-GB" b="1"/>
              <a:t>Swimming</a:t>
            </a:r>
          </a:p>
          <a:p>
            <a:pPr>
              <a:lnSpc>
                <a:spcPct val="90000"/>
              </a:lnSpc>
            </a:pPr>
            <a:endParaRPr lang="en-GB" b="1"/>
          </a:p>
          <a:p>
            <a:pPr marL="0" indent="0">
              <a:lnSpc>
                <a:spcPct val="90000"/>
              </a:lnSpc>
              <a:buNone/>
            </a:pPr>
            <a:r>
              <a:rPr lang="en-GB" b="1"/>
              <a:t>If your child is in Year Five and you have received an email notifying you that your child is on the list to attend swimming lessons, please let us know if your child can already swim 25 metres.</a:t>
            </a:r>
          </a:p>
        </p:txBody>
      </p:sp>
      <p:graphicFrame>
        <p:nvGraphicFramePr>
          <p:cNvPr id="4" name="Table 3">
            <a:extLst>
              <a:ext uri="{FF2B5EF4-FFF2-40B4-BE49-F238E27FC236}">
                <a16:creationId xmlns:a16="http://schemas.microsoft.com/office/drawing/2014/main" id="{59A1EF96-9D66-4553-95E3-6D3C70A7DE2E}"/>
              </a:ext>
            </a:extLst>
          </p:cNvPr>
          <p:cNvGraphicFramePr>
            <a:graphicFrameLocks noGrp="1"/>
          </p:cNvGraphicFramePr>
          <p:nvPr>
            <p:extLst>
              <p:ext uri="{D42A27DB-BD31-4B8C-83A1-F6EECF244321}">
                <p14:modId xmlns:p14="http://schemas.microsoft.com/office/powerpoint/2010/main" val="3241196599"/>
              </p:ext>
            </p:extLst>
          </p:nvPr>
        </p:nvGraphicFramePr>
        <p:xfrm>
          <a:off x="7563742" y="3249358"/>
          <a:ext cx="3980140" cy="2755882"/>
        </p:xfrm>
        <a:graphic>
          <a:graphicData uri="http://schemas.openxmlformats.org/drawingml/2006/table">
            <a:tbl>
              <a:tblPr firstRow="1" bandRow="1">
                <a:tableStyleId>{5C22544A-7EE6-4342-B048-85BDC9FD1C3A}</a:tableStyleId>
              </a:tblPr>
              <a:tblGrid>
                <a:gridCol w="1896538">
                  <a:extLst>
                    <a:ext uri="{9D8B030D-6E8A-4147-A177-3AD203B41FA5}">
                      <a16:colId xmlns:a16="http://schemas.microsoft.com/office/drawing/2014/main" val="3352023012"/>
                    </a:ext>
                  </a:extLst>
                </a:gridCol>
                <a:gridCol w="2083602">
                  <a:extLst>
                    <a:ext uri="{9D8B030D-6E8A-4147-A177-3AD203B41FA5}">
                      <a16:colId xmlns:a16="http://schemas.microsoft.com/office/drawing/2014/main" val="2552028567"/>
                    </a:ext>
                  </a:extLst>
                </a:gridCol>
              </a:tblGrid>
              <a:tr h="455860">
                <a:tc>
                  <a:txBody>
                    <a:bodyPr/>
                    <a:lstStyle/>
                    <a:p>
                      <a:pPr algn="ctr"/>
                      <a:r>
                        <a:rPr lang="en-GB" sz="2000" dirty="0"/>
                        <a:t>Class</a:t>
                      </a:r>
                    </a:p>
                  </a:txBody>
                  <a:tcPr marL="103604" marR="103604" marT="51802" marB="51802"/>
                </a:tc>
                <a:tc>
                  <a:txBody>
                    <a:bodyPr/>
                    <a:lstStyle/>
                    <a:p>
                      <a:pPr algn="ctr"/>
                      <a:r>
                        <a:rPr lang="en-GB" sz="2000" dirty="0"/>
                        <a:t>PE Days</a:t>
                      </a:r>
                    </a:p>
                  </a:txBody>
                  <a:tcPr marL="103604" marR="103604" marT="51802" marB="51802"/>
                </a:tc>
                <a:extLst>
                  <a:ext uri="{0D108BD9-81ED-4DB2-BD59-A6C34878D82A}">
                    <a16:rowId xmlns:a16="http://schemas.microsoft.com/office/drawing/2014/main" val="1229698358"/>
                  </a:ext>
                </a:extLst>
              </a:tr>
              <a:tr h="766674">
                <a:tc>
                  <a:txBody>
                    <a:bodyPr/>
                    <a:lstStyle/>
                    <a:p>
                      <a:r>
                        <a:rPr lang="en-GB" sz="2000" b="1" dirty="0"/>
                        <a:t>Red Squirrel</a:t>
                      </a:r>
                    </a:p>
                  </a:txBody>
                  <a:tcPr marL="103604" marR="103604" marT="51802" marB="51802"/>
                </a:tc>
                <a:tc>
                  <a:txBody>
                    <a:bodyPr/>
                    <a:lstStyle/>
                    <a:p>
                      <a:r>
                        <a:rPr lang="en-GB" sz="2000" b="1" dirty="0"/>
                        <a:t>Tuesdays and Thursdays</a:t>
                      </a:r>
                    </a:p>
                  </a:txBody>
                  <a:tcPr marL="103604" marR="103604" marT="51802" marB="51802"/>
                </a:tc>
                <a:extLst>
                  <a:ext uri="{0D108BD9-81ED-4DB2-BD59-A6C34878D82A}">
                    <a16:rowId xmlns:a16="http://schemas.microsoft.com/office/drawing/2014/main" val="2711066067"/>
                  </a:ext>
                </a:extLst>
              </a:tr>
              <a:tr h="766674">
                <a:tc>
                  <a:txBody>
                    <a:bodyPr/>
                    <a:lstStyle/>
                    <a:p>
                      <a:r>
                        <a:rPr lang="en-GB" sz="2000" b="1" dirty="0"/>
                        <a:t>Hedgehog</a:t>
                      </a:r>
                    </a:p>
                  </a:txBody>
                  <a:tcPr marL="103604" marR="103604" marT="51802" marB="51802"/>
                </a:tc>
                <a:tc>
                  <a:txBody>
                    <a:bodyPr/>
                    <a:lstStyle/>
                    <a:p>
                      <a:r>
                        <a:rPr lang="en-GB" sz="2000" b="1" dirty="0"/>
                        <a:t>Mondays and Thursdays</a:t>
                      </a:r>
                    </a:p>
                  </a:txBody>
                  <a:tcPr marL="103604" marR="103604" marT="51802" marB="51802"/>
                </a:tc>
                <a:extLst>
                  <a:ext uri="{0D108BD9-81ED-4DB2-BD59-A6C34878D82A}">
                    <a16:rowId xmlns:a16="http://schemas.microsoft.com/office/drawing/2014/main" val="2854330156"/>
                  </a:ext>
                </a:extLst>
              </a:tr>
              <a:tr h="766674">
                <a:tc>
                  <a:txBody>
                    <a:bodyPr/>
                    <a:lstStyle/>
                    <a:p>
                      <a:r>
                        <a:rPr lang="en-GB" sz="2000" b="1" dirty="0"/>
                        <a:t>Pine Marten </a:t>
                      </a:r>
                      <a:endParaRPr lang="en-GB" sz="2000" b="1"/>
                    </a:p>
                  </a:txBody>
                  <a:tcPr marL="103604" marR="103604" marT="51802" marB="51802"/>
                </a:tc>
                <a:tc>
                  <a:txBody>
                    <a:bodyPr/>
                    <a:lstStyle/>
                    <a:p>
                      <a:r>
                        <a:rPr lang="en-GB" sz="2000" b="1" dirty="0"/>
                        <a:t>Tuesdays and Thursdays</a:t>
                      </a:r>
                    </a:p>
                  </a:txBody>
                  <a:tcPr marL="103604" marR="103604" marT="51802" marB="51802"/>
                </a:tc>
                <a:extLst>
                  <a:ext uri="{0D108BD9-81ED-4DB2-BD59-A6C34878D82A}">
                    <a16:rowId xmlns:a16="http://schemas.microsoft.com/office/drawing/2014/main" val="1713490842"/>
                  </a:ext>
                </a:extLst>
              </a:tr>
            </a:tbl>
          </a:graphicData>
        </a:graphic>
      </p:graphicFrame>
    </p:spTree>
    <p:extLst>
      <p:ext uri="{BB962C8B-B14F-4D97-AF65-F5344CB8AC3E}">
        <p14:creationId xmlns:p14="http://schemas.microsoft.com/office/powerpoint/2010/main" val="634883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9D7D-0AB7-47E7-A261-5C7EDB28EC8C}"/>
              </a:ext>
            </a:extLst>
          </p:cNvPr>
          <p:cNvSpPr>
            <a:spLocks noGrp="1"/>
          </p:cNvSpPr>
          <p:nvPr>
            <p:ph type="title"/>
          </p:nvPr>
        </p:nvSpPr>
        <p:spPr>
          <a:xfrm>
            <a:off x="646111" y="452718"/>
            <a:ext cx="9404723" cy="939854"/>
          </a:xfrm>
        </p:spPr>
        <p:txBody>
          <a:bodyPr/>
          <a:lstStyle/>
          <a:p>
            <a:r>
              <a:rPr lang="en-GB" b="1" dirty="0">
                <a:solidFill>
                  <a:srgbClr val="FFC000"/>
                </a:solidFill>
              </a:rPr>
              <a:t>RE (Religious Education)</a:t>
            </a:r>
          </a:p>
        </p:txBody>
      </p:sp>
      <p:sp>
        <p:nvSpPr>
          <p:cNvPr id="3" name="Content Placeholder 2">
            <a:extLst>
              <a:ext uri="{FF2B5EF4-FFF2-40B4-BE49-F238E27FC236}">
                <a16:creationId xmlns:a16="http://schemas.microsoft.com/office/drawing/2014/main" id="{9A5BD558-5B24-4464-BD49-8374C6769608}"/>
              </a:ext>
            </a:extLst>
          </p:cNvPr>
          <p:cNvSpPr>
            <a:spLocks noGrp="1"/>
          </p:cNvSpPr>
          <p:nvPr>
            <p:ph idx="1"/>
          </p:nvPr>
        </p:nvSpPr>
        <p:spPr>
          <a:xfrm>
            <a:off x="1103312" y="1291906"/>
            <a:ext cx="8946541" cy="4956494"/>
          </a:xfrm>
        </p:spPr>
        <p:txBody>
          <a:bodyPr/>
          <a:lstStyle/>
          <a:p>
            <a:pPr marL="0" indent="0">
              <a:buNone/>
            </a:pPr>
            <a:r>
              <a:rPr lang="en-GB" b="1" dirty="0">
                <a:solidFill>
                  <a:srgbClr val="FFC000"/>
                </a:solidFill>
              </a:rPr>
              <a:t>Throughout primary education, most lessons are focused on Christianity.  Each primary school year also focuses on another major world religion.  This year, the additional religion UKS2 will be focusing on is Sikhism.</a:t>
            </a:r>
          </a:p>
          <a:p>
            <a:endParaRPr lang="en-GB" b="1" dirty="0">
              <a:solidFill>
                <a:srgbClr val="FFC000"/>
              </a:solidFill>
            </a:endParaRPr>
          </a:p>
          <a:p>
            <a:r>
              <a:rPr lang="en-GB" b="1" dirty="0">
                <a:solidFill>
                  <a:srgbClr val="FFC000"/>
                </a:solidFill>
              </a:rPr>
              <a:t>What is the best way for a Christian to show commitment to God?</a:t>
            </a:r>
          </a:p>
          <a:p>
            <a:r>
              <a:rPr lang="en-GB" b="1" dirty="0">
                <a:solidFill>
                  <a:srgbClr val="FFC000"/>
                </a:solidFill>
              </a:rPr>
              <a:t>Is the Christmas Story true?</a:t>
            </a:r>
          </a:p>
          <a:p>
            <a:r>
              <a:rPr lang="en-GB" b="1" dirty="0">
                <a:solidFill>
                  <a:srgbClr val="FFC000"/>
                </a:solidFill>
              </a:rPr>
              <a:t>How significant is it for Christians to believe God intended Jesus to die?</a:t>
            </a:r>
          </a:p>
          <a:p>
            <a:r>
              <a:rPr lang="en-GB" b="1" dirty="0">
                <a:solidFill>
                  <a:srgbClr val="FFC000"/>
                </a:solidFill>
              </a:rPr>
              <a:t>How far would a Sikh go for his/her religion?</a:t>
            </a:r>
          </a:p>
          <a:p>
            <a:r>
              <a:rPr lang="en-GB" b="1" dirty="0">
                <a:solidFill>
                  <a:srgbClr val="FFC000"/>
                </a:solidFill>
              </a:rPr>
              <a:t>Are Sikh stories important today?</a:t>
            </a:r>
          </a:p>
          <a:p>
            <a:r>
              <a:rPr lang="en-GB" b="1" dirty="0">
                <a:solidFill>
                  <a:srgbClr val="FFC000"/>
                </a:solidFill>
              </a:rPr>
              <a:t>What is the best way for a Sikh to show commitment to God?</a:t>
            </a:r>
          </a:p>
        </p:txBody>
      </p:sp>
      <p:pic>
        <p:nvPicPr>
          <p:cNvPr id="4" name="Picture 3">
            <a:extLst>
              <a:ext uri="{FF2B5EF4-FFF2-40B4-BE49-F238E27FC236}">
                <a16:creationId xmlns:a16="http://schemas.microsoft.com/office/drawing/2014/main" id="{304F9857-C1F0-4204-BCCF-7A1D71174B91}"/>
              </a:ext>
            </a:extLst>
          </p:cNvPr>
          <p:cNvPicPr>
            <a:picLocks noChangeAspect="1"/>
          </p:cNvPicPr>
          <p:nvPr/>
        </p:nvPicPr>
        <p:blipFill>
          <a:blip r:embed="rId2"/>
          <a:stretch>
            <a:fillRect/>
          </a:stretch>
        </p:blipFill>
        <p:spPr>
          <a:xfrm>
            <a:off x="9808783" y="2443940"/>
            <a:ext cx="1886213" cy="762106"/>
          </a:xfrm>
          <a:prstGeom prst="rect">
            <a:avLst/>
          </a:prstGeom>
        </p:spPr>
      </p:pic>
      <p:pic>
        <p:nvPicPr>
          <p:cNvPr id="5" name="Picture 4">
            <a:extLst>
              <a:ext uri="{FF2B5EF4-FFF2-40B4-BE49-F238E27FC236}">
                <a16:creationId xmlns:a16="http://schemas.microsoft.com/office/drawing/2014/main" id="{0AFE7D16-23A3-4EB6-963C-7609DD7F813E}"/>
              </a:ext>
            </a:extLst>
          </p:cNvPr>
          <p:cNvPicPr>
            <a:picLocks noChangeAspect="1"/>
          </p:cNvPicPr>
          <p:nvPr/>
        </p:nvPicPr>
        <p:blipFill>
          <a:blip r:embed="rId3"/>
          <a:stretch>
            <a:fillRect/>
          </a:stretch>
        </p:blipFill>
        <p:spPr>
          <a:xfrm>
            <a:off x="9980256" y="4045234"/>
            <a:ext cx="1543265" cy="1743318"/>
          </a:xfrm>
          <a:prstGeom prst="rect">
            <a:avLst/>
          </a:prstGeom>
        </p:spPr>
      </p:pic>
    </p:spTree>
    <p:extLst>
      <p:ext uri="{BB962C8B-B14F-4D97-AF65-F5344CB8AC3E}">
        <p14:creationId xmlns:p14="http://schemas.microsoft.com/office/powerpoint/2010/main" val="1676808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0415-4EDA-4B99-B7CF-5E1FBD0BD508}"/>
              </a:ext>
            </a:extLst>
          </p:cNvPr>
          <p:cNvSpPr>
            <a:spLocks noGrp="1"/>
          </p:cNvSpPr>
          <p:nvPr>
            <p:ph type="title"/>
          </p:nvPr>
        </p:nvSpPr>
        <p:spPr>
          <a:xfrm>
            <a:off x="646111" y="452718"/>
            <a:ext cx="9404723" cy="847576"/>
          </a:xfrm>
        </p:spPr>
        <p:txBody>
          <a:bodyPr/>
          <a:lstStyle/>
          <a:p>
            <a:r>
              <a:rPr lang="en-GB" b="1" dirty="0">
                <a:solidFill>
                  <a:srgbClr val="FFC000"/>
                </a:solidFill>
              </a:rPr>
              <a:t>PSHE</a:t>
            </a:r>
          </a:p>
        </p:txBody>
      </p:sp>
      <p:sp>
        <p:nvSpPr>
          <p:cNvPr id="3" name="Content Placeholder 2">
            <a:extLst>
              <a:ext uri="{FF2B5EF4-FFF2-40B4-BE49-F238E27FC236}">
                <a16:creationId xmlns:a16="http://schemas.microsoft.com/office/drawing/2014/main" id="{30FD3C2D-6AF1-4857-8925-3452606AFCA0}"/>
              </a:ext>
            </a:extLst>
          </p:cNvPr>
          <p:cNvSpPr>
            <a:spLocks noGrp="1"/>
          </p:cNvSpPr>
          <p:nvPr>
            <p:ph idx="1"/>
          </p:nvPr>
        </p:nvSpPr>
        <p:spPr>
          <a:xfrm>
            <a:off x="1103312" y="1241572"/>
            <a:ext cx="8946541" cy="5006828"/>
          </a:xfrm>
        </p:spPr>
        <p:txBody>
          <a:bodyPr vert="horz" lIns="91440" tIns="45720" rIns="91440" bIns="45720" rtlCol="0" anchor="t">
            <a:normAutofit lnSpcReduction="10000"/>
          </a:bodyPr>
          <a:lstStyle/>
          <a:p>
            <a:r>
              <a:rPr lang="en-GB" b="1" dirty="0">
                <a:solidFill>
                  <a:srgbClr val="FFC000"/>
                </a:solidFill>
              </a:rPr>
              <a:t>Respect and bullying</a:t>
            </a:r>
          </a:p>
          <a:p>
            <a:r>
              <a:rPr lang="en-GB" b="1" dirty="0">
                <a:solidFill>
                  <a:srgbClr val="FFC000"/>
                </a:solidFill>
              </a:rPr>
              <a:t>Mental wellbeing</a:t>
            </a:r>
          </a:p>
          <a:p>
            <a:r>
              <a:rPr lang="en-GB" b="1" dirty="0">
                <a:solidFill>
                  <a:srgbClr val="FFC000"/>
                </a:solidFill>
              </a:rPr>
              <a:t>Staying safe</a:t>
            </a:r>
          </a:p>
          <a:p>
            <a:r>
              <a:rPr lang="en-GB" b="1" dirty="0">
                <a:solidFill>
                  <a:srgbClr val="FFC000"/>
                </a:solidFill>
              </a:rPr>
              <a:t>Substances </a:t>
            </a:r>
          </a:p>
          <a:p>
            <a:r>
              <a:rPr lang="en-GB" b="1" dirty="0">
                <a:solidFill>
                  <a:srgbClr val="FFC000"/>
                </a:solidFill>
              </a:rPr>
              <a:t>Keeping active</a:t>
            </a:r>
          </a:p>
          <a:p>
            <a:r>
              <a:rPr lang="en-GB" b="1" dirty="0">
                <a:solidFill>
                  <a:srgbClr val="FFC000"/>
                </a:solidFill>
              </a:rPr>
              <a:t>Careers</a:t>
            </a:r>
          </a:p>
          <a:p>
            <a:r>
              <a:rPr lang="en-GB" b="1" dirty="0">
                <a:solidFill>
                  <a:srgbClr val="FFC000"/>
                </a:solidFill>
              </a:rPr>
              <a:t>Relationships and Sex Education (RSE):</a:t>
            </a:r>
          </a:p>
          <a:p>
            <a:pPr>
              <a:buFont typeface="Wingdings" panose="05000000000000000000" pitchFamily="2" charset="2"/>
              <a:buChar char="§"/>
            </a:pPr>
            <a:r>
              <a:rPr lang="en-GB" b="1" dirty="0">
                <a:solidFill>
                  <a:srgbClr val="FFC000"/>
                </a:solidFill>
              </a:rPr>
              <a:t>Year Five – Growing and changing</a:t>
            </a:r>
          </a:p>
          <a:p>
            <a:pPr>
              <a:buFont typeface="Wingdings" panose="05000000000000000000" pitchFamily="2" charset="2"/>
              <a:buChar char="§"/>
            </a:pPr>
            <a:r>
              <a:rPr lang="en-GB" b="1" dirty="0">
                <a:solidFill>
                  <a:srgbClr val="FFC000"/>
                </a:solidFill>
              </a:rPr>
              <a:t>Year Six – Puberty and reproduction</a:t>
            </a:r>
          </a:p>
          <a:p>
            <a:pPr marL="0" indent="0">
              <a:buNone/>
            </a:pPr>
            <a:endParaRPr lang="en-GB" b="1" dirty="0">
              <a:solidFill>
                <a:srgbClr val="FFC000"/>
              </a:solidFill>
            </a:endParaRPr>
          </a:p>
          <a:p>
            <a:pPr marL="0" indent="0">
              <a:buNone/>
            </a:pPr>
            <a:r>
              <a:rPr lang="en-GB" b="1" dirty="0">
                <a:solidFill>
                  <a:srgbClr val="FFC000"/>
                </a:solidFill>
              </a:rPr>
              <a:t>Our RSE Policy is on the school website.  Before we teach the RSE units, we will invite parents to come to a meeting where we will share what we will cover and the resources we will use with the children.</a:t>
            </a:r>
          </a:p>
        </p:txBody>
      </p:sp>
      <p:pic>
        <p:nvPicPr>
          <p:cNvPr id="4" name="Picture 3">
            <a:extLst>
              <a:ext uri="{FF2B5EF4-FFF2-40B4-BE49-F238E27FC236}">
                <a16:creationId xmlns:a16="http://schemas.microsoft.com/office/drawing/2014/main" id="{013477ED-F6F0-4EAF-8347-0428A2DD2416}"/>
              </a:ext>
            </a:extLst>
          </p:cNvPr>
          <p:cNvPicPr>
            <a:picLocks noChangeAspect="1"/>
          </p:cNvPicPr>
          <p:nvPr/>
        </p:nvPicPr>
        <p:blipFill>
          <a:blip r:embed="rId2"/>
          <a:stretch>
            <a:fillRect/>
          </a:stretch>
        </p:blipFill>
        <p:spPr>
          <a:xfrm>
            <a:off x="4354076" y="275439"/>
            <a:ext cx="2296687" cy="3036815"/>
          </a:xfrm>
          <a:prstGeom prst="rect">
            <a:avLst/>
          </a:prstGeom>
        </p:spPr>
      </p:pic>
      <p:pic>
        <p:nvPicPr>
          <p:cNvPr id="5" name="Picture 4">
            <a:extLst>
              <a:ext uri="{FF2B5EF4-FFF2-40B4-BE49-F238E27FC236}">
                <a16:creationId xmlns:a16="http://schemas.microsoft.com/office/drawing/2014/main" id="{356CB9BB-11A5-469D-9140-EF9D12934DFD}"/>
              </a:ext>
            </a:extLst>
          </p:cNvPr>
          <p:cNvPicPr>
            <a:picLocks noChangeAspect="1"/>
          </p:cNvPicPr>
          <p:nvPr/>
        </p:nvPicPr>
        <p:blipFill>
          <a:blip r:embed="rId3"/>
          <a:stretch>
            <a:fillRect/>
          </a:stretch>
        </p:blipFill>
        <p:spPr>
          <a:xfrm>
            <a:off x="7017929" y="609600"/>
            <a:ext cx="4070759" cy="2713839"/>
          </a:xfrm>
          <a:prstGeom prst="rect">
            <a:avLst/>
          </a:prstGeom>
        </p:spPr>
      </p:pic>
      <p:pic>
        <p:nvPicPr>
          <p:cNvPr id="6" name="Picture 5">
            <a:extLst>
              <a:ext uri="{FF2B5EF4-FFF2-40B4-BE49-F238E27FC236}">
                <a16:creationId xmlns:a16="http://schemas.microsoft.com/office/drawing/2014/main" id="{9BEFE6F6-D3B0-4B47-8A4E-69AC0A89F50D}"/>
              </a:ext>
            </a:extLst>
          </p:cNvPr>
          <p:cNvPicPr>
            <a:picLocks noChangeAspect="1"/>
          </p:cNvPicPr>
          <p:nvPr/>
        </p:nvPicPr>
        <p:blipFill>
          <a:blip r:embed="rId4"/>
          <a:stretch>
            <a:fillRect/>
          </a:stretch>
        </p:blipFill>
        <p:spPr>
          <a:xfrm>
            <a:off x="6400800" y="3628240"/>
            <a:ext cx="5033142" cy="1288271"/>
          </a:xfrm>
          <a:prstGeom prst="rect">
            <a:avLst/>
          </a:prstGeom>
        </p:spPr>
      </p:pic>
    </p:spTree>
    <p:extLst>
      <p:ext uri="{BB962C8B-B14F-4D97-AF65-F5344CB8AC3E}">
        <p14:creationId xmlns:p14="http://schemas.microsoft.com/office/powerpoint/2010/main" val="358329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BC0A03-A763-4E03-ACDE-212E165C21F3}"/>
              </a:ext>
            </a:extLst>
          </p:cNvPr>
          <p:cNvSpPr>
            <a:spLocks noGrp="1"/>
          </p:cNvSpPr>
          <p:nvPr>
            <p:ph type="title"/>
          </p:nvPr>
        </p:nvSpPr>
        <p:spPr>
          <a:xfrm>
            <a:off x="648930" y="629266"/>
            <a:ext cx="6188190" cy="1622321"/>
          </a:xfrm>
        </p:spPr>
        <p:txBody>
          <a:bodyPr>
            <a:normAutofit/>
          </a:bodyPr>
          <a:lstStyle/>
          <a:p>
            <a:r>
              <a:rPr lang="en-GB" b="1">
                <a:solidFill>
                  <a:srgbClr val="EBEBEB"/>
                </a:solidFill>
              </a:rPr>
              <a:t>Latin</a:t>
            </a:r>
          </a:p>
        </p:txBody>
      </p:sp>
      <p:sp>
        <p:nvSpPr>
          <p:cNvPr id="3" name="Content Placeholder 2">
            <a:extLst>
              <a:ext uri="{FF2B5EF4-FFF2-40B4-BE49-F238E27FC236}">
                <a16:creationId xmlns:a16="http://schemas.microsoft.com/office/drawing/2014/main" id="{BC920EC9-1639-411F-9871-134D230DA700}"/>
              </a:ext>
            </a:extLst>
          </p:cNvPr>
          <p:cNvSpPr>
            <a:spLocks noGrp="1"/>
          </p:cNvSpPr>
          <p:nvPr>
            <p:ph idx="1"/>
          </p:nvPr>
        </p:nvSpPr>
        <p:spPr>
          <a:xfrm>
            <a:off x="648930" y="2438400"/>
            <a:ext cx="6188189" cy="3785419"/>
          </a:xfrm>
        </p:spPr>
        <p:txBody>
          <a:bodyPr>
            <a:normAutofit/>
          </a:bodyPr>
          <a:lstStyle/>
          <a:p>
            <a:r>
              <a:rPr lang="en-GB" b="1">
                <a:solidFill>
                  <a:srgbClr val="FFFFFF"/>
                </a:solidFill>
              </a:rPr>
              <a:t>Latin is being introduced this year.</a:t>
            </a:r>
          </a:p>
          <a:p>
            <a:r>
              <a:rPr lang="en-GB" b="1">
                <a:solidFill>
                  <a:srgbClr val="FFFFFF"/>
                </a:solidFill>
              </a:rPr>
              <a:t>Teachers enjoyed a really engaging and inspiring professional development session on Latin.</a:t>
            </a:r>
          </a:p>
          <a:p>
            <a:r>
              <a:rPr lang="en-GB" b="1">
                <a:solidFill>
                  <a:srgbClr val="FFFFFF"/>
                </a:solidFill>
              </a:rPr>
              <a:t>Latin supports the development of spelling, grammar and vocabulary.</a:t>
            </a:r>
          </a:p>
          <a:p>
            <a:r>
              <a:rPr lang="en-GB" b="1">
                <a:solidFill>
                  <a:srgbClr val="FFFFFF"/>
                </a:solidFill>
              </a:rPr>
              <a:t>Research shows children who are less able experience the greatest gains in Latin.</a:t>
            </a:r>
          </a:p>
          <a:p>
            <a:endParaRPr lang="en-GB" b="1">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7F14934A-827D-4872-8E1F-F345D7601D3A}"/>
              </a:ext>
            </a:extLst>
          </p:cNvPr>
          <p:cNvPicPr>
            <a:picLocks noChangeAspect="1"/>
          </p:cNvPicPr>
          <p:nvPr/>
        </p:nvPicPr>
        <p:blipFill rotWithShape="1">
          <a:blip r:embed="rId3"/>
          <a:srcRect t="165" r="1" b="4495"/>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097953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FFC000"/>
                </a:solidFill>
              </a:rPr>
              <a:t>UKS2 Staff Team</a:t>
            </a:r>
          </a:p>
        </p:txBody>
      </p:sp>
      <p:graphicFrame>
        <p:nvGraphicFramePr>
          <p:cNvPr id="21" name="Content Placeholder 2">
            <a:extLst>
              <a:ext uri="{FF2B5EF4-FFF2-40B4-BE49-F238E27FC236}">
                <a16:creationId xmlns:a16="http://schemas.microsoft.com/office/drawing/2014/main" id="{CD904978-31F2-D220-6772-FD101BA89609}"/>
              </a:ext>
            </a:extLst>
          </p:cNvPr>
          <p:cNvGraphicFramePr>
            <a:graphicFrameLocks noGrp="1"/>
          </p:cNvGraphicFramePr>
          <p:nvPr>
            <p:ph idx="1"/>
            <p:extLst>
              <p:ext uri="{D42A27DB-BD31-4B8C-83A1-F6EECF244321}">
                <p14:modId xmlns:p14="http://schemas.microsoft.com/office/powerpoint/2010/main" val="2378251188"/>
              </p:ext>
            </p:extLst>
          </p:nvPr>
        </p:nvGraphicFramePr>
        <p:xfrm>
          <a:off x="351079" y="1184224"/>
          <a:ext cx="10245847" cy="4920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4968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0185B5-9F70-437A-8473-86BAB0BCF433}"/>
              </a:ext>
            </a:extLst>
          </p:cNvPr>
          <p:cNvSpPr>
            <a:spLocks noGrp="1"/>
          </p:cNvSpPr>
          <p:nvPr>
            <p:ph type="title"/>
          </p:nvPr>
        </p:nvSpPr>
        <p:spPr>
          <a:xfrm>
            <a:off x="648930" y="629266"/>
            <a:ext cx="6188190" cy="1622321"/>
          </a:xfrm>
        </p:spPr>
        <p:txBody>
          <a:bodyPr>
            <a:normAutofit/>
          </a:bodyPr>
          <a:lstStyle/>
          <a:p>
            <a:r>
              <a:rPr lang="en-GB" b="1">
                <a:solidFill>
                  <a:srgbClr val="EBEBEB"/>
                </a:solidFill>
              </a:rPr>
              <a:t>Homework</a:t>
            </a:r>
          </a:p>
        </p:txBody>
      </p:sp>
      <p:sp>
        <p:nvSpPr>
          <p:cNvPr id="3" name="Content Placeholder 2">
            <a:extLst>
              <a:ext uri="{FF2B5EF4-FFF2-40B4-BE49-F238E27FC236}">
                <a16:creationId xmlns:a16="http://schemas.microsoft.com/office/drawing/2014/main" id="{7B675839-BC29-475D-81F7-CFF9964E8182}"/>
              </a:ext>
            </a:extLst>
          </p:cNvPr>
          <p:cNvSpPr>
            <a:spLocks noGrp="1"/>
          </p:cNvSpPr>
          <p:nvPr>
            <p:ph idx="1"/>
          </p:nvPr>
        </p:nvSpPr>
        <p:spPr>
          <a:xfrm>
            <a:off x="648930" y="1575917"/>
            <a:ext cx="6188189" cy="4647902"/>
          </a:xfrm>
        </p:spPr>
        <p:txBody>
          <a:bodyPr>
            <a:normAutofit/>
          </a:bodyPr>
          <a:lstStyle/>
          <a:p>
            <a:pPr marL="0" indent="0">
              <a:lnSpc>
                <a:spcPct val="90000"/>
              </a:lnSpc>
              <a:buNone/>
            </a:pPr>
            <a:r>
              <a:rPr lang="en-GB" sz="1300" b="1">
                <a:solidFill>
                  <a:srgbClr val="FFFFFF"/>
                </a:solidFill>
              </a:rPr>
              <a:t>Children should:</a:t>
            </a:r>
          </a:p>
          <a:p>
            <a:pPr>
              <a:lnSpc>
                <a:spcPct val="90000"/>
              </a:lnSpc>
            </a:pPr>
            <a:endParaRPr lang="en-GB" sz="1300" b="1">
              <a:solidFill>
                <a:srgbClr val="FFFFFF"/>
              </a:solidFill>
            </a:endParaRPr>
          </a:p>
          <a:p>
            <a:pPr>
              <a:lnSpc>
                <a:spcPct val="90000"/>
              </a:lnSpc>
            </a:pPr>
            <a:r>
              <a:rPr lang="en-GB" sz="1300" b="1">
                <a:solidFill>
                  <a:srgbClr val="FFFFFF"/>
                </a:solidFill>
              </a:rPr>
              <a:t>Read every day for 20 minutes.  They should record the books they are reading in their home/school reading book.</a:t>
            </a:r>
          </a:p>
          <a:p>
            <a:pPr>
              <a:lnSpc>
                <a:spcPct val="90000"/>
              </a:lnSpc>
            </a:pPr>
            <a:r>
              <a:rPr lang="en-GB" sz="1300" b="1">
                <a:solidFill>
                  <a:srgbClr val="FFFFFF"/>
                </a:solidFill>
              </a:rPr>
              <a:t>Complete the set Spelling Shed activities 3 times a week.  These include spelling and grammar exercises.</a:t>
            </a:r>
          </a:p>
          <a:p>
            <a:pPr>
              <a:lnSpc>
                <a:spcPct val="90000"/>
              </a:lnSpc>
            </a:pPr>
            <a:r>
              <a:rPr lang="en-GB" sz="1300" b="1">
                <a:solidFill>
                  <a:srgbClr val="FFFFFF"/>
                </a:solidFill>
              </a:rPr>
              <a:t>Complete set tasks on either Mathletics or Times Tables Rock Stars 3 times a week.</a:t>
            </a:r>
          </a:p>
          <a:p>
            <a:pPr marL="0" indent="0">
              <a:lnSpc>
                <a:spcPct val="90000"/>
              </a:lnSpc>
              <a:buNone/>
            </a:pPr>
            <a:endParaRPr lang="en-GB" sz="1300" b="1">
              <a:solidFill>
                <a:srgbClr val="FFFFFF"/>
              </a:solidFill>
            </a:endParaRPr>
          </a:p>
          <a:p>
            <a:pPr marL="0" indent="0">
              <a:lnSpc>
                <a:spcPct val="90000"/>
              </a:lnSpc>
              <a:buNone/>
            </a:pPr>
            <a:r>
              <a:rPr lang="en-GB" sz="1300" b="1">
                <a:solidFill>
                  <a:srgbClr val="FFFFFF"/>
                </a:solidFill>
              </a:rPr>
              <a:t>Your child will have their logon details for the learning platforms.</a:t>
            </a:r>
          </a:p>
          <a:p>
            <a:pPr marL="0" indent="0">
              <a:lnSpc>
                <a:spcPct val="90000"/>
              </a:lnSpc>
              <a:buNone/>
            </a:pPr>
            <a:endParaRPr lang="en-GB" sz="1300" b="1">
              <a:solidFill>
                <a:srgbClr val="FFFFFF"/>
              </a:solidFill>
            </a:endParaRPr>
          </a:p>
          <a:p>
            <a:pPr marL="0" indent="0">
              <a:lnSpc>
                <a:spcPct val="90000"/>
              </a:lnSpc>
              <a:buNone/>
            </a:pPr>
            <a:r>
              <a:rPr lang="en-GB" sz="1300" b="1">
                <a:solidFill>
                  <a:srgbClr val="FFFFFF"/>
                </a:solidFill>
              </a:rPr>
              <a:t>Each half-term, we will also email to you a range of additional homework tasks your child can complete.  We will send home an exercise book for the homework to be completed in.</a:t>
            </a:r>
          </a:p>
          <a:p>
            <a:pPr>
              <a:lnSpc>
                <a:spcPct val="90000"/>
              </a:lnSpc>
            </a:pPr>
            <a:endParaRPr lang="en-GB" sz="1300" b="1">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Closeup of hands holding an open book">
            <a:extLst>
              <a:ext uri="{FF2B5EF4-FFF2-40B4-BE49-F238E27FC236}">
                <a16:creationId xmlns:a16="http://schemas.microsoft.com/office/drawing/2014/main" id="{B81952C8-70AE-C1AC-D386-7B7E7D8683E8}"/>
              </a:ext>
            </a:extLst>
          </p:cNvPr>
          <p:cNvPicPr>
            <a:picLocks noChangeAspect="1"/>
          </p:cNvPicPr>
          <p:nvPr/>
        </p:nvPicPr>
        <p:blipFill rotWithShape="1">
          <a:blip r:embed="rId3"/>
          <a:srcRect l="27528" r="24196" b="-10"/>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377273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FBB61889-AB48-4BEE-AAAD-4C85280DB1F5}"/>
              </a:ext>
            </a:extLst>
          </p:cNvPr>
          <p:cNvSpPr>
            <a:spLocks noGrp="1"/>
          </p:cNvSpPr>
          <p:nvPr>
            <p:ph type="title"/>
          </p:nvPr>
        </p:nvSpPr>
        <p:spPr>
          <a:xfrm>
            <a:off x="648930" y="629266"/>
            <a:ext cx="6188190" cy="1622321"/>
          </a:xfrm>
        </p:spPr>
        <p:txBody>
          <a:bodyPr>
            <a:normAutofit/>
          </a:bodyPr>
          <a:lstStyle/>
          <a:p>
            <a:r>
              <a:rPr lang="en-GB" b="1">
                <a:solidFill>
                  <a:srgbClr val="EBEBEB"/>
                </a:solidFill>
              </a:rPr>
              <a:t>Enrichment</a:t>
            </a:r>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4EF4611B-F28B-49ED-BC51-1C3195D8933F}"/>
              </a:ext>
            </a:extLst>
          </p:cNvPr>
          <p:cNvPicPr>
            <a:picLocks noChangeAspect="1"/>
          </p:cNvPicPr>
          <p:nvPr/>
        </p:nvPicPr>
        <p:blipFill rotWithShape="1">
          <a:blip r:embed="rId3"/>
          <a:srcRect r="2" b="39304"/>
          <a:stretch/>
        </p:blipFill>
        <p:spPr>
          <a:xfrm>
            <a:off x="7220078" y="10"/>
            <a:ext cx="4971922" cy="2285990"/>
          </a:xfrm>
          <a:custGeom>
            <a:avLst/>
            <a:gdLst/>
            <a:ahLst/>
            <a:cxnLst/>
            <a:rect l="l" t="t" r="r" b="b"/>
            <a:pathLst>
              <a:path w="4971922" h="2286000">
                <a:moveTo>
                  <a:pt x="0" y="0"/>
                </a:moveTo>
                <a:lnTo>
                  <a:pt x="1343538" y="0"/>
                </a:lnTo>
                <a:lnTo>
                  <a:pt x="1343538" y="1"/>
                </a:lnTo>
                <a:lnTo>
                  <a:pt x="4971922" y="1"/>
                </a:lnTo>
                <a:lnTo>
                  <a:pt x="4971922" y="2286000"/>
                </a:lnTo>
                <a:lnTo>
                  <a:pt x="232518" y="2286000"/>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sp>
        <p:nvSpPr>
          <p:cNvPr id="3" name="Content Placeholder 2">
            <a:extLst>
              <a:ext uri="{FF2B5EF4-FFF2-40B4-BE49-F238E27FC236}">
                <a16:creationId xmlns:a16="http://schemas.microsoft.com/office/drawing/2014/main" id="{9FBE706D-16B5-43F1-9A56-A119421A8973}"/>
              </a:ext>
            </a:extLst>
          </p:cNvPr>
          <p:cNvSpPr>
            <a:spLocks noGrp="1"/>
          </p:cNvSpPr>
          <p:nvPr>
            <p:ph idx="1"/>
          </p:nvPr>
        </p:nvSpPr>
        <p:spPr>
          <a:xfrm>
            <a:off x="648930" y="2438400"/>
            <a:ext cx="6188189" cy="3785419"/>
          </a:xfrm>
        </p:spPr>
        <p:txBody>
          <a:bodyPr>
            <a:normAutofit/>
          </a:bodyPr>
          <a:lstStyle/>
          <a:p>
            <a:r>
              <a:rPr lang="en-GB" b="1">
                <a:solidFill>
                  <a:srgbClr val="FFFFFF"/>
                </a:solidFill>
              </a:rPr>
              <a:t>Osun Arts Foundation workshop</a:t>
            </a:r>
          </a:p>
          <a:p>
            <a:r>
              <a:rPr lang="en-GB" b="1">
                <a:solidFill>
                  <a:srgbClr val="FFFFFF"/>
                </a:solidFill>
              </a:rPr>
              <a:t>Winchester Science Centre and Planetarium</a:t>
            </a:r>
          </a:p>
          <a:p>
            <a:r>
              <a:rPr lang="en-GB" b="1">
                <a:solidFill>
                  <a:srgbClr val="FFFFFF"/>
                </a:solidFill>
              </a:rPr>
              <a:t>For WWII – either a museum trip or workshop</a:t>
            </a:r>
          </a:p>
          <a:p>
            <a:r>
              <a:rPr lang="en-GB" b="1">
                <a:solidFill>
                  <a:srgbClr val="FFFFFF"/>
                </a:solidFill>
              </a:rPr>
              <a:t>The Nature Discovery Centre</a:t>
            </a:r>
          </a:p>
          <a:p>
            <a:r>
              <a:rPr lang="en-GB" b="1">
                <a:solidFill>
                  <a:srgbClr val="FFFFFF"/>
                </a:solidFill>
              </a:rPr>
              <a:t>Big Foot Arts – Windrush visitor</a:t>
            </a:r>
          </a:p>
          <a:p>
            <a:r>
              <a:rPr lang="en-GB" b="1">
                <a:solidFill>
                  <a:srgbClr val="FFFFFF"/>
                </a:solidFill>
              </a:rPr>
              <a:t>Year Six – residential to Osmington Bay</a:t>
            </a:r>
          </a:p>
          <a:p>
            <a:pPr marL="0" indent="0">
              <a:buNone/>
            </a:pPr>
            <a:endParaRPr lang="en-GB" b="1">
              <a:solidFill>
                <a:srgbClr val="FFFFFF"/>
              </a:solidFill>
            </a:endParaRPr>
          </a:p>
        </p:txBody>
      </p:sp>
      <p:pic>
        <p:nvPicPr>
          <p:cNvPr id="4" name="Picture 3">
            <a:extLst>
              <a:ext uri="{FF2B5EF4-FFF2-40B4-BE49-F238E27FC236}">
                <a16:creationId xmlns:a16="http://schemas.microsoft.com/office/drawing/2014/main" id="{63EC8DE8-5E5B-4649-8308-ADD9AD967E92}"/>
              </a:ext>
            </a:extLst>
          </p:cNvPr>
          <p:cNvPicPr>
            <a:picLocks noChangeAspect="1"/>
          </p:cNvPicPr>
          <p:nvPr/>
        </p:nvPicPr>
        <p:blipFill rotWithShape="1">
          <a:blip r:embed="rId4"/>
          <a:srcRect r="-2" b="27155"/>
          <a:stretch/>
        </p:blipFill>
        <p:spPr>
          <a:xfrm>
            <a:off x="7437114" y="2286000"/>
            <a:ext cx="4754886" cy="2286000"/>
          </a:xfrm>
          <a:custGeom>
            <a:avLst/>
            <a:gdLst/>
            <a:ahLst/>
            <a:cxnLst/>
            <a:rect l="l" t="t" r="r" b="b"/>
            <a:pathLst>
              <a:path w="4754886" h="2286000">
                <a:moveTo>
                  <a:pt x="15482" y="0"/>
                </a:moveTo>
                <a:lnTo>
                  <a:pt x="4754886" y="0"/>
                </a:lnTo>
                <a:lnTo>
                  <a:pt x="4754886" y="2286000"/>
                </a:lnTo>
                <a:lnTo>
                  <a:pt x="0" y="2286000"/>
                </a:lnTo>
                <a:lnTo>
                  <a:pt x="8036" y="2135352"/>
                </a:lnTo>
                <a:lnTo>
                  <a:pt x="12742" y="2007793"/>
                </a:lnTo>
                <a:lnTo>
                  <a:pt x="17953" y="1877492"/>
                </a:lnTo>
                <a:lnTo>
                  <a:pt x="22827" y="1745133"/>
                </a:lnTo>
                <a:lnTo>
                  <a:pt x="26021" y="1612087"/>
                </a:lnTo>
                <a:lnTo>
                  <a:pt x="28879" y="1476299"/>
                </a:lnTo>
                <a:lnTo>
                  <a:pt x="31904" y="1339139"/>
                </a:lnTo>
                <a:lnTo>
                  <a:pt x="33921" y="1199236"/>
                </a:lnTo>
                <a:lnTo>
                  <a:pt x="33921" y="1057961"/>
                </a:lnTo>
                <a:lnTo>
                  <a:pt x="34930" y="915315"/>
                </a:lnTo>
                <a:lnTo>
                  <a:pt x="33921" y="771297"/>
                </a:lnTo>
                <a:lnTo>
                  <a:pt x="31904" y="625221"/>
                </a:lnTo>
                <a:lnTo>
                  <a:pt x="30055" y="479146"/>
                </a:lnTo>
                <a:lnTo>
                  <a:pt x="26021" y="331013"/>
                </a:lnTo>
                <a:lnTo>
                  <a:pt x="21819" y="181509"/>
                </a:lnTo>
                <a:lnTo>
                  <a:pt x="16944" y="32004"/>
                </a:lnTo>
                <a:close/>
              </a:path>
            </a:pathLst>
          </a:custGeom>
        </p:spPr>
      </p:pic>
      <p:pic>
        <p:nvPicPr>
          <p:cNvPr id="6" name="Picture 5">
            <a:extLst>
              <a:ext uri="{FF2B5EF4-FFF2-40B4-BE49-F238E27FC236}">
                <a16:creationId xmlns:a16="http://schemas.microsoft.com/office/drawing/2014/main" id="{CCDB0F33-99D9-4742-A325-E9B1786785F9}"/>
              </a:ext>
            </a:extLst>
          </p:cNvPr>
          <p:cNvPicPr>
            <a:picLocks noChangeAspect="1"/>
          </p:cNvPicPr>
          <p:nvPr/>
        </p:nvPicPr>
        <p:blipFill rotWithShape="1">
          <a:blip r:embed="rId5"/>
          <a:srcRect t="14891" r="2" b="3752"/>
          <a:stretch/>
        </p:blipFill>
        <p:spPr>
          <a:xfrm>
            <a:off x="7218902" y="4572000"/>
            <a:ext cx="4973099" cy="2286000"/>
          </a:xfrm>
          <a:custGeom>
            <a:avLst/>
            <a:gdLst/>
            <a:ahLst/>
            <a:cxnLst/>
            <a:rect l="l" t="t" r="r" b="b"/>
            <a:pathLst>
              <a:path w="4973099" h="2286000">
                <a:moveTo>
                  <a:pt x="218212" y="0"/>
                </a:moveTo>
                <a:lnTo>
                  <a:pt x="4973099" y="0"/>
                </a:lnTo>
                <a:lnTo>
                  <a:pt x="4973099" y="2286000"/>
                </a:lnTo>
                <a:lnTo>
                  <a:pt x="897889" y="2286000"/>
                </a:lnTo>
                <a:lnTo>
                  <a:pt x="0" y="2286000"/>
                </a:lnTo>
                <a:lnTo>
                  <a:pt x="5883" y="2245538"/>
                </a:lnTo>
                <a:lnTo>
                  <a:pt x="23197" y="2126894"/>
                </a:lnTo>
                <a:lnTo>
                  <a:pt x="35299" y="2040483"/>
                </a:lnTo>
                <a:lnTo>
                  <a:pt x="48074" y="1937613"/>
                </a:lnTo>
                <a:lnTo>
                  <a:pt x="63370" y="1815541"/>
                </a:lnTo>
                <a:lnTo>
                  <a:pt x="79507" y="1680438"/>
                </a:lnTo>
                <a:lnTo>
                  <a:pt x="96484" y="1528191"/>
                </a:lnTo>
                <a:lnTo>
                  <a:pt x="114469" y="1362227"/>
                </a:lnTo>
                <a:lnTo>
                  <a:pt x="132455" y="1181862"/>
                </a:lnTo>
                <a:lnTo>
                  <a:pt x="150776" y="989838"/>
                </a:lnTo>
                <a:lnTo>
                  <a:pt x="167753" y="782726"/>
                </a:lnTo>
                <a:lnTo>
                  <a:pt x="184058" y="566013"/>
                </a:lnTo>
                <a:lnTo>
                  <a:pt x="198850" y="336956"/>
                </a:lnTo>
                <a:lnTo>
                  <a:pt x="212969" y="98298"/>
                </a:lnTo>
                <a:close/>
              </a:path>
            </a:pathLst>
          </a:custGeom>
        </p:spPr>
      </p:pic>
    </p:spTree>
    <p:extLst>
      <p:ext uri="{BB962C8B-B14F-4D97-AF65-F5344CB8AC3E}">
        <p14:creationId xmlns:p14="http://schemas.microsoft.com/office/powerpoint/2010/main" val="3843706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Glasses on top of a book">
            <a:extLst>
              <a:ext uri="{FF2B5EF4-FFF2-40B4-BE49-F238E27FC236}">
                <a16:creationId xmlns:a16="http://schemas.microsoft.com/office/drawing/2014/main" id="{848FC18C-F12E-0ADE-04DF-ECB142B9234C}"/>
              </a:ext>
            </a:extLst>
          </p:cNvPr>
          <p:cNvPicPr>
            <a:picLocks noChangeAspect="1"/>
          </p:cNvPicPr>
          <p:nvPr/>
        </p:nvPicPr>
        <p:blipFill rotWithShape="1">
          <a:blip r:embed="rId2">
            <a:alphaModFix amt="35000"/>
          </a:blip>
          <a:srcRect t="9175" r="-2" b="5867"/>
          <a:stretch/>
        </p:blipFill>
        <p:spPr>
          <a:xfrm>
            <a:off x="20" y="-1"/>
            <a:ext cx="12191980" cy="6858000"/>
          </a:xfrm>
          <a:prstGeom prst="rect">
            <a:avLst/>
          </a:prstGeom>
        </p:spPr>
      </p:pic>
      <p:sp>
        <p:nvSpPr>
          <p:cNvPr id="2" name="Title 1">
            <a:extLst>
              <a:ext uri="{FF2B5EF4-FFF2-40B4-BE49-F238E27FC236}">
                <a16:creationId xmlns:a16="http://schemas.microsoft.com/office/drawing/2014/main" id="{17FA831D-06D5-448E-AA6B-8ACB1766C098}"/>
              </a:ext>
            </a:extLst>
          </p:cNvPr>
          <p:cNvSpPr>
            <a:spLocks noGrp="1"/>
          </p:cNvSpPr>
          <p:nvPr>
            <p:ph type="title"/>
          </p:nvPr>
        </p:nvSpPr>
        <p:spPr>
          <a:xfrm>
            <a:off x="646111" y="452718"/>
            <a:ext cx="9404723" cy="1400530"/>
          </a:xfrm>
        </p:spPr>
        <p:txBody>
          <a:bodyPr>
            <a:normAutofit/>
          </a:bodyPr>
          <a:lstStyle/>
          <a:p>
            <a:r>
              <a:rPr lang="en-GB" b="1"/>
              <a:t>Additional Information</a:t>
            </a:r>
          </a:p>
        </p:txBody>
      </p:sp>
      <p:sp>
        <p:nvSpPr>
          <p:cNvPr id="14" name="Rectangle 13">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3D76FD3-A863-4782-901D-2D019AE691B1}"/>
              </a:ext>
            </a:extLst>
          </p:cNvPr>
          <p:cNvSpPr>
            <a:spLocks noGrp="1"/>
          </p:cNvSpPr>
          <p:nvPr>
            <p:ph idx="1"/>
          </p:nvPr>
        </p:nvSpPr>
        <p:spPr>
          <a:xfrm>
            <a:off x="1103312" y="2052918"/>
            <a:ext cx="8946541" cy="4195481"/>
          </a:xfrm>
        </p:spPr>
        <p:txBody>
          <a:bodyPr vert="horz" lIns="91440" tIns="45720" rIns="91440" bIns="45720" rtlCol="0" anchor="t">
            <a:normAutofit/>
          </a:bodyPr>
          <a:lstStyle/>
          <a:p>
            <a:pPr>
              <a:lnSpc>
                <a:spcPct val="90000"/>
              </a:lnSpc>
            </a:pPr>
            <a:r>
              <a:rPr lang="en-GB" sz="1400" b="1" dirty="0"/>
              <a:t>Remember to send your child into school with a water bottle each day.</a:t>
            </a:r>
          </a:p>
          <a:p>
            <a:pPr>
              <a:lnSpc>
                <a:spcPct val="90000"/>
              </a:lnSpc>
            </a:pPr>
            <a:r>
              <a:rPr lang="en-GB" sz="1400" b="1" dirty="0"/>
              <a:t>Children in KS2 can bring in fruit or a piece of vegetable for a morning breaktime snack.</a:t>
            </a:r>
          </a:p>
          <a:p>
            <a:pPr>
              <a:lnSpc>
                <a:spcPct val="90000"/>
              </a:lnSpc>
            </a:pPr>
            <a:r>
              <a:rPr lang="en-GB" sz="1400" b="1" dirty="0"/>
              <a:t>Children should not bring in lip balms, hand gels or hand creams etc unless they have been approved via the office.</a:t>
            </a:r>
          </a:p>
          <a:p>
            <a:pPr>
              <a:lnSpc>
                <a:spcPct val="90000"/>
              </a:lnSpc>
            </a:pPr>
            <a:r>
              <a:rPr lang="en-GB" sz="1400" b="1" dirty="0"/>
              <a:t>Jewellery and valuable belongings should not be worn or brought to school.  If your child has pierced ears, they can wear one stud earring in each ear.  Earrings must be removed or have micropore tape over them for PE lessons.  Only analogue watches can be worn.</a:t>
            </a:r>
          </a:p>
          <a:p>
            <a:pPr>
              <a:lnSpc>
                <a:spcPct val="90000"/>
              </a:lnSpc>
            </a:pPr>
            <a:r>
              <a:rPr lang="en-GB" sz="1400" b="1" dirty="0"/>
              <a:t>Make-up of any kind is not permitted.  </a:t>
            </a:r>
          </a:p>
          <a:p>
            <a:pPr>
              <a:lnSpc>
                <a:spcPct val="90000"/>
              </a:lnSpc>
            </a:pPr>
            <a:r>
              <a:rPr lang="en-GB" sz="1400" b="1" dirty="0"/>
              <a:t>If your child is not wearing the correct school uniform, they will receive a reminder slip.</a:t>
            </a:r>
          </a:p>
          <a:p>
            <a:pPr>
              <a:lnSpc>
                <a:spcPct val="90000"/>
              </a:lnSpc>
            </a:pPr>
            <a:r>
              <a:rPr lang="en-GB" sz="1400" b="1" dirty="0"/>
              <a:t>If you want your child to go home alone, please complete the required form.</a:t>
            </a:r>
          </a:p>
          <a:p>
            <a:pPr>
              <a:lnSpc>
                <a:spcPct val="90000"/>
              </a:lnSpc>
            </a:pPr>
            <a:r>
              <a:rPr lang="en-GB" sz="1400" b="1" dirty="0"/>
              <a:t>UKS2 children travelling to or from school alone may bring in a mobile phone.  The phone will be collected as soon as they arrive into their classroom, and will be handed back at home time.</a:t>
            </a:r>
          </a:p>
          <a:p>
            <a:pPr>
              <a:lnSpc>
                <a:spcPct val="90000"/>
              </a:lnSpc>
            </a:pPr>
            <a:endParaRPr lang="en-GB" sz="1400"/>
          </a:p>
        </p:txBody>
      </p:sp>
      <p:sp>
        <p:nvSpPr>
          <p:cNvPr id="4" name="AutoShape 2" descr="https://ukc-powerpoint.officeapps.live.com/pods/GetClipboardImage.ashx?Id=48d4bc16-dc9c-4c5b-a216-d143a6a712fa&amp;DC=GUK1&amp;pkey=b8fcc8dc-e55c-41c9-a9af-aa413b0d8366&amp;wdwaccluster=GUK1">
            <a:extLst>
              <a:ext uri="{FF2B5EF4-FFF2-40B4-BE49-F238E27FC236}">
                <a16:creationId xmlns:a16="http://schemas.microsoft.com/office/drawing/2014/main" id="{EA07DC77-812F-437B-9C6A-E8E1ADA1F5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ukc-powerpoint.officeapps.live.com/pods/GetClipboardImage.ashx?Id=48d4bc16-dc9c-4c5b-a216-d143a6a712fa&amp;DC=GUK1&amp;pkey=b8fcc8dc-e55c-41c9-a9af-aa413b0d8366&amp;wdwaccluster=GUK1">
            <a:extLst>
              <a:ext uri="{FF2B5EF4-FFF2-40B4-BE49-F238E27FC236}">
                <a16:creationId xmlns:a16="http://schemas.microsoft.com/office/drawing/2014/main" id="{E617B76A-B239-4569-803B-C85B9701680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https://ukc-powerpoint.officeapps.live.com/pods/GetClipboardImage.ashx?Id=1607073a-2cc5-4722-b4c2-5b5378f7fb0d&amp;DC=GUK1&amp;pkey=5e2818b2-8535-4b42-a8c5-4e41aa20f212&amp;wdwaccluster=GUK1">
            <a:extLst>
              <a:ext uri="{FF2B5EF4-FFF2-40B4-BE49-F238E27FC236}">
                <a16:creationId xmlns:a16="http://schemas.microsoft.com/office/drawing/2014/main" id="{585C0506-4045-4EC8-A7CF-EC152B0CF684}"/>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https://ukc-powerpoint.officeapps.live.com/pods/GetClipboardImage.ashx?Id=1607073a-2cc5-4722-b4c2-5b5378f7fb0d&amp;DC=GUK1&amp;pkey=5e2818b2-8535-4b42-a8c5-4e41aa20f212&amp;wdwaccluster=GUK1">
            <a:extLst>
              <a:ext uri="{FF2B5EF4-FFF2-40B4-BE49-F238E27FC236}">
                <a16:creationId xmlns:a16="http://schemas.microsoft.com/office/drawing/2014/main" id="{D103C9D1-BA26-41A5-807E-CBB2789E83A4}"/>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a:extLst>
              <a:ext uri="{FF2B5EF4-FFF2-40B4-BE49-F238E27FC236}">
                <a16:creationId xmlns:a16="http://schemas.microsoft.com/office/drawing/2014/main" id="{A5DC6016-37F0-4F18-B7A5-6A5040DEB474}"/>
              </a:ext>
            </a:extLst>
          </p:cNvPr>
          <p:cNvSpPr/>
          <p:nvPr/>
        </p:nvSpPr>
        <p:spPr>
          <a:xfrm>
            <a:off x="5971607" y="3244334"/>
            <a:ext cx="248786" cy="369332"/>
          </a:xfrm>
          <a:prstGeom prst="rect">
            <a:avLst/>
          </a:prstGeom>
        </p:spPr>
        <p:txBody>
          <a:bodyPr wrap="none">
            <a:spAutoFit/>
          </a:bodyPr>
          <a:lstStyle/>
          <a:p>
            <a:pPr>
              <a:spcAft>
                <a:spcPts val="600"/>
              </a:spcAft>
            </a:pPr>
            <a:r>
              <a:rPr lang="en-GB" dirty="0"/>
              <a:t> </a:t>
            </a:r>
            <a:endParaRPr lang="en-GB"/>
          </a:p>
        </p:txBody>
      </p:sp>
    </p:spTree>
    <p:extLst>
      <p:ext uri="{BB962C8B-B14F-4D97-AF65-F5344CB8AC3E}">
        <p14:creationId xmlns:p14="http://schemas.microsoft.com/office/powerpoint/2010/main" val="4059751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C000"/>
                </a:solidFill>
              </a:rPr>
              <a:t>We aspire to be…</a:t>
            </a:r>
          </a:p>
        </p:txBody>
      </p:sp>
      <p:sp>
        <p:nvSpPr>
          <p:cNvPr id="3" name="Content Placeholder 2"/>
          <p:cNvSpPr>
            <a:spLocks noGrp="1"/>
          </p:cNvSpPr>
          <p:nvPr>
            <p:ph idx="1"/>
          </p:nvPr>
        </p:nvSpPr>
        <p:spPr>
          <a:xfrm>
            <a:off x="1103312" y="1205346"/>
            <a:ext cx="8946541" cy="5043054"/>
          </a:xfrm>
        </p:spPr>
        <p:txBody>
          <a:bodyPr>
            <a:normAutofit fontScale="55000" lnSpcReduction="20000"/>
          </a:bodyPr>
          <a:lstStyle/>
          <a:p>
            <a:pPr marL="0" indent="0" algn="ctr">
              <a:buNone/>
            </a:pPr>
            <a:r>
              <a:rPr lang="en-GB" sz="5800" b="1" u="sng" dirty="0">
                <a:solidFill>
                  <a:srgbClr val="FFC000"/>
                </a:solidFill>
              </a:rPr>
              <a:t>OUTSTANDING</a:t>
            </a:r>
          </a:p>
          <a:p>
            <a:pPr marL="0" indent="0" algn="ctr">
              <a:buNone/>
            </a:pPr>
            <a:endParaRPr lang="en-GB" sz="6000" b="1" u="sng" dirty="0">
              <a:solidFill>
                <a:srgbClr val="FFC000"/>
              </a:solidFill>
            </a:endParaRPr>
          </a:p>
          <a:p>
            <a:pPr marL="0" indent="0" algn="ctr">
              <a:buNone/>
            </a:pPr>
            <a:endParaRPr lang="en-GB" sz="6000" b="1" u="sng" dirty="0">
              <a:solidFill>
                <a:srgbClr val="FFC000"/>
              </a:solidFill>
            </a:endParaRPr>
          </a:p>
          <a:p>
            <a:pPr marL="0" indent="0" algn="ctr">
              <a:buNone/>
            </a:pPr>
            <a:endParaRPr lang="en-GB" sz="6000" b="1" u="sng" dirty="0">
              <a:solidFill>
                <a:srgbClr val="FFC000"/>
              </a:solidFill>
            </a:endParaRPr>
          </a:p>
          <a:p>
            <a:pPr marL="0" indent="0">
              <a:buNone/>
            </a:pPr>
            <a:endParaRPr lang="en-GB" b="1" dirty="0">
              <a:solidFill>
                <a:srgbClr val="FFC000"/>
              </a:solidFill>
            </a:endParaRPr>
          </a:p>
          <a:p>
            <a:pPr marL="0" indent="0" algn="ctr">
              <a:buNone/>
            </a:pPr>
            <a:endParaRPr lang="en-GB" sz="2400" b="1" dirty="0">
              <a:solidFill>
                <a:srgbClr val="FFC000"/>
              </a:solidFill>
            </a:endParaRPr>
          </a:p>
          <a:p>
            <a:pPr marL="0" indent="0" algn="ctr">
              <a:buNone/>
            </a:pPr>
            <a:endParaRPr lang="en-GB" sz="2400" b="1" dirty="0">
              <a:solidFill>
                <a:srgbClr val="FFC000"/>
              </a:solidFill>
            </a:endParaRPr>
          </a:p>
          <a:p>
            <a:pPr marL="0" indent="0" algn="ctr">
              <a:buNone/>
            </a:pPr>
            <a:endParaRPr lang="en-GB" sz="2600" b="1" dirty="0">
              <a:solidFill>
                <a:srgbClr val="FFC000"/>
              </a:solidFill>
            </a:endParaRPr>
          </a:p>
          <a:p>
            <a:pPr marL="0" indent="0" algn="ctr">
              <a:buNone/>
            </a:pPr>
            <a:endParaRPr lang="en-GB" sz="2600" b="1" dirty="0">
              <a:solidFill>
                <a:srgbClr val="FFC000"/>
              </a:solidFill>
            </a:endParaRPr>
          </a:p>
          <a:p>
            <a:pPr marL="0" indent="0" algn="ctr">
              <a:buNone/>
            </a:pPr>
            <a:endParaRPr lang="en-GB" sz="3800" b="1" dirty="0">
              <a:solidFill>
                <a:srgbClr val="FFC000"/>
              </a:solidFill>
            </a:endParaRPr>
          </a:p>
          <a:p>
            <a:pPr marL="0" indent="0" algn="ctr">
              <a:buNone/>
            </a:pPr>
            <a:r>
              <a:rPr lang="en-GB" sz="3800" b="1" dirty="0">
                <a:solidFill>
                  <a:srgbClr val="FFC000"/>
                </a:solidFill>
              </a:rPr>
              <a:t>We will strive to ensure every child is at age-related+</a:t>
            </a:r>
          </a:p>
          <a:p>
            <a:pPr marL="0" indent="0" algn="ctr">
              <a:buNone/>
            </a:pPr>
            <a:endParaRPr lang="en-GB" sz="2600" b="1" dirty="0">
              <a:solidFill>
                <a:srgbClr val="FFC000"/>
              </a:solidFill>
            </a:endParaRPr>
          </a:p>
          <a:p>
            <a:pPr marL="0" indent="0" algn="ctr">
              <a:buNone/>
            </a:pPr>
            <a:r>
              <a:rPr lang="en-GB" sz="2600" b="1" dirty="0">
                <a:solidFill>
                  <a:srgbClr val="FFC000"/>
                </a:solidFill>
              </a:rPr>
              <a:t>All of the UKS2 team are looking forward to a productive and fun filled year with your children. </a:t>
            </a:r>
            <a:r>
              <a:rPr lang="en-GB" sz="2600" b="1" dirty="0">
                <a:solidFill>
                  <a:srgbClr val="FFC000"/>
                </a:solidFill>
                <a:sym typeface="Wingdings" panose="05000000000000000000" pitchFamily="2" charset="2"/>
              </a:rPr>
              <a:t></a:t>
            </a:r>
            <a:endParaRPr lang="en-GB" sz="2600" b="1" dirty="0">
              <a:solidFill>
                <a:srgbClr val="FFC000"/>
              </a:solidFill>
            </a:endParaRPr>
          </a:p>
        </p:txBody>
      </p:sp>
      <p:pic>
        <p:nvPicPr>
          <p:cNvPr id="5" name="Picture 4">
            <a:extLst>
              <a:ext uri="{FF2B5EF4-FFF2-40B4-BE49-F238E27FC236}">
                <a16:creationId xmlns:a16="http://schemas.microsoft.com/office/drawing/2014/main" id="{2BE5A410-73FB-4F9A-81F1-E3DAE6CE1252}"/>
              </a:ext>
            </a:extLst>
          </p:cNvPr>
          <p:cNvPicPr>
            <a:picLocks noChangeAspect="1"/>
          </p:cNvPicPr>
          <p:nvPr/>
        </p:nvPicPr>
        <p:blipFill>
          <a:blip r:embed="rId2"/>
          <a:stretch>
            <a:fillRect/>
          </a:stretch>
        </p:blipFill>
        <p:spPr>
          <a:xfrm>
            <a:off x="558217" y="1853248"/>
            <a:ext cx="4240286" cy="2826857"/>
          </a:xfrm>
          <a:prstGeom prst="rect">
            <a:avLst/>
          </a:prstGeom>
        </p:spPr>
      </p:pic>
      <p:pic>
        <p:nvPicPr>
          <p:cNvPr id="6" name="Picture 5">
            <a:extLst>
              <a:ext uri="{FF2B5EF4-FFF2-40B4-BE49-F238E27FC236}">
                <a16:creationId xmlns:a16="http://schemas.microsoft.com/office/drawing/2014/main" id="{447EB606-6111-4069-AC9A-947CDCBDC7A7}"/>
              </a:ext>
            </a:extLst>
          </p:cNvPr>
          <p:cNvPicPr>
            <a:picLocks noChangeAspect="1"/>
          </p:cNvPicPr>
          <p:nvPr/>
        </p:nvPicPr>
        <p:blipFill>
          <a:blip r:embed="rId3"/>
          <a:stretch>
            <a:fillRect/>
          </a:stretch>
        </p:blipFill>
        <p:spPr>
          <a:xfrm>
            <a:off x="4836841" y="1853248"/>
            <a:ext cx="2587568" cy="1124844"/>
          </a:xfrm>
          <a:prstGeom prst="rect">
            <a:avLst/>
          </a:prstGeom>
        </p:spPr>
      </p:pic>
      <p:pic>
        <p:nvPicPr>
          <p:cNvPr id="7" name="Picture 6">
            <a:extLst>
              <a:ext uri="{FF2B5EF4-FFF2-40B4-BE49-F238E27FC236}">
                <a16:creationId xmlns:a16="http://schemas.microsoft.com/office/drawing/2014/main" id="{BFC87D6A-AF92-47DA-94B5-9CB2FE6FAFD7}"/>
              </a:ext>
            </a:extLst>
          </p:cNvPr>
          <p:cNvPicPr>
            <a:picLocks noChangeAspect="1"/>
          </p:cNvPicPr>
          <p:nvPr/>
        </p:nvPicPr>
        <p:blipFill>
          <a:blip r:embed="rId4"/>
          <a:stretch>
            <a:fillRect/>
          </a:stretch>
        </p:blipFill>
        <p:spPr>
          <a:xfrm>
            <a:off x="9476245" y="1400530"/>
            <a:ext cx="2157538" cy="4252124"/>
          </a:xfrm>
          <a:prstGeom prst="rect">
            <a:avLst/>
          </a:prstGeom>
        </p:spPr>
      </p:pic>
      <p:pic>
        <p:nvPicPr>
          <p:cNvPr id="8" name="Picture 7">
            <a:extLst>
              <a:ext uri="{FF2B5EF4-FFF2-40B4-BE49-F238E27FC236}">
                <a16:creationId xmlns:a16="http://schemas.microsoft.com/office/drawing/2014/main" id="{906256B7-3F85-4A84-BBAF-B57992D03F07}"/>
              </a:ext>
            </a:extLst>
          </p:cNvPr>
          <p:cNvPicPr>
            <a:picLocks noChangeAspect="1"/>
          </p:cNvPicPr>
          <p:nvPr/>
        </p:nvPicPr>
        <p:blipFill>
          <a:blip r:embed="rId5"/>
          <a:stretch>
            <a:fillRect/>
          </a:stretch>
        </p:blipFill>
        <p:spPr>
          <a:xfrm>
            <a:off x="4836841" y="2988088"/>
            <a:ext cx="2675463" cy="1783642"/>
          </a:xfrm>
          <a:prstGeom prst="rect">
            <a:avLst/>
          </a:prstGeom>
        </p:spPr>
      </p:pic>
      <p:pic>
        <p:nvPicPr>
          <p:cNvPr id="9" name="Picture 8">
            <a:extLst>
              <a:ext uri="{FF2B5EF4-FFF2-40B4-BE49-F238E27FC236}">
                <a16:creationId xmlns:a16="http://schemas.microsoft.com/office/drawing/2014/main" id="{1C8005E7-02A5-4BBF-80B0-60AE282A8CFA}"/>
              </a:ext>
            </a:extLst>
          </p:cNvPr>
          <p:cNvPicPr>
            <a:picLocks noChangeAspect="1"/>
          </p:cNvPicPr>
          <p:nvPr/>
        </p:nvPicPr>
        <p:blipFill>
          <a:blip r:embed="rId6"/>
          <a:stretch>
            <a:fillRect/>
          </a:stretch>
        </p:blipFill>
        <p:spPr>
          <a:xfrm>
            <a:off x="7513285" y="2029330"/>
            <a:ext cx="1962960" cy="2617280"/>
          </a:xfrm>
          <a:prstGeom prst="rect">
            <a:avLst/>
          </a:prstGeom>
        </p:spPr>
      </p:pic>
    </p:spTree>
    <p:extLst>
      <p:ext uri="{BB962C8B-B14F-4D97-AF65-F5344CB8AC3E}">
        <p14:creationId xmlns:p14="http://schemas.microsoft.com/office/powerpoint/2010/main" val="2674119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rgbClr val="FFC000"/>
                </a:solidFill>
              </a:rPr>
              <a:t>Our Vision…</a:t>
            </a:r>
          </a:p>
        </p:txBody>
      </p:sp>
      <p:sp>
        <p:nvSpPr>
          <p:cNvPr id="3" name="Content Placeholder 2"/>
          <p:cNvSpPr>
            <a:spLocks noGrp="1"/>
          </p:cNvSpPr>
          <p:nvPr>
            <p:ph idx="1"/>
          </p:nvPr>
        </p:nvSpPr>
        <p:spPr>
          <a:xfrm>
            <a:off x="1103312" y="1562794"/>
            <a:ext cx="8946541" cy="4685606"/>
          </a:xfrm>
        </p:spPr>
        <p:txBody>
          <a:bodyPr>
            <a:normAutofit fontScale="85000" lnSpcReduction="20000"/>
          </a:bodyPr>
          <a:lstStyle/>
          <a:p>
            <a:pPr marL="0" indent="0">
              <a:buNone/>
            </a:pPr>
            <a:r>
              <a:rPr lang="en-GB" sz="2800" b="1" i="1" dirty="0">
                <a:solidFill>
                  <a:srgbClr val="FFC000"/>
                </a:solidFill>
              </a:rPr>
              <a:t>"We aspire to be an outstanding, values based school at the heart of our diverse community. </a:t>
            </a:r>
          </a:p>
          <a:p>
            <a:pPr marL="0" indent="0">
              <a:buNone/>
            </a:pPr>
            <a:endParaRPr lang="en-GB" sz="2800" b="1" i="1" dirty="0">
              <a:solidFill>
                <a:srgbClr val="FFC000"/>
              </a:solidFill>
            </a:endParaRPr>
          </a:p>
          <a:p>
            <a:pPr marL="0" indent="0">
              <a:buNone/>
            </a:pPr>
            <a:r>
              <a:rPr lang="en-GB" sz="2800" b="1" i="1" dirty="0">
                <a:solidFill>
                  <a:srgbClr val="FFC000"/>
                </a:solidFill>
              </a:rPr>
              <a:t>Striving for excellence, our focus is to enable our children to be resilient and independent learners whilst also considerate of others.  </a:t>
            </a:r>
          </a:p>
          <a:p>
            <a:pPr marL="0" indent="0">
              <a:buNone/>
            </a:pPr>
            <a:endParaRPr lang="en-GB" sz="2800" b="1" i="1" dirty="0">
              <a:solidFill>
                <a:srgbClr val="FFC000"/>
              </a:solidFill>
            </a:endParaRPr>
          </a:p>
          <a:p>
            <a:pPr marL="0" indent="0">
              <a:buNone/>
            </a:pPr>
            <a:r>
              <a:rPr lang="en-GB" sz="2800" b="1" i="1" dirty="0">
                <a:solidFill>
                  <a:srgbClr val="FFC000"/>
                </a:solidFill>
              </a:rPr>
              <a:t>Through an all-encompassing curriculum, our children will achieve their highest potential, and have a firm foundation on which to build successful and productive lives in an ever-changing world.“</a:t>
            </a:r>
          </a:p>
          <a:p>
            <a:pPr marL="0" indent="0">
              <a:buNone/>
            </a:pPr>
            <a:endParaRPr lang="en-GB" sz="2800" b="1" i="1" dirty="0">
              <a:solidFill>
                <a:srgbClr val="FFC000"/>
              </a:solidFill>
            </a:endParaRPr>
          </a:p>
          <a:p>
            <a:pPr marL="0" indent="0" algn="ctr">
              <a:buNone/>
            </a:pPr>
            <a:r>
              <a:rPr lang="en-GB" sz="2800" b="1" dirty="0">
                <a:solidFill>
                  <a:srgbClr val="FFC000"/>
                </a:solidFill>
              </a:rPr>
              <a:t>Aspire    ~    Succeed    ~    Excel</a:t>
            </a:r>
          </a:p>
          <a:p>
            <a:pPr marL="0" indent="0">
              <a:buNone/>
            </a:pPr>
            <a:endParaRPr lang="en-GB" dirty="0"/>
          </a:p>
        </p:txBody>
      </p:sp>
    </p:spTree>
    <p:extLst>
      <p:ext uri="{BB962C8B-B14F-4D97-AF65-F5344CB8AC3E}">
        <p14:creationId xmlns:p14="http://schemas.microsoft.com/office/powerpoint/2010/main" val="1922873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F99F3B-196E-4713-8468-E1987AFEBF58}"/>
              </a:ext>
            </a:extLst>
          </p:cNvPr>
          <p:cNvSpPr>
            <a:spLocks noGrp="1"/>
          </p:cNvSpPr>
          <p:nvPr>
            <p:ph type="title"/>
          </p:nvPr>
        </p:nvSpPr>
        <p:spPr>
          <a:xfrm>
            <a:off x="5411931" y="452718"/>
            <a:ext cx="4638903" cy="1400530"/>
          </a:xfrm>
        </p:spPr>
        <p:txBody>
          <a:bodyPr>
            <a:normAutofit/>
          </a:bodyPr>
          <a:lstStyle/>
          <a:p>
            <a:r>
              <a:rPr lang="en-GB" b="1"/>
              <a:t>High Expectations</a:t>
            </a: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Picture 6" descr="Magnifying glass on clear background">
            <a:extLst>
              <a:ext uri="{FF2B5EF4-FFF2-40B4-BE49-F238E27FC236}">
                <a16:creationId xmlns:a16="http://schemas.microsoft.com/office/drawing/2014/main" id="{FFCF18B8-419D-827D-2C22-6A523D05D273}"/>
              </a:ext>
            </a:extLst>
          </p:cNvPr>
          <p:cNvPicPr>
            <a:picLocks noChangeAspect="1"/>
          </p:cNvPicPr>
          <p:nvPr/>
        </p:nvPicPr>
        <p:blipFill rotWithShape="1">
          <a:blip r:embed="rId3"/>
          <a:srcRect l="38802" r="12797" b="4"/>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3" name="Rectangle 12">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Content Placeholder 2">
            <a:extLst>
              <a:ext uri="{FF2B5EF4-FFF2-40B4-BE49-F238E27FC236}">
                <a16:creationId xmlns:a16="http://schemas.microsoft.com/office/drawing/2014/main" id="{048BB230-C256-48E0-A80A-835AA4442CAA}"/>
              </a:ext>
            </a:extLst>
          </p:cNvPr>
          <p:cNvSpPr>
            <a:spLocks noGrp="1"/>
          </p:cNvSpPr>
          <p:nvPr>
            <p:ph idx="1"/>
          </p:nvPr>
        </p:nvSpPr>
        <p:spPr>
          <a:xfrm>
            <a:off x="5410950" y="2052918"/>
            <a:ext cx="4638903" cy="4195481"/>
          </a:xfrm>
        </p:spPr>
        <p:txBody>
          <a:bodyPr>
            <a:normAutofit/>
          </a:bodyPr>
          <a:lstStyle/>
          <a:p>
            <a:pPr>
              <a:lnSpc>
                <a:spcPct val="90000"/>
              </a:lnSpc>
            </a:pPr>
            <a:r>
              <a:rPr lang="en-GB" sz="1400" b="1"/>
              <a:t>We expect all children to attain at age-related expectations or above, unless they have genuine special learning needs.</a:t>
            </a:r>
          </a:p>
          <a:p>
            <a:pPr>
              <a:lnSpc>
                <a:spcPct val="90000"/>
              </a:lnSpc>
            </a:pPr>
            <a:r>
              <a:rPr lang="en-GB" sz="1400" b="1"/>
              <a:t>We endeavour to ensure all children make accelerated progress from their starting points.</a:t>
            </a:r>
          </a:p>
          <a:p>
            <a:pPr>
              <a:lnSpc>
                <a:spcPct val="90000"/>
              </a:lnSpc>
            </a:pPr>
            <a:r>
              <a:rPr lang="en-GB" sz="1400" b="1"/>
              <a:t>In addition to developing children’s academic ability, we strive to develop good character and judgement.</a:t>
            </a:r>
          </a:p>
          <a:p>
            <a:pPr>
              <a:lnSpc>
                <a:spcPct val="90000"/>
              </a:lnSpc>
            </a:pPr>
            <a:r>
              <a:rPr lang="en-GB" sz="1400" b="1"/>
              <a:t>We teach through a mastery approach – mixed ability teaching.</a:t>
            </a:r>
          </a:p>
          <a:p>
            <a:pPr>
              <a:lnSpc>
                <a:spcPct val="90000"/>
              </a:lnSpc>
            </a:pPr>
            <a:r>
              <a:rPr lang="en-GB" sz="1400" b="1"/>
              <a:t>Collaborative learning</a:t>
            </a:r>
          </a:p>
          <a:p>
            <a:pPr>
              <a:lnSpc>
                <a:spcPct val="90000"/>
              </a:lnSpc>
            </a:pPr>
            <a:r>
              <a:rPr lang="en-GB" sz="1400" b="1"/>
              <a:t>Voice-21 Oracy Project </a:t>
            </a:r>
          </a:p>
          <a:p>
            <a:pPr>
              <a:lnSpc>
                <a:spcPct val="90000"/>
              </a:lnSpc>
            </a:pPr>
            <a:r>
              <a:rPr lang="en-GB" sz="1400" b="1"/>
              <a:t>Talk and write like subject experts – widening vocabulary range</a:t>
            </a:r>
          </a:p>
        </p:txBody>
      </p:sp>
    </p:spTree>
    <p:extLst>
      <p:ext uri="{BB962C8B-B14F-4D97-AF65-F5344CB8AC3E}">
        <p14:creationId xmlns:p14="http://schemas.microsoft.com/office/powerpoint/2010/main" val="3562383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9B9689C-AD68-44A3-BFB4-C27BBA9A6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929" y="629266"/>
            <a:ext cx="6586491" cy="1622321"/>
          </a:xfrm>
        </p:spPr>
        <p:txBody>
          <a:bodyPr>
            <a:normAutofit/>
          </a:bodyPr>
          <a:lstStyle/>
          <a:p>
            <a:r>
              <a:rPr lang="en-GB" b="1">
                <a:solidFill>
                  <a:srgbClr val="EBEBEB"/>
                </a:solidFill>
              </a:rPr>
              <a:t>Attendance</a:t>
            </a:r>
          </a:p>
        </p:txBody>
      </p:sp>
      <p:sp>
        <p:nvSpPr>
          <p:cNvPr id="22" name="Rectangle 21">
            <a:extLst>
              <a:ext uri="{FF2B5EF4-FFF2-40B4-BE49-F238E27FC236}">
                <a16:creationId xmlns:a16="http://schemas.microsoft.com/office/drawing/2014/main" id="{6E073616-E93D-4D7C-9EA1-43F1D5DF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ounded Rectangle 9">
            <a:extLst>
              <a:ext uri="{FF2B5EF4-FFF2-40B4-BE49-F238E27FC236}">
                <a16:creationId xmlns:a16="http://schemas.microsoft.com/office/drawing/2014/main" id="{0121EE82-A9A4-4B7E-928A-257CF299F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460755"/>
            <a:ext cx="3666744" cy="573918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F2E08D-5F7D-4C4B-AA03-F23E6C2B9387}"/>
              </a:ext>
            </a:extLst>
          </p:cNvPr>
          <p:cNvPicPr>
            <a:picLocks noChangeAspect="1"/>
          </p:cNvPicPr>
          <p:nvPr/>
        </p:nvPicPr>
        <p:blipFill>
          <a:blip r:embed="rId2"/>
          <a:stretch>
            <a:fillRect/>
          </a:stretch>
        </p:blipFill>
        <p:spPr>
          <a:xfrm>
            <a:off x="8525675" y="1996399"/>
            <a:ext cx="2697479" cy="2711982"/>
          </a:xfrm>
          <a:prstGeom prst="rect">
            <a:avLst/>
          </a:prstGeom>
          <a:effectLst/>
        </p:spPr>
      </p:pic>
      <p:sp>
        <p:nvSpPr>
          <p:cNvPr id="26" name="Rectangle 25">
            <a:extLst>
              <a:ext uri="{FF2B5EF4-FFF2-40B4-BE49-F238E27FC236}">
                <a16:creationId xmlns:a16="http://schemas.microsoft.com/office/drawing/2014/main" id="{86EEAAB6-E00B-4F7A-AD69-0666D48AE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648930" y="2438400"/>
            <a:ext cx="6586489" cy="3785419"/>
          </a:xfrm>
        </p:spPr>
        <p:txBody>
          <a:bodyPr>
            <a:normAutofit/>
          </a:bodyPr>
          <a:lstStyle/>
          <a:p>
            <a:r>
              <a:rPr lang="en-GB" b="1">
                <a:solidFill>
                  <a:srgbClr val="FFFFFF"/>
                </a:solidFill>
              </a:rPr>
              <a:t>Every day in school really does count.  If your child misses a day, they will miss out on lots of learning, and will need to catch-up when they return.</a:t>
            </a:r>
          </a:p>
          <a:p>
            <a:endParaRPr lang="en-GB" b="1">
              <a:solidFill>
                <a:srgbClr val="FFFFFF"/>
              </a:solidFill>
            </a:endParaRPr>
          </a:p>
          <a:p>
            <a:r>
              <a:rPr lang="en-GB" b="1">
                <a:solidFill>
                  <a:srgbClr val="FFFFFF"/>
                </a:solidFill>
              </a:rPr>
              <a:t>There is a strong correlation between attendance rates and attainment.</a:t>
            </a:r>
          </a:p>
        </p:txBody>
      </p:sp>
    </p:spTree>
    <p:extLst>
      <p:ext uri="{BB962C8B-B14F-4D97-AF65-F5344CB8AC3E}">
        <p14:creationId xmlns:p14="http://schemas.microsoft.com/office/powerpoint/2010/main" val="396917697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000" b="1" dirty="0">
                <a:solidFill>
                  <a:srgbClr val="FFC000"/>
                </a:solidFill>
              </a:rPr>
              <a:t>Reading</a:t>
            </a:r>
          </a:p>
        </p:txBody>
      </p:sp>
      <p:sp>
        <p:nvSpPr>
          <p:cNvPr id="3" name="Content Placeholder 2"/>
          <p:cNvSpPr>
            <a:spLocks noGrp="1"/>
          </p:cNvSpPr>
          <p:nvPr>
            <p:ph idx="1"/>
          </p:nvPr>
        </p:nvSpPr>
        <p:spPr>
          <a:xfrm>
            <a:off x="875201" y="1678163"/>
            <a:ext cx="9333101" cy="4999083"/>
          </a:xfrm>
        </p:spPr>
        <p:txBody>
          <a:bodyPr>
            <a:normAutofit/>
          </a:bodyPr>
          <a:lstStyle/>
          <a:p>
            <a:r>
              <a:rPr lang="en-GB" sz="2800" b="1" dirty="0">
                <a:solidFill>
                  <a:srgbClr val="FFC000"/>
                </a:solidFill>
              </a:rPr>
              <a:t>In UKS2 the focus is on developing comprehension skills</a:t>
            </a:r>
          </a:p>
          <a:p>
            <a:r>
              <a:rPr lang="en-GB" sz="2800" b="1" dirty="0">
                <a:solidFill>
                  <a:srgbClr val="FFC000"/>
                </a:solidFill>
              </a:rPr>
              <a:t>Shared Reading – carefully selected texts</a:t>
            </a:r>
          </a:p>
          <a:p>
            <a:r>
              <a:rPr lang="en-GB" sz="2800" b="1" dirty="0">
                <a:solidFill>
                  <a:srgbClr val="FFC000"/>
                </a:solidFill>
              </a:rPr>
              <a:t>Accelerated Reader</a:t>
            </a:r>
          </a:p>
          <a:p>
            <a:r>
              <a:rPr lang="en-GB" sz="2800" b="1" dirty="0">
                <a:solidFill>
                  <a:srgbClr val="FFC000"/>
                </a:solidFill>
              </a:rPr>
              <a:t>English lessons</a:t>
            </a:r>
          </a:p>
          <a:p>
            <a:r>
              <a:rPr lang="en-GB" sz="2800" b="1" dirty="0">
                <a:solidFill>
                  <a:srgbClr val="FFC000"/>
                </a:solidFill>
              </a:rPr>
              <a:t>Reading across the curriculum</a:t>
            </a:r>
          </a:p>
          <a:p>
            <a:pPr marL="0" indent="0">
              <a:buNone/>
            </a:pPr>
            <a:endParaRPr lang="en-GB" sz="2800" b="1" u="sng" dirty="0">
              <a:solidFill>
                <a:srgbClr val="FFC000"/>
              </a:solidFill>
            </a:endParaRPr>
          </a:p>
          <a:p>
            <a:pPr marL="0" indent="0">
              <a:buNone/>
            </a:pPr>
            <a:endParaRPr lang="en-GB" sz="2800" b="1" dirty="0">
              <a:solidFill>
                <a:srgbClr val="FFC000"/>
              </a:solidFill>
            </a:endParaRPr>
          </a:p>
        </p:txBody>
      </p:sp>
      <p:pic>
        <p:nvPicPr>
          <p:cNvPr id="4" name="Picture 3">
            <a:extLst>
              <a:ext uri="{FF2B5EF4-FFF2-40B4-BE49-F238E27FC236}">
                <a16:creationId xmlns:a16="http://schemas.microsoft.com/office/drawing/2014/main" id="{0CB45EC6-A4E5-412F-B74A-2BD44899D288}"/>
              </a:ext>
            </a:extLst>
          </p:cNvPr>
          <p:cNvPicPr>
            <a:picLocks noChangeAspect="1"/>
          </p:cNvPicPr>
          <p:nvPr/>
        </p:nvPicPr>
        <p:blipFill>
          <a:blip r:embed="rId2"/>
          <a:stretch>
            <a:fillRect/>
          </a:stretch>
        </p:blipFill>
        <p:spPr>
          <a:xfrm>
            <a:off x="10280683" y="1504548"/>
            <a:ext cx="1265206" cy="2034764"/>
          </a:xfrm>
          <a:prstGeom prst="rect">
            <a:avLst/>
          </a:prstGeom>
        </p:spPr>
      </p:pic>
      <p:pic>
        <p:nvPicPr>
          <p:cNvPr id="5" name="Picture 4">
            <a:extLst>
              <a:ext uri="{FF2B5EF4-FFF2-40B4-BE49-F238E27FC236}">
                <a16:creationId xmlns:a16="http://schemas.microsoft.com/office/drawing/2014/main" id="{9EF45AE6-C58B-4E88-A143-243C74686C6B}"/>
              </a:ext>
            </a:extLst>
          </p:cNvPr>
          <p:cNvPicPr>
            <a:picLocks noChangeAspect="1"/>
          </p:cNvPicPr>
          <p:nvPr/>
        </p:nvPicPr>
        <p:blipFill>
          <a:blip r:embed="rId3"/>
          <a:stretch>
            <a:fillRect/>
          </a:stretch>
        </p:blipFill>
        <p:spPr>
          <a:xfrm>
            <a:off x="8657439" y="2213402"/>
            <a:ext cx="1309505" cy="2000818"/>
          </a:xfrm>
          <a:prstGeom prst="rect">
            <a:avLst/>
          </a:prstGeom>
        </p:spPr>
      </p:pic>
      <p:pic>
        <p:nvPicPr>
          <p:cNvPr id="6" name="Picture 5">
            <a:extLst>
              <a:ext uri="{FF2B5EF4-FFF2-40B4-BE49-F238E27FC236}">
                <a16:creationId xmlns:a16="http://schemas.microsoft.com/office/drawing/2014/main" id="{27825CE7-6A83-4397-AAEF-F21216C3DAD2}"/>
              </a:ext>
            </a:extLst>
          </p:cNvPr>
          <p:cNvPicPr>
            <a:picLocks noChangeAspect="1"/>
          </p:cNvPicPr>
          <p:nvPr/>
        </p:nvPicPr>
        <p:blipFill>
          <a:blip r:embed="rId4"/>
          <a:stretch>
            <a:fillRect/>
          </a:stretch>
        </p:blipFill>
        <p:spPr>
          <a:xfrm>
            <a:off x="6752958" y="3505051"/>
            <a:ext cx="1594722" cy="2459521"/>
          </a:xfrm>
          <a:prstGeom prst="rect">
            <a:avLst/>
          </a:prstGeom>
        </p:spPr>
      </p:pic>
      <p:pic>
        <p:nvPicPr>
          <p:cNvPr id="7" name="Picture 6">
            <a:extLst>
              <a:ext uri="{FF2B5EF4-FFF2-40B4-BE49-F238E27FC236}">
                <a16:creationId xmlns:a16="http://schemas.microsoft.com/office/drawing/2014/main" id="{B5ED5A83-A955-429F-8A7E-3D8A886644A1}"/>
              </a:ext>
            </a:extLst>
          </p:cNvPr>
          <p:cNvPicPr>
            <a:picLocks noChangeAspect="1"/>
          </p:cNvPicPr>
          <p:nvPr/>
        </p:nvPicPr>
        <p:blipFill>
          <a:blip r:embed="rId5"/>
          <a:stretch>
            <a:fillRect/>
          </a:stretch>
        </p:blipFill>
        <p:spPr>
          <a:xfrm>
            <a:off x="10163918" y="3919739"/>
            <a:ext cx="1876687" cy="2867425"/>
          </a:xfrm>
          <a:prstGeom prst="rect">
            <a:avLst/>
          </a:prstGeom>
        </p:spPr>
      </p:pic>
      <p:pic>
        <p:nvPicPr>
          <p:cNvPr id="8" name="Picture 7">
            <a:extLst>
              <a:ext uri="{FF2B5EF4-FFF2-40B4-BE49-F238E27FC236}">
                <a16:creationId xmlns:a16="http://schemas.microsoft.com/office/drawing/2014/main" id="{B493DB00-F8DA-42AC-A5B3-8DD949372628}"/>
              </a:ext>
            </a:extLst>
          </p:cNvPr>
          <p:cNvPicPr>
            <a:picLocks noChangeAspect="1"/>
          </p:cNvPicPr>
          <p:nvPr/>
        </p:nvPicPr>
        <p:blipFill>
          <a:blip r:embed="rId6"/>
          <a:stretch>
            <a:fillRect/>
          </a:stretch>
        </p:blipFill>
        <p:spPr>
          <a:xfrm>
            <a:off x="8576770" y="4378629"/>
            <a:ext cx="1430134" cy="2181561"/>
          </a:xfrm>
          <a:prstGeom prst="rect">
            <a:avLst/>
          </a:prstGeom>
        </p:spPr>
      </p:pic>
    </p:spTree>
    <p:extLst>
      <p:ext uri="{BB962C8B-B14F-4D97-AF65-F5344CB8AC3E}">
        <p14:creationId xmlns:p14="http://schemas.microsoft.com/office/powerpoint/2010/main" val="3215743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648930" y="629266"/>
            <a:ext cx="6188190" cy="1622321"/>
          </a:xfrm>
        </p:spPr>
        <p:txBody>
          <a:bodyPr>
            <a:normAutofit/>
          </a:bodyPr>
          <a:lstStyle/>
          <a:p>
            <a:r>
              <a:rPr lang="en-GB" b="1">
                <a:solidFill>
                  <a:srgbClr val="EBEBEB"/>
                </a:solidFill>
              </a:rPr>
              <a:t>Writing </a:t>
            </a:r>
          </a:p>
        </p:txBody>
      </p:sp>
      <p:sp>
        <p:nvSpPr>
          <p:cNvPr id="3" name="Content Placeholder 2"/>
          <p:cNvSpPr>
            <a:spLocks noGrp="1"/>
          </p:cNvSpPr>
          <p:nvPr>
            <p:ph idx="1"/>
          </p:nvPr>
        </p:nvSpPr>
        <p:spPr>
          <a:xfrm>
            <a:off x="648930" y="1709895"/>
            <a:ext cx="6188189" cy="4513924"/>
          </a:xfrm>
        </p:spPr>
        <p:txBody>
          <a:bodyPr vert="horz" lIns="91440" tIns="45720" rIns="91440" bIns="45720" rtlCol="0">
            <a:normAutofit/>
          </a:bodyPr>
          <a:lstStyle/>
          <a:p>
            <a:r>
              <a:rPr lang="en-GB" b="1">
                <a:solidFill>
                  <a:srgbClr val="FFFFFF"/>
                </a:solidFill>
              </a:rPr>
              <a:t>Developing writing stamina</a:t>
            </a:r>
          </a:p>
          <a:p>
            <a:r>
              <a:rPr lang="en-GB" b="1">
                <a:solidFill>
                  <a:srgbClr val="FFFFFF"/>
                </a:solidFill>
              </a:rPr>
              <a:t>Structure of a piece</a:t>
            </a:r>
          </a:p>
          <a:p>
            <a:r>
              <a:rPr lang="en-GB" b="1">
                <a:solidFill>
                  <a:srgbClr val="FFFFFF"/>
                </a:solidFill>
              </a:rPr>
              <a:t>Writing for effect: word choice and sentence structure</a:t>
            </a:r>
          </a:p>
          <a:p>
            <a:r>
              <a:rPr lang="en-GB" b="1">
                <a:solidFill>
                  <a:srgbClr val="FFFFFF"/>
                </a:solidFill>
              </a:rPr>
              <a:t>Use of punctuation and grammar</a:t>
            </a:r>
          </a:p>
          <a:p>
            <a:r>
              <a:rPr lang="en-GB" b="1">
                <a:solidFill>
                  <a:srgbClr val="FFFFFF"/>
                </a:solidFill>
              </a:rPr>
              <a:t>Spellings and spelling rules</a:t>
            </a:r>
          </a:p>
          <a:p>
            <a:r>
              <a:rPr lang="en-GB" b="1">
                <a:solidFill>
                  <a:srgbClr val="FFFFFF"/>
                </a:solidFill>
              </a:rPr>
              <a:t>Handwriting – cursive letter formation</a:t>
            </a:r>
          </a:p>
          <a:p>
            <a:r>
              <a:rPr lang="en-GB" b="1">
                <a:solidFill>
                  <a:srgbClr val="FFFFFF"/>
                </a:solidFill>
              </a:rPr>
              <a:t>English lessons and across the curriculum</a:t>
            </a:r>
          </a:p>
          <a:p>
            <a:endParaRPr lang="en-GB">
              <a:solidFill>
                <a:srgbClr val="FFFFFF"/>
              </a:solidFill>
            </a:endParaRP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48AFEE72-FBB4-41B7-9CFF-CCA60723E3A2}"/>
              </a:ext>
            </a:extLst>
          </p:cNvPr>
          <p:cNvPicPr>
            <a:picLocks noChangeAspect="1"/>
          </p:cNvPicPr>
          <p:nvPr/>
        </p:nvPicPr>
        <p:blipFill rotWithShape="1">
          <a:blip r:embed="rId3"/>
          <a:srcRect t="13236" r="-1" b="11239"/>
          <a:stretch/>
        </p:blipFill>
        <p:spPr>
          <a:xfrm>
            <a:off x="7230352" y="2"/>
            <a:ext cx="4962068"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4" name="Picture 3">
            <a:extLst>
              <a:ext uri="{FF2B5EF4-FFF2-40B4-BE49-F238E27FC236}">
                <a16:creationId xmlns:a16="http://schemas.microsoft.com/office/drawing/2014/main" id="{8820D911-2082-427B-AD23-10EA7EBF8406}"/>
              </a:ext>
            </a:extLst>
          </p:cNvPr>
          <p:cNvPicPr>
            <a:picLocks noChangeAspect="1"/>
          </p:cNvPicPr>
          <p:nvPr/>
        </p:nvPicPr>
        <p:blipFill rotWithShape="1">
          <a:blip r:embed="rId4"/>
          <a:srcRect r="3386" b="2"/>
          <a:stretch/>
        </p:blipFill>
        <p:spPr>
          <a:xfrm>
            <a:off x="7228756" y="3428997"/>
            <a:ext cx="4963244"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spTree>
    <p:extLst>
      <p:ext uri="{BB962C8B-B14F-4D97-AF65-F5344CB8AC3E}">
        <p14:creationId xmlns:p14="http://schemas.microsoft.com/office/powerpoint/2010/main" val="115073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648930" y="629266"/>
            <a:ext cx="6188190" cy="1622321"/>
          </a:xfrm>
        </p:spPr>
        <p:txBody>
          <a:bodyPr>
            <a:normAutofit/>
          </a:bodyPr>
          <a:lstStyle/>
          <a:p>
            <a:r>
              <a:rPr lang="en-GB" b="1">
                <a:solidFill>
                  <a:srgbClr val="EBEBEB"/>
                </a:solidFill>
              </a:rPr>
              <a:t>Maths</a:t>
            </a:r>
          </a:p>
        </p:txBody>
      </p:sp>
      <p:sp>
        <p:nvSpPr>
          <p:cNvPr id="3" name="Content Placeholder 2"/>
          <p:cNvSpPr>
            <a:spLocks noGrp="1"/>
          </p:cNvSpPr>
          <p:nvPr>
            <p:ph idx="1"/>
          </p:nvPr>
        </p:nvSpPr>
        <p:spPr>
          <a:xfrm>
            <a:off x="648930" y="2438400"/>
            <a:ext cx="6188189" cy="3785419"/>
          </a:xfrm>
        </p:spPr>
        <p:txBody>
          <a:bodyPr>
            <a:normAutofit/>
          </a:bodyPr>
          <a:lstStyle/>
          <a:p>
            <a:pPr rtl="0" fontAlgn="base">
              <a:buFont typeface="Wingdings" panose="05000000000000000000" pitchFamily="2" charset="2"/>
              <a:buChar char="Ø"/>
            </a:pPr>
            <a:r>
              <a:rPr lang="en-GB" b="1">
                <a:solidFill>
                  <a:srgbClr val="FFFFFF"/>
                </a:solidFill>
                <a:latin typeface="Century Gothic" panose="020B0502020202020204" pitchFamily="34" charset="0"/>
              </a:rPr>
              <a:t>Mastery approach – White Rose Maths</a:t>
            </a:r>
          </a:p>
          <a:p>
            <a:pPr rtl="0" fontAlgn="base">
              <a:buFont typeface="Wingdings" panose="05000000000000000000" pitchFamily="2" charset="2"/>
              <a:buChar char="Ø"/>
            </a:pPr>
            <a:r>
              <a:rPr lang="en-GB" b="1" i="0" u="none" strike="noStrike">
                <a:solidFill>
                  <a:srgbClr val="FFFFFF"/>
                </a:solidFill>
                <a:effectLst/>
                <a:latin typeface="Century Gothic" panose="020B0502020202020204" pitchFamily="34" charset="0"/>
              </a:rPr>
              <a:t>Concrete &gt; Pictorial &gt; Abstract</a:t>
            </a:r>
          </a:p>
          <a:p>
            <a:pPr rtl="0" fontAlgn="base">
              <a:buFont typeface="Wingdings" panose="05000000000000000000" pitchFamily="2" charset="2"/>
              <a:buChar char="Ø"/>
            </a:pPr>
            <a:r>
              <a:rPr lang="en-GB" b="1" i="0" u="none" strike="noStrike">
                <a:solidFill>
                  <a:srgbClr val="FFFFFF"/>
                </a:solidFill>
                <a:effectLst/>
                <a:latin typeface="Century Gothic" panose="020B0502020202020204" pitchFamily="34" charset="0"/>
              </a:rPr>
              <a:t>Fluency</a:t>
            </a:r>
          </a:p>
          <a:p>
            <a:pPr rtl="0" fontAlgn="base">
              <a:buFont typeface="Wingdings" panose="05000000000000000000" pitchFamily="2" charset="2"/>
              <a:buChar char="Ø"/>
            </a:pPr>
            <a:r>
              <a:rPr lang="en-GB" b="1" i="0" u="none" strike="noStrike">
                <a:solidFill>
                  <a:srgbClr val="FFFFFF"/>
                </a:solidFill>
                <a:effectLst/>
                <a:latin typeface="Century Gothic" panose="020B0502020202020204" pitchFamily="34" charset="0"/>
              </a:rPr>
              <a:t>Mental maths recall</a:t>
            </a:r>
          </a:p>
          <a:p>
            <a:pPr rtl="0" fontAlgn="base">
              <a:buFont typeface="Wingdings" panose="05000000000000000000" pitchFamily="2" charset="2"/>
              <a:buChar char="Ø"/>
            </a:pPr>
            <a:r>
              <a:rPr lang="en-GB" b="1" i="0" u="none" strike="noStrike">
                <a:solidFill>
                  <a:srgbClr val="FFFFFF"/>
                </a:solidFill>
                <a:effectLst/>
                <a:latin typeface="Century Gothic" panose="020B0502020202020204" pitchFamily="34" charset="0"/>
              </a:rPr>
              <a:t>Problem solving and reasoning</a:t>
            </a:r>
            <a:r>
              <a:rPr lang="en-US" b="0" i="0">
                <a:solidFill>
                  <a:srgbClr val="FFFFFF"/>
                </a:solidFill>
                <a:effectLst/>
                <a:latin typeface="Century Gothic" panose="020B0502020202020204" pitchFamily="34" charset="0"/>
              </a:rPr>
              <a:t>​</a:t>
            </a:r>
          </a:p>
          <a:p>
            <a:pPr rtl="0" fontAlgn="base">
              <a:buFont typeface="Wingdings" panose="05000000000000000000" pitchFamily="2" charset="2"/>
              <a:buChar char="Ø"/>
            </a:pPr>
            <a:endParaRPr lang="en-US" b="0" i="0">
              <a:solidFill>
                <a:srgbClr val="FFFFFF"/>
              </a:solidFill>
              <a:effectLst/>
              <a:latin typeface="Arial" panose="020B0604020202020204" pitchFamily="34" charset="0"/>
            </a:endParaRPr>
          </a:p>
          <a:p>
            <a:endParaRPr lang="en-GB">
              <a:solidFill>
                <a:srgbClr val="FFFFFF"/>
              </a:solidFill>
            </a:endParaRP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A3804000-7B23-4B9E-9DDF-B00003BD3A16}"/>
              </a:ext>
            </a:extLst>
          </p:cNvPr>
          <p:cNvPicPr>
            <a:picLocks noChangeAspect="1"/>
          </p:cNvPicPr>
          <p:nvPr/>
        </p:nvPicPr>
        <p:blipFill rotWithShape="1">
          <a:blip r:embed="rId3"/>
          <a:srcRect t="9903" r="3" b="27906"/>
          <a:stretch/>
        </p:blipFill>
        <p:spPr>
          <a:xfrm>
            <a:off x="7230352" y="2"/>
            <a:ext cx="4962068"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5" name="Picture 4">
            <a:extLst>
              <a:ext uri="{FF2B5EF4-FFF2-40B4-BE49-F238E27FC236}">
                <a16:creationId xmlns:a16="http://schemas.microsoft.com/office/drawing/2014/main" id="{9A466979-6F34-47C3-B85C-E430AFB02BEA}"/>
              </a:ext>
            </a:extLst>
          </p:cNvPr>
          <p:cNvPicPr>
            <a:picLocks noChangeAspect="1"/>
          </p:cNvPicPr>
          <p:nvPr/>
        </p:nvPicPr>
        <p:blipFill rotWithShape="1">
          <a:blip r:embed="rId4"/>
          <a:srcRect l="12970" r="10319" b="3"/>
          <a:stretch/>
        </p:blipFill>
        <p:spPr>
          <a:xfrm>
            <a:off x="7228756" y="3428997"/>
            <a:ext cx="4963244"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spTree>
    <p:extLst>
      <p:ext uri="{BB962C8B-B14F-4D97-AF65-F5344CB8AC3E}">
        <p14:creationId xmlns:p14="http://schemas.microsoft.com/office/powerpoint/2010/main" val="3668091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54868E-127B-4E0F-98B9-E89FE3663618}"/>
              </a:ext>
            </a:extLst>
          </p:cNvPr>
          <p:cNvSpPr>
            <a:spLocks noGrp="1"/>
          </p:cNvSpPr>
          <p:nvPr>
            <p:ph type="title"/>
          </p:nvPr>
        </p:nvSpPr>
        <p:spPr>
          <a:xfrm>
            <a:off x="648930" y="629266"/>
            <a:ext cx="6188190" cy="1622321"/>
          </a:xfrm>
        </p:spPr>
        <p:txBody>
          <a:bodyPr>
            <a:normAutofit/>
          </a:bodyPr>
          <a:lstStyle/>
          <a:p>
            <a:r>
              <a:rPr lang="en-GB" b="1">
                <a:solidFill>
                  <a:srgbClr val="EBEBEB"/>
                </a:solidFill>
              </a:rPr>
              <a:t>Science</a:t>
            </a:r>
          </a:p>
        </p:txBody>
      </p:sp>
      <p:sp>
        <p:nvSpPr>
          <p:cNvPr id="3" name="Content Placeholder 2">
            <a:extLst>
              <a:ext uri="{FF2B5EF4-FFF2-40B4-BE49-F238E27FC236}">
                <a16:creationId xmlns:a16="http://schemas.microsoft.com/office/drawing/2014/main" id="{DD48FA92-2CAA-463B-877D-D61D3427E1E9}"/>
              </a:ext>
            </a:extLst>
          </p:cNvPr>
          <p:cNvSpPr>
            <a:spLocks noGrp="1"/>
          </p:cNvSpPr>
          <p:nvPr>
            <p:ph idx="1"/>
          </p:nvPr>
        </p:nvSpPr>
        <p:spPr>
          <a:xfrm>
            <a:off x="648930" y="1601038"/>
            <a:ext cx="6188189" cy="4622781"/>
          </a:xfrm>
        </p:spPr>
        <p:txBody>
          <a:bodyPr>
            <a:normAutofit/>
          </a:bodyPr>
          <a:lstStyle/>
          <a:p>
            <a:r>
              <a:rPr lang="en-GB" b="1">
                <a:solidFill>
                  <a:srgbClr val="FFFFFF"/>
                </a:solidFill>
              </a:rPr>
              <a:t>Forces</a:t>
            </a:r>
          </a:p>
          <a:p>
            <a:r>
              <a:rPr lang="en-GB" b="1">
                <a:solidFill>
                  <a:srgbClr val="FFFFFF"/>
                </a:solidFill>
              </a:rPr>
              <a:t>Earth and space</a:t>
            </a:r>
          </a:p>
          <a:p>
            <a:r>
              <a:rPr lang="en-GB" b="1">
                <a:solidFill>
                  <a:srgbClr val="FFFFFF"/>
                </a:solidFill>
              </a:rPr>
              <a:t>Properties and changes of materials</a:t>
            </a:r>
          </a:p>
          <a:p>
            <a:r>
              <a:rPr lang="en-GB" b="1">
                <a:solidFill>
                  <a:srgbClr val="FFFFFF"/>
                </a:solidFill>
              </a:rPr>
              <a:t>Living things and their habitats</a:t>
            </a:r>
          </a:p>
          <a:p>
            <a:r>
              <a:rPr lang="en-GB" b="1">
                <a:solidFill>
                  <a:srgbClr val="FFFFFF"/>
                </a:solidFill>
              </a:rPr>
              <a:t>Investigation</a:t>
            </a:r>
          </a:p>
          <a:p>
            <a:r>
              <a:rPr lang="en-GB" b="1">
                <a:solidFill>
                  <a:srgbClr val="FFFFFF"/>
                </a:solidFill>
              </a:rPr>
              <a:t>Animals – including humans</a:t>
            </a:r>
          </a:p>
          <a:p>
            <a:endParaRPr lang="en-GB" b="1">
              <a:solidFill>
                <a:srgbClr val="FFFFFF"/>
              </a:solidFill>
            </a:endParaRPr>
          </a:p>
          <a:p>
            <a:pPr marL="0" indent="0">
              <a:buNone/>
            </a:pPr>
            <a:r>
              <a:rPr lang="en-GB" b="1">
                <a:solidFill>
                  <a:srgbClr val="FFFFFF"/>
                </a:solidFill>
              </a:rPr>
              <a:t>Most science lessons involve carrying out experiments in collaborative groups.</a:t>
            </a:r>
          </a:p>
          <a:p>
            <a:endParaRPr lang="en-GB" b="1">
              <a:solidFill>
                <a:srgbClr val="FFFFFF"/>
              </a:solidFill>
            </a:endParaRPr>
          </a:p>
          <a:p>
            <a:pPr marL="0" indent="0">
              <a:buNone/>
            </a:pPr>
            <a:endParaRPr lang="en-GB" b="1">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50026B01-5109-4404-9AF2-EC64B5730475}"/>
              </a:ext>
            </a:extLst>
          </p:cNvPr>
          <p:cNvPicPr>
            <a:picLocks noChangeAspect="1"/>
          </p:cNvPicPr>
          <p:nvPr/>
        </p:nvPicPr>
        <p:blipFill rotWithShape="1">
          <a:blip r:embed="rId3"/>
          <a:srcRect l="12802" r="13923"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2362091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C8C11A6460354092DEA795E8895B84" ma:contentTypeVersion="12" ma:contentTypeDescription="Create a new document." ma:contentTypeScope="" ma:versionID="2d220fd27cfa77ca61d2a922dbac0863">
  <xsd:schema xmlns:xsd="http://www.w3.org/2001/XMLSchema" xmlns:xs="http://www.w3.org/2001/XMLSchema" xmlns:p="http://schemas.microsoft.com/office/2006/metadata/properties" xmlns:ns3="445dbd2c-ba30-42ee-884c-af00844cb565" xmlns:ns4="94818089-9f55-47b7-b948-26c7a7655aa4" targetNamespace="http://schemas.microsoft.com/office/2006/metadata/properties" ma:root="true" ma:fieldsID="b9baf4a967390fec0696db002f19a96e" ns3:_="" ns4:_="">
    <xsd:import namespace="445dbd2c-ba30-42ee-884c-af00844cb565"/>
    <xsd:import namespace="94818089-9f55-47b7-b948-26c7a7655aa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_activity" minOccurs="0"/>
                <xsd:element ref="ns3:MediaServiceAutoTag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5dbd2c-ba30-42ee-884c-af00844cb5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818089-9f55-47b7-b948-26c7a7655a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4818089-9f55-47b7-b948-26c7a7655aa4">
      <UserInfo>
        <DisplayName>Head Bearwood Primary School</DisplayName>
        <AccountId>9</AccountId>
        <AccountType/>
      </UserInfo>
    </SharedWithUsers>
    <_activity xmlns="445dbd2c-ba30-42ee-884c-af00844cb565" xsi:nil="true"/>
  </documentManagement>
</p:properties>
</file>

<file path=customXml/itemProps1.xml><?xml version="1.0" encoding="utf-8"?>
<ds:datastoreItem xmlns:ds="http://schemas.openxmlformats.org/officeDocument/2006/customXml" ds:itemID="{22821918-9DB9-43E0-97F5-F3B2A869BC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5dbd2c-ba30-42ee-884c-af00844cb565"/>
    <ds:schemaRef ds:uri="94818089-9f55-47b7-b948-26c7a7655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665AAF-2D15-4642-97B3-F71F95A50B0D}">
  <ds:schemaRefs>
    <ds:schemaRef ds:uri="http://schemas.microsoft.com/sharepoint/v3/contenttype/forms"/>
  </ds:schemaRefs>
</ds:datastoreItem>
</file>

<file path=customXml/itemProps3.xml><?xml version="1.0" encoding="utf-8"?>
<ds:datastoreItem xmlns:ds="http://schemas.openxmlformats.org/officeDocument/2006/customXml" ds:itemID="{57A9D0C6-CF37-4214-88F4-5FD8B2EF378C}">
  <ds:schemaRefs>
    <ds:schemaRef ds:uri="http://purl.org/dc/terms/"/>
    <ds:schemaRef ds:uri="94818089-9f55-47b7-b948-26c7a7655aa4"/>
    <ds:schemaRef ds:uri="http://www.w3.org/XML/1998/namespace"/>
    <ds:schemaRef ds:uri="http://purl.org/dc/dcmityp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445dbd2c-ba30-42ee-884c-af00844cb565"/>
  </ds:schemaRefs>
</ds:datastoreItem>
</file>

<file path=docProps/app.xml><?xml version="1.0" encoding="utf-8"?>
<Properties xmlns="http://schemas.openxmlformats.org/officeDocument/2006/extended-properties" xmlns:vt="http://schemas.openxmlformats.org/officeDocument/2006/docPropsVTypes">
  <Template>Ion</Template>
  <TotalTime>895</TotalTime>
  <Words>1254</Words>
  <Application>Microsoft Office PowerPoint</Application>
  <PresentationFormat>Widescreen</PresentationFormat>
  <Paragraphs>180</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Century Gothic</vt:lpstr>
      <vt:lpstr>Wingdings</vt:lpstr>
      <vt:lpstr>Wingdings 3</vt:lpstr>
      <vt:lpstr>Ion</vt:lpstr>
      <vt:lpstr>Bearwood Primary School  Upper Key Stage Two (UKS2) Presentation to Parents  2023/2024</vt:lpstr>
      <vt:lpstr>UKS2 Staff Team</vt:lpstr>
      <vt:lpstr>Our Vision…</vt:lpstr>
      <vt:lpstr>High Expectations</vt:lpstr>
      <vt:lpstr>Attendance</vt:lpstr>
      <vt:lpstr>Reading</vt:lpstr>
      <vt:lpstr>Writing </vt:lpstr>
      <vt:lpstr>Maths</vt:lpstr>
      <vt:lpstr>Science</vt:lpstr>
      <vt:lpstr>Computing</vt:lpstr>
      <vt:lpstr>History</vt:lpstr>
      <vt:lpstr>Geography</vt:lpstr>
      <vt:lpstr>Art</vt:lpstr>
      <vt:lpstr>Design Technology</vt:lpstr>
      <vt:lpstr>Music</vt:lpstr>
      <vt:lpstr>PE (Physical Education)</vt:lpstr>
      <vt:lpstr>RE (Religious Education)</vt:lpstr>
      <vt:lpstr>PSHE</vt:lpstr>
      <vt:lpstr>Latin</vt:lpstr>
      <vt:lpstr>Homework</vt:lpstr>
      <vt:lpstr>Enrichment</vt:lpstr>
      <vt:lpstr>Additional Information</vt:lpstr>
      <vt:lpstr>We aspire to 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Bearwood Primary School  New Reception Class 2019/20</dc:title>
  <dc:creator>Head Bearwood Primary School</dc:creator>
  <cp:lastModifiedBy>Jennifer Proud</cp:lastModifiedBy>
  <cp:revision>310</cp:revision>
  <dcterms:created xsi:type="dcterms:W3CDTF">2019-07-03T07:32:47Z</dcterms:created>
  <dcterms:modified xsi:type="dcterms:W3CDTF">2023-09-11T12:19:49Z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0x01010001C8C11A6460354092DEA795E8895B84</vt:lpwstr>
  </property>
  <property fmtid="{D5CDD505-2E9C-101B-9397-08002B2CF9AE}" pid="3" name="MediaServiceImageTags">
    <vt:lpwstr/>
  </property>
  <property fmtid="{D5CDD505-2E9C-101B-9397-08002B2CF9AE}" pid="4" name="Order">
    <vt:r8>4451800</vt:r8>
  </property>
  <property fmtid="{D5CDD505-2E9C-101B-9397-08002B2CF9AE}" pid="5" name="xd_Signature">
    <vt:bool>false</vt:bool>
  </property>
  <property fmtid="{D5CDD505-2E9C-101B-9397-08002B2CF9AE}" pid="6" name="xd_ProgID">
    <vt:lpwstr/>
  </property>
  <property fmtid="{D5CDD505-2E9C-101B-9397-08002B2CF9AE}" pid="7" name="_ExtendedDescription">
    <vt:lpwstr/>
  </property>
  <property fmtid="{D5CDD505-2E9C-101B-9397-08002B2CF9AE}" pid="8" name="TriggerFlowInfo">
    <vt:lpwstr/>
  </property>
  <property fmtid="{D5CDD505-2E9C-101B-9397-08002B2CF9AE}" pid="9" name="_SourceUrl">
    <vt:lpwstr/>
  </property>
  <property fmtid="{D5CDD505-2E9C-101B-9397-08002B2CF9AE}" pid="10" name="_SharedFileIndex">
    <vt:lpwstr/>
  </property>
  <property fmtid="{D5CDD505-2E9C-101B-9397-08002B2CF9AE}" pid="11" name="ComplianceAssetId">
    <vt:lpwstr/>
  </property>
  <property fmtid="{D5CDD505-2E9C-101B-9397-08002B2CF9AE}" pid="12" name="TemplateUrl">
    <vt:lpwstr/>
  </property>
</Properties>
</file>