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4"/>
  </p:sldMasterIdLst>
  <p:notesMasterIdLst>
    <p:notesMasterId r:id="rId28"/>
  </p:notesMasterIdLst>
  <p:sldIdLst>
    <p:sldId id="256" r:id="rId5"/>
    <p:sldId id="269" r:id="rId6"/>
    <p:sldId id="257" r:id="rId7"/>
    <p:sldId id="296" r:id="rId8"/>
    <p:sldId id="279" r:id="rId9"/>
    <p:sldId id="282" r:id="rId10"/>
    <p:sldId id="289" r:id="rId11"/>
    <p:sldId id="290" r:id="rId12"/>
    <p:sldId id="295" r:id="rId13"/>
    <p:sldId id="297" r:id="rId14"/>
    <p:sldId id="298" r:id="rId15"/>
    <p:sldId id="299" r:id="rId16"/>
    <p:sldId id="300" r:id="rId17"/>
    <p:sldId id="301" r:id="rId18"/>
    <p:sldId id="302" r:id="rId19"/>
    <p:sldId id="303" r:id="rId20"/>
    <p:sldId id="304" r:id="rId21"/>
    <p:sldId id="305" r:id="rId22"/>
    <p:sldId id="306" r:id="rId23"/>
    <p:sldId id="307" r:id="rId24"/>
    <p:sldId id="308" r:id="rId25"/>
    <p:sldId id="309" r:id="rId26"/>
    <p:sldId id="273"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205062-A61F-FF82-945C-80DF29D3CC2F}" v="5" dt="2023-09-07T20:26:03.655"/>
    <p1510:client id="{38FA1A98-622C-1243-04E3-3843F823B71D}" v="119" dt="2023-09-08T04:35:25.940"/>
    <p1510:client id="{FE9BF0F0-D91C-977F-8042-58F68D015880}" v="33" dt="2023-09-07T11:28:23.0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3" autoAdjust="0"/>
    <p:restoredTop sz="94660"/>
  </p:normalViewPr>
  <p:slideViewPr>
    <p:cSldViewPr snapToGrid="0">
      <p:cViewPr varScale="1">
        <p:scale>
          <a:sx n="73" d="100"/>
          <a:sy n="73"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0C7008-DE92-4FFF-AEFD-D1501DD9C3DB}" type="doc">
      <dgm:prSet loTypeId="urn:microsoft.com/office/officeart/2005/8/layout/arrow5" loCatId="relationship" qsTypeId="urn:microsoft.com/office/officeart/2005/8/quickstyle/simple1" qsCatId="simple" csTypeId="urn:microsoft.com/office/officeart/2005/8/colors/accent1_2" csCatId="accent1"/>
      <dgm:spPr/>
      <dgm:t>
        <a:bodyPr/>
        <a:lstStyle/>
        <a:p>
          <a:endParaRPr lang="en-US"/>
        </a:p>
      </dgm:t>
    </dgm:pt>
    <dgm:pt modelId="{DDE321E9-DA6D-4DC7-A7C1-56E254A13FEF}">
      <dgm:prSet/>
      <dgm:spPr/>
      <dgm:t>
        <a:bodyPr/>
        <a:lstStyle/>
        <a:p>
          <a:r>
            <a:rPr lang="en-GB" b="1" dirty="0"/>
            <a:t>UKS2 Lead -  Funmi Alder</a:t>
          </a:r>
          <a:endParaRPr lang="en-US" dirty="0"/>
        </a:p>
      </dgm:t>
    </dgm:pt>
    <dgm:pt modelId="{32612AC8-153E-46E4-82F2-D59E4F596E16}" type="parTrans" cxnId="{3ADE5970-4A8C-4912-AEC4-7F8E723AAB7D}">
      <dgm:prSet/>
      <dgm:spPr/>
      <dgm:t>
        <a:bodyPr/>
        <a:lstStyle/>
        <a:p>
          <a:endParaRPr lang="en-US"/>
        </a:p>
      </dgm:t>
    </dgm:pt>
    <dgm:pt modelId="{8B578D88-99A6-4F61-99D9-E430AC5F190F}" type="sibTrans" cxnId="{3ADE5970-4A8C-4912-AEC4-7F8E723AAB7D}">
      <dgm:prSet/>
      <dgm:spPr/>
      <dgm:t>
        <a:bodyPr/>
        <a:lstStyle/>
        <a:p>
          <a:endParaRPr lang="en-US"/>
        </a:p>
      </dgm:t>
    </dgm:pt>
    <dgm:pt modelId="{C0DCEF70-D864-4136-8B91-AC6C501772E6}">
      <dgm:prSet/>
      <dgm:spPr/>
      <dgm:t>
        <a:bodyPr/>
        <a:lstStyle/>
        <a:p>
          <a:r>
            <a:rPr lang="en-GB" b="1" dirty="0"/>
            <a:t>Year 5 Red Squirrel Class Teacher – Merryn Reed</a:t>
          </a:r>
          <a:endParaRPr lang="en-US" dirty="0"/>
        </a:p>
      </dgm:t>
    </dgm:pt>
    <dgm:pt modelId="{CE81C9E3-1734-4A79-B062-33054FE44261}" type="parTrans" cxnId="{E1692E5B-2112-4A79-90F3-C32801DE1756}">
      <dgm:prSet/>
      <dgm:spPr/>
      <dgm:t>
        <a:bodyPr/>
        <a:lstStyle/>
        <a:p>
          <a:endParaRPr lang="en-US"/>
        </a:p>
      </dgm:t>
    </dgm:pt>
    <dgm:pt modelId="{914F7F4A-0C52-421F-94D5-ECF95340EBC7}" type="sibTrans" cxnId="{E1692E5B-2112-4A79-90F3-C32801DE1756}">
      <dgm:prSet/>
      <dgm:spPr/>
      <dgm:t>
        <a:bodyPr/>
        <a:lstStyle/>
        <a:p>
          <a:endParaRPr lang="en-US"/>
        </a:p>
      </dgm:t>
    </dgm:pt>
    <dgm:pt modelId="{4F01F311-67D1-4A05-9389-F2FDB6C3D7DD}">
      <dgm:prSet/>
      <dgm:spPr/>
      <dgm:t>
        <a:bodyPr/>
        <a:lstStyle/>
        <a:p>
          <a:r>
            <a:rPr lang="en-GB" b="1" dirty="0"/>
            <a:t>Year 5 &amp; 6 Hedgehog Class Teacher – Jane Jackson</a:t>
          </a:r>
          <a:endParaRPr lang="en-US" dirty="0"/>
        </a:p>
      </dgm:t>
    </dgm:pt>
    <dgm:pt modelId="{A30000D4-E84B-4BB9-8461-86354028C96F}" type="parTrans" cxnId="{6A69CFEC-DF2D-4A6C-92AC-787DE3F1ADE8}">
      <dgm:prSet/>
      <dgm:spPr/>
      <dgm:t>
        <a:bodyPr/>
        <a:lstStyle/>
        <a:p>
          <a:endParaRPr lang="en-US"/>
        </a:p>
      </dgm:t>
    </dgm:pt>
    <dgm:pt modelId="{CF5705CB-ED0F-4547-984C-F4331E4848E5}" type="sibTrans" cxnId="{6A69CFEC-DF2D-4A6C-92AC-787DE3F1ADE8}">
      <dgm:prSet/>
      <dgm:spPr/>
      <dgm:t>
        <a:bodyPr/>
        <a:lstStyle/>
        <a:p>
          <a:endParaRPr lang="en-US"/>
        </a:p>
      </dgm:t>
    </dgm:pt>
    <dgm:pt modelId="{B2D211EB-AEC1-4236-BD08-9745D43F1F69}">
      <dgm:prSet/>
      <dgm:spPr/>
      <dgm:t>
        <a:bodyPr/>
        <a:lstStyle/>
        <a:p>
          <a:pPr rtl="0"/>
          <a:r>
            <a:rPr lang="en-GB" b="1" dirty="0"/>
            <a:t>Year 6 </a:t>
          </a:r>
          <a:r>
            <a:rPr lang="en-GB" b="1" dirty="0">
              <a:latin typeface="Century Gothic" panose="020B0502020202020204"/>
            </a:rPr>
            <a:t>Pine Marten Class</a:t>
          </a:r>
          <a:r>
            <a:rPr lang="en-GB" b="1" dirty="0"/>
            <a:t> Teacher – Brett Charlton </a:t>
          </a:r>
          <a:endParaRPr lang="en-US" dirty="0"/>
        </a:p>
      </dgm:t>
    </dgm:pt>
    <dgm:pt modelId="{151522D5-DD0E-43CC-B900-E558DD6FA009}" type="parTrans" cxnId="{0331E0D6-5B8F-43F8-93C7-167F812EB77B}">
      <dgm:prSet/>
      <dgm:spPr/>
      <dgm:t>
        <a:bodyPr/>
        <a:lstStyle/>
        <a:p>
          <a:endParaRPr lang="en-US"/>
        </a:p>
      </dgm:t>
    </dgm:pt>
    <dgm:pt modelId="{9D753EDB-61AA-462E-B9D7-35AA2F0FBC25}" type="sibTrans" cxnId="{0331E0D6-5B8F-43F8-93C7-167F812EB77B}">
      <dgm:prSet/>
      <dgm:spPr/>
      <dgm:t>
        <a:bodyPr/>
        <a:lstStyle/>
        <a:p>
          <a:endParaRPr lang="en-US"/>
        </a:p>
      </dgm:t>
    </dgm:pt>
    <dgm:pt modelId="{258E18AF-6AE6-4077-840E-81D41D37E4EC}">
      <dgm:prSet/>
      <dgm:spPr/>
      <dgm:t>
        <a:bodyPr/>
        <a:lstStyle/>
        <a:p>
          <a:r>
            <a:rPr lang="en-GB" b="1" dirty="0"/>
            <a:t>LSAs – Josie Mackenzie, Laila Fenton and Lauren Weaver</a:t>
          </a:r>
          <a:endParaRPr lang="en-US" dirty="0"/>
        </a:p>
      </dgm:t>
    </dgm:pt>
    <dgm:pt modelId="{BF40BEB0-4F2A-4515-8236-E9EC9188FE94}" type="parTrans" cxnId="{B5323272-58DD-4033-A3F2-BD20EC68B957}">
      <dgm:prSet/>
      <dgm:spPr/>
      <dgm:t>
        <a:bodyPr/>
        <a:lstStyle/>
        <a:p>
          <a:endParaRPr lang="en-US"/>
        </a:p>
      </dgm:t>
    </dgm:pt>
    <dgm:pt modelId="{FF00AF18-BCC3-49DC-95CF-5D149833FF20}" type="sibTrans" cxnId="{B5323272-58DD-4033-A3F2-BD20EC68B957}">
      <dgm:prSet/>
      <dgm:spPr/>
      <dgm:t>
        <a:bodyPr/>
        <a:lstStyle/>
        <a:p>
          <a:endParaRPr lang="en-US"/>
        </a:p>
      </dgm:t>
    </dgm:pt>
    <dgm:pt modelId="{C08A0D5F-8F18-4A35-81AB-AC428DC426D4}" type="pres">
      <dgm:prSet presAssocID="{D20C7008-DE92-4FFF-AEFD-D1501DD9C3DB}" presName="diagram" presStyleCnt="0">
        <dgm:presLayoutVars>
          <dgm:dir/>
          <dgm:resizeHandles val="exact"/>
        </dgm:presLayoutVars>
      </dgm:prSet>
      <dgm:spPr/>
    </dgm:pt>
    <dgm:pt modelId="{FAF0CAC4-B609-40C1-B59D-F05B4478DDEF}" type="pres">
      <dgm:prSet presAssocID="{DDE321E9-DA6D-4DC7-A7C1-56E254A13FEF}" presName="arrow" presStyleLbl="node1" presStyleIdx="0" presStyleCnt="5">
        <dgm:presLayoutVars>
          <dgm:bulletEnabled val="1"/>
        </dgm:presLayoutVars>
      </dgm:prSet>
      <dgm:spPr/>
    </dgm:pt>
    <dgm:pt modelId="{6035A8F7-EFCD-400A-BB0B-0804A1EBE2E5}" type="pres">
      <dgm:prSet presAssocID="{C0DCEF70-D864-4136-8B91-AC6C501772E6}" presName="arrow" presStyleLbl="node1" presStyleIdx="1" presStyleCnt="5">
        <dgm:presLayoutVars>
          <dgm:bulletEnabled val="1"/>
        </dgm:presLayoutVars>
      </dgm:prSet>
      <dgm:spPr/>
    </dgm:pt>
    <dgm:pt modelId="{889B2D3C-B74C-4F96-AEC4-7A72279657F8}" type="pres">
      <dgm:prSet presAssocID="{4F01F311-67D1-4A05-9389-F2FDB6C3D7DD}" presName="arrow" presStyleLbl="node1" presStyleIdx="2" presStyleCnt="5">
        <dgm:presLayoutVars>
          <dgm:bulletEnabled val="1"/>
        </dgm:presLayoutVars>
      </dgm:prSet>
      <dgm:spPr/>
    </dgm:pt>
    <dgm:pt modelId="{C5AEB060-EDAA-41F4-973F-98FD927F5130}" type="pres">
      <dgm:prSet presAssocID="{B2D211EB-AEC1-4236-BD08-9745D43F1F69}" presName="arrow" presStyleLbl="node1" presStyleIdx="3" presStyleCnt="5">
        <dgm:presLayoutVars>
          <dgm:bulletEnabled val="1"/>
        </dgm:presLayoutVars>
      </dgm:prSet>
      <dgm:spPr/>
    </dgm:pt>
    <dgm:pt modelId="{FF0CFEC8-D4C2-4A3E-A291-CE4005D9B55B}" type="pres">
      <dgm:prSet presAssocID="{258E18AF-6AE6-4077-840E-81D41D37E4EC}" presName="arrow" presStyleLbl="node1" presStyleIdx="4" presStyleCnt="5">
        <dgm:presLayoutVars>
          <dgm:bulletEnabled val="1"/>
        </dgm:presLayoutVars>
      </dgm:prSet>
      <dgm:spPr/>
    </dgm:pt>
  </dgm:ptLst>
  <dgm:cxnLst>
    <dgm:cxn modelId="{255F4118-5897-4D60-8839-88B6C30DB43A}" type="presOf" srcId="{C0DCEF70-D864-4136-8B91-AC6C501772E6}" destId="{6035A8F7-EFCD-400A-BB0B-0804A1EBE2E5}" srcOrd="0" destOrd="0" presId="urn:microsoft.com/office/officeart/2005/8/layout/arrow5"/>
    <dgm:cxn modelId="{921CC83A-F9E5-44CF-ABA9-9F148525FAC2}" type="presOf" srcId="{258E18AF-6AE6-4077-840E-81D41D37E4EC}" destId="{FF0CFEC8-D4C2-4A3E-A291-CE4005D9B55B}" srcOrd="0" destOrd="0" presId="urn:microsoft.com/office/officeart/2005/8/layout/arrow5"/>
    <dgm:cxn modelId="{E1692E5B-2112-4A79-90F3-C32801DE1756}" srcId="{D20C7008-DE92-4FFF-AEFD-D1501DD9C3DB}" destId="{C0DCEF70-D864-4136-8B91-AC6C501772E6}" srcOrd="1" destOrd="0" parTransId="{CE81C9E3-1734-4A79-B062-33054FE44261}" sibTransId="{914F7F4A-0C52-421F-94D5-ECF95340EBC7}"/>
    <dgm:cxn modelId="{3ADE5970-4A8C-4912-AEC4-7F8E723AAB7D}" srcId="{D20C7008-DE92-4FFF-AEFD-D1501DD9C3DB}" destId="{DDE321E9-DA6D-4DC7-A7C1-56E254A13FEF}" srcOrd="0" destOrd="0" parTransId="{32612AC8-153E-46E4-82F2-D59E4F596E16}" sibTransId="{8B578D88-99A6-4F61-99D9-E430AC5F190F}"/>
    <dgm:cxn modelId="{B5323272-58DD-4033-A3F2-BD20EC68B957}" srcId="{D20C7008-DE92-4FFF-AEFD-D1501DD9C3DB}" destId="{258E18AF-6AE6-4077-840E-81D41D37E4EC}" srcOrd="4" destOrd="0" parTransId="{BF40BEB0-4F2A-4515-8236-E9EC9188FE94}" sibTransId="{FF00AF18-BCC3-49DC-95CF-5D149833FF20}"/>
    <dgm:cxn modelId="{E5A014C0-AF84-4E32-AE86-AFF88E355790}" type="presOf" srcId="{B2D211EB-AEC1-4236-BD08-9745D43F1F69}" destId="{C5AEB060-EDAA-41F4-973F-98FD927F5130}" srcOrd="0" destOrd="0" presId="urn:microsoft.com/office/officeart/2005/8/layout/arrow5"/>
    <dgm:cxn modelId="{1208ADC6-452F-40E2-8A8E-5000717A1E6F}" type="presOf" srcId="{4F01F311-67D1-4A05-9389-F2FDB6C3D7DD}" destId="{889B2D3C-B74C-4F96-AEC4-7A72279657F8}" srcOrd="0" destOrd="0" presId="urn:microsoft.com/office/officeart/2005/8/layout/arrow5"/>
    <dgm:cxn modelId="{0331E0D6-5B8F-43F8-93C7-167F812EB77B}" srcId="{D20C7008-DE92-4FFF-AEFD-D1501DD9C3DB}" destId="{B2D211EB-AEC1-4236-BD08-9745D43F1F69}" srcOrd="3" destOrd="0" parTransId="{151522D5-DD0E-43CC-B900-E558DD6FA009}" sibTransId="{9D753EDB-61AA-462E-B9D7-35AA2F0FBC25}"/>
    <dgm:cxn modelId="{063A07E3-0999-41DC-B394-29B24A6213A7}" type="presOf" srcId="{DDE321E9-DA6D-4DC7-A7C1-56E254A13FEF}" destId="{FAF0CAC4-B609-40C1-B59D-F05B4478DDEF}" srcOrd="0" destOrd="0" presId="urn:microsoft.com/office/officeart/2005/8/layout/arrow5"/>
    <dgm:cxn modelId="{6A69CFEC-DF2D-4A6C-92AC-787DE3F1ADE8}" srcId="{D20C7008-DE92-4FFF-AEFD-D1501DD9C3DB}" destId="{4F01F311-67D1-4A05-9389-F2FDB6C3D7DD}" srcOrd="2" destOrd="0" parTransId="{A30000D4-E84B-4BB9-8461-86354028C96F}" sibTransId="{CF5705CB-ED0F-4547-984C-F4331E4848E5}"/>
    <dgm:cxn modelId="{C9A0FBFF-959C-450D-BCF2-07D261CEC681}" type="presOf" srcId="{D20C7008-DE92-4FFF-AEFD-D1501DD9C3DB}" destId="{C08A0D5F-8F18-4A35-81AB-AC428DC426D4}" srcOrd="0" destOrd="0" presId="urn:microsoft.com/office/officeart/2005/8/layout/arrow5"/>
    <dgm:cxn modelId="{983B1C0D-47C6-4319-B909-61D26A84FBDD}" type="presParOf" srcId="{C08A0D5F-8F18-4A35-81AB-AC428DC426D4}" destId="{FAF0CAC4-B609-40C1-B59D-F05B4478DDEF}" srcOrd="0" destOrd="0" presId="urn:microsoft.com/office/officeart/2005/8/layout/arrow5"/>
    <dgm:cxn modelId="{441331BD-5693-4500-B3FD-0553156BCAAF}" type="presParOf" srcId="{C08A0D5F-8F18-4A35-81AB-AC428DC426D4}" destId="{6035A8F7-EFCD-400A-BB0B-0804A1EBE2E5}" srcOrd="1" destOrd="0" presId="urn:microsoft.com/office/officeart/2005/8/layout/arrow5"/>
    <dgm:cxn modelId="{865DB2D3-738B-4FCB-B417-B0E75A91450D}" type="presParOf" srcId="{C08A0D5F-8F18-4A35-81AB-AC428DC426D4}" destId="{889B2D3C-B74C-4F96-AEC4-7A72279657F8}" srcOrd="2" destOrd="0" presId="urn:microsoft.com/office/officeart/2005/8/layout/arrow5"/>
    <dgm:cxn modelId="{24B1F38E-A567-4263-A88D-B4F1A383C065}" type="presParOf" srcId="{C08A0D5F-8F18-4A35-81AB-AC428DC426D4}" destId="{C5AEB060-EDAA-41F4-973F-98FD927F5130}" srcOrd="3" destOrd="0" presId="urn:microsoft.com/office/officeart/2005/8/layout/arrow5"/>
    <dgm:cxn modelId="{4479357D-6F4C-4810-B343-28BECBAC0276}" type="presParOf" srcId="{C08A0D5F-8F18-4A35-81AB-AC428DC426D4}" destId="{FF0CFEC8-D4C2-4A3E-A291-CE4005D9B55B}" srcOrd="4"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0F071D-4B63-4DE3-81CD-FC8AF2263174}"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3C35AC5E-6865-40F6-8ACF-AE000209C6B0}">
      <dgm:prSet/>
      <dgm:spPr/>
      <dgm:t>
        <a:bodyPr/>
        <a:lstStyle/>
        <a:p>
          <a:r>
            <a:rPr lang="en-GB" b="1" i="0"/>
            <a:t>Online safety</a:t>
          </a:r>
          <a:endParaRPr lang="en-US"/>
        </a:p>
      </dgm:t>
    </dgm:pt>
    <dgm:pt modelId="{382EEDC4-E083-4D8B-B129-C7E3A8634EFD}" type="parTrans" cxnId="{1CF78A5F-0553-48D8-A4ED-4DCC8256785A}">
      <dgm:prSet/>
      <dgm:spPr/>
      <dgm:t>
        <a:bodyPr/>
        <a:lstStyle/>
        <a:p>
          <a:endParaRPr lang="en-US"/>
        </a:p>
      </dgm:t>
    </dgm:pt>
    <dgm:pt modelId="{6C2B984B-3712-444A-A5F8-11782FF50F88}" type="sibTrans" cxnId="{1CF78A5F-0553-48D8-A4ED-4DCC8256785A}">
      <dgm:prSet/>
      <dgm:spPr/>
      <dgm:t>
        <a:bodyPr/>
        <a:lstStyle/>
        <a:p>
          <a:endParaRPr lang="en-US"/>
        </a:p>
      </dgm:t>
    </dgm:pt>
    <dgm:pt modelId="{412DB5A3-F250-45A2-BADB-E618E42A04CC}">
      <dgm:prSet/>
      <dgm:spPr/>
      <dgm:t>
        <a:bodyPr/>
        <a:lstStyle/>
        <a:p>
          <a:r>
            <a:rPr lang="en-GB" b="1" i="0"/>
            <a:t>Databases</a:t>
          </a:r>
          <a:endParaRPr lang="en-US"/>
        </a:p>
      </dgm:t>
    </dgm:pt>
    <dgm:pt modelId="{D3364C4C-A052-4A8E-8012-A5FE9250FE77}" type="parTrans" cxnId="{8FD93BFC-A41A-437A-875C-518AF5317D2A}">
      <dgm:prSet/>
      <dgm:spPr/>
      <dgm:t>
        <a:bodyPr/>
        <a:lstStyle/>
        <a:p>
          <a:endParaRPr lang="en-US"/>
        </a:p>
      </dgm:t>
    </dgm:pt>
    <dgm:pt modelId="{795FB012-96E3-4965-A019-E6D31229F17C}" type="sibTrans" cxnId="{8FD93BFC-A41A-437A-875C-518AF5317D2A}">
      <dgm:prSet/>
      <dgm:spPr/>
      <dgm:t>
        <a:bodyPr/>
        <a:lstStyle/>
        <a:p>
          <a:endParaRPr lang="en-US"/>
        </a:p>
      </dgm:t>
    </dgm:pt>
    <dgm:pt modelId="{FC21F959-A86F-4901-873E-7BFBAC8C3D40}">
      <dgm:prSet/>
      <dgm:spPr/>
      <dgm:t>
        <a:bodyPr/>
        <a:lstStyle/>
        <a:p>
          <a:r>
            <a:rPr lang="en-GB" b="1" i="0"/>
            <a:t>Spreadsheets</a:t>
          </a:r>
          <a:endParaRPr lang="en-US"/>
        </a:p>
      </dgm:t>
    </dgm:pt>
    <dgm:pt modelId="{D6646EC8-D17C-4276-9845-9FC60E0B20AF}" type="parTrans" cxnId="{AA2E9C6B-10C4-4376-AE54-C3D41E213F6D}">
      <dgm:prSet/>
      <dgm:spPr/>
      <dgm:t>
        <a:bodyPr/>
        <a:lstStyle/>
        <a:p>
          <a:endParaRPr lang="en-US"/>
        </a:p>
      </dgm:t>
    </dgm:pt>
    <dgm:pt modelId="{CB29D656-711A-471A-BDF1-9240CC1725A4}" type="sibTrans" cxnId="{AA2E9C6B-10C4-4376-AE54-C3D41E213F6D}">
      <dgm:prSet/>
      <dgm:spPr/>
      <dgm:t>
        <a:bodyPr/>
        <a:lstStyle/>
        <a:p>
          <a:endParaRPr lang="en-US"/>
        </a:p>
      </dgm:t>
    </dgm:pt>
    <dgm:pt modelId="{B932D296-F4A2-4252-867C-0462F29B3B71}">
      <dgm:prSet/>
      <dgm:spPr/>
      <dgm:t>
        <a:bodyPr/>
        <a:lstStyle/>
        <a:p>
          <a:r>
            <a:rPr lang="en-GB" b="1" i="0"/>
            <a:t>Coding</a:t>
          </a:r>
          <a:endParaRPr lang="en-US"/>
        </a:p>
      </dgm:t>
    </dgm:pt>
    <dgm:pt modelId="{3E214FBF-10DE-46CA-86C1-217AFC3C058C}" type="parTrans" cxnId="{30F1EBBF-32BB-4C25-A45E-2ACF6A69E420}">
      <dgm:prSet/>
      <dgm:spPr/>
      <dgm:t>
        <a:bodyPr/>
        <a:lstStyle/>
        <a:p>
          <a:endParaRPr lang="en-US"/>
        </a:p>
      </dgm:t>
    </dgm:pt>
    <dgm:pt modelId="{E799E314-CA56-45C7-B1AC-B4DFFD4F93CD}" type="sibTrans" cxnId="{30F1EBBF-32BB-4C25-A45E-2ACF6A69E420}">
      <dgm:prSet/>
      <dgm:spPr/>
      <dgm:t>
        <a:bodyPr/>
        <a:lstStyle/>
        <a:p>
          <a:endParaRPr lang="en-US"/>
        </a:p>
      </dgm:t>
    </dgm:pt>
    <dgm:pt modelId="{5D0BF060-867F-43ED-9E79-74B26959866D}">
      <dgm:prSet/>
      <dgm:spPr/>
      <dgm:t>
        <a:bodyPr/>
        <a:lstStyle/>
        <a:p>
          <a:r>
            <a:rPr lang="en-GB" b="1" i="0"/>
            <a:t>Concept maps</a:t>
          </a:r>
          <a:endParaRPr lang="en-US"/>
        </a:p>
      </dgm:t>
    </dgm:pt>
    <dgm:pt modelId="{F35C4E52-D9D7-471A-8F9B-724B0055594B}" type="parTrans" cxnId="{BB71F555-8DAA-47AA-8C15-DE382847550F}">
      <dgm:prSet/>
      <dgm:spPr/>
      <dgm:t>
        <a:bodyPr/>
        <a:lstStyle/>
        <a:p>
          <a:endParaRPr lang="en-US"/>
        </a:p>
      </dgm:t>
    </dgm:pt>
    <dgm:pt modelId="{C4E58F28-5DE6-423D-B16A-F1CF6E1A8912}" type="sibTrans" cxnId="{BB71F555-8DAA-47AA-8C15-DE382847550F}">
      <dgm:prSet/>
      <dgm:spPr/>
      <dgm:t>
        <a:bodyPr/>
        <a:lstStyle/>
        <a:p>
          <a:endParaRPr lang="en-US"/>
        </a:p>
      </dgm:t>
    </dgm:pt>
    <dgm:pt modelId="{CBF2826C-A40B-443B-9E7B-D496E52A8E91}">
      <dgm:prSet/>
      <dgm:spPr/>
      <dgm:t>
        <a:bodyPr/>
        <a:lstStyle/>
        <a:p>
          <a:r>
            <a:rPr lang="en-GB" b="1" i="0"/>
            <a:t>Game creator</a:t>
          </a:r>
          <a:endParaRPr lang="en-US"/>
        </a:p>
      </dgm:t>
    </dgm:pt>
    <dgm:pt modelId="{A93C69AC-2E2C-4CE8-A221-EDB64272ABAB}" type="parTrans" cxnId="{78C9328D-68CD-4BB7-9D16-A09644C36DC3}">
      <dgm:prSet/>
      <dgm:spPr/>
      <dgm:t>
        <a:bodyPr/>
        <a:lstStyle/>
        <a:p>
          <a:endParaRPr lang="en-US"/>
        </a:p>
      </dgm:t>
    </dgm:pt>
    <dgm:pt modelId="{BBF4EC2C-A27B-46E0-ACF8-761904575F84}" type="sibTrans" cxnId="{78C9328D-68CD-4BB7-9D16-A09644C36DC3}">
      <dgm:prSet/>
      <dgm:spPr/>
      <dgm:t>
        <a:bodyPr/>
        <a:lstStyle/>
        <a:p>
          <a:endParaRPr lang="en-US"/>
        </a:p>
      </dgm:t>
    </dgm:pt>
    <dgm:pt modelId="{C87CDD5E-E4CE-4A69-9546-E2639B0DE120}">
      <dgm:prSet/>
      <dgm:spPr/>
      <dgm:t>
        <a:bodyPr/>
        <a:lstStyle/>
        <a:p>
          <a:r>
            <a:rPr lang="en-GB" b="1" i="0"/>
            <a:t>3D modelling</a:t>
          </a:r>
          <a:endParaRPr lang="en-US"/>
        </a:p>
      </dgm:t>
    </dgm:pt>
    <dgm:pt modelId="{4C9BB361-15DD-43AC-A2C4-5469C7C19D83}" type="parTrans" cxnId="{6A17A9E9-F5D4-40B7-A618-EC80DD80D3F0}">
      <dgm:prSet/>
      <dgm:spPr/>
      <dgm:t>
        <a:bodyPr/>
        <a:lstStyle/>
        <a:p>
          <a:endParaRPr lang="en-US"/>
        </a:p>
      </dgm:t>
    </dgm:pt>
    <dgm:pt modelId="{61D5F342-5293-4F42-9F7E-DA40DEB62F8F}" type="sibTrans" cxnId="{6A17A9E9-F5D4-40B7-A618-EC80DD80D3F0}">
      <dgm:prSet/>
      <dgm:spPr/>
      <dgm:t>
        <a:bodyPr/>
        <a:lstStyle/>
        <a:p>
          <a:endParaRPr lang="en-US"/>
        </a:p>
      </dgm:t>
    </dgm:pt>
    <dgm:pt modelId="{538DB993-FB3A-4A12-A28A-EF64E94E51FA}" type="pres">
      <dgm:prSet presAssocID="{340F071D-4B63-4DE3-81CD-FC8AF2263174}" presName="diagram" presStyleCnt="0">
        <dgm:presLayoutVars>
          <dgm:dir/>
          <dgm:resizeHandles val="exact"/>
        </dgm:presLayoutVars>
      </dgm:prSet>
      <dgm:spPr/>
    </dgm:pt>
    <dgm:pt modelId="{9288F66B-9889-4556-81D7-059B371C62F9}" type="pres">
      <dgm:prSet presAssocID="{3C35AC5E-6865-40F6-8ACF-AE000209C6B0}" presName="node" presStyleLbl="node1" presStyleIdx="0" presStyleCnt="7">
        <dgm:presLayoutVars>
          <dgm:bulletEnabled val="1"/>
        </dgm:presLayoutVars>
      </dgm:prSet>
      <dgm:spPr/>
    </dgm:pt>
    <dgm:pt modelId="{63B5C01A-F3FF-4818-B9B2-7BFC61E89F94}" type="pres">
      <dgm:prSet presAssocID="{6C2B984B-3712-444A-A5F8-11782FF50F88}" presName="sibTrans" presStyleCnt="0"/>
      <dgm:spPr/>
    </dgm:pt>
    <dgm:pt modelId="{A08244D5-8938-459E-97DA-C2BD1267AE53}" type="pres">
      <dgm:prSet presAssocID="{412DB5A3-F250-45A2-BADB-E618E42A04CC}" presName="node" presStyleLbl="node1" presStyleIdx="1" presStyleCnt="7">
        <dgm:presLayoutVars>
          <dgm:bulletEnabled val="1"/>
        </dgm:presLayoutVars>
      </dgm:prSet>
      <dgm:spPr/>
    </dgm:pt>
    <dgm:pt modelId="{1CB2500D-59BA-445A-A4BE-05BE0D80CAFF}" type="pres">
      <dgm:prSet presAssocID="{795FB012-96E3-4965-A019-E6D31229F17C}" presName="sibTrans" presStyleCnt="0"/>
      <dgm:spPr/>
    </dgm:pt>
    <dgm:pt modelId="{620F9C36-B800-42E4-8C23-E8C7D14DFFB0}" type="pres">
      <dgm:prSet presAssocID="{FC21F959-A86F-4901-873E-7BFBAC8C3D40}" presName="node" presStyleLbl="node1" presStyleIdx="2" presStyleCnt="7">
        <dgm:presLayoutVars>
          <dgm:bulletEnabled val="1"/>
        </dgm:presLayoutVars>
      </dgm:prSet>
      <dgm:spPr/>
    </dgm:pt>
    <dgm:pt modelId="{06B61B57-2A27-4C02-B5A9-999DA3E6D18B}" type="pres">
      <dgm:prSet presAssocID="{CB29D656-711A-471A-BDF1-9240CC1725A4}" presName="sibTrans" presStyleCnt="0"/>
      <dgm:spPr/>
    </dgm:pt>
    <dgm:pt modelId="{D13D3314-341C-4F3D-8C99-974341F5BF07}" type="pres">
      <dgm:prSet presAssocID="{B932D296-F4A2-4252-867C-0462F29B3B71}" presName="node" presStyleLbl="node1" presStyleIdx="3" presStyleCnt="7">
        <dgm:presLayoutVars>
          <dgm:bulletEnabled val="1"/>
        </dgm:presLayoutVars>
      </dgm:prSet>
      <dgm:spPr/>
    </dgm:pt>
    <dgm:pt modelId="{6A8714C3-F857-4B92-9052-FD16AD4A4F8D}" type="pres">
      <dgm:prSet presAssocID="{E799E314-CA56-45C7-B1AC-B4DFFD4F93CD}" presName="sibTrans" presStyleCnt="0"/>
      <dgm:spPr/>
    </dgm:pt>
    <dgm:pt modelId="{9DD1159B-DE6F-4C5A-84EA-2B845590E746}" type="pres">
      <dgm:prSet presAssocID="{5D0BF060-867F-43ED-9E79-74B26959866D}" presName="node" presStyleLbl="node1" presStyleIdx="4" presStyleCnt="7">
        <dgm:presLayoutVars>
          <dgm:bulletEnabled val="1"/>
        </dgm:presLayoutVars>
      </dgm:prSet>
      <dgm:spPr/>
    </dgm:pt>
    <dgm:pt modelId="{3E2EA8F9-E5AE-41C6-BB19-00A989D60442}" type="pres">
      <dgm:prSet presAssocID="{C4E58F28-5DE6-423D-B16A-F1CF6E1A8912}" presName="sibTrans" presStyleCnt="0"/>
      <dgm:spPr/>
    </dgm:pt>
    <dgm:pt modelId="{7BCF2CE0-F99A-4BF8-B3E1-4CAABA221A87}" type="pres">
      <dgm:prSet presAssocID="{CBF2826C-A40B-443B-9E7B-D496E52A8E91}" presName="node" presStyleLbl="node1" presStyleIdx="5" presStyleCnt="7">
        <dgm:presLayoutVars>
          <dgm:bulletEnabled val="1"/>
        </dgm:presLayoutVars>
      </dgm:prSet>
      <dgm:spPr/>
    </dgm:pt>
    <dgm:pt modelId="{4977CE58-67B7-4822-A263-CE7401A054A6}" type="pres">
      <dgm:prSet presAssocID="{BBF4EC2C-A27B-46E0-ACF8-761904575F84}" presName="sibTrans" presStyleCnt="0"/>
      <dgm:spPr/>
    </dgm:pt>
    <dgm:pt modelId="{96A2E9E2-198B-49DB-959D-B84ABB1104E7}" type="pres">
      <dgm:prSet presAssocID="{C87CDD5E-E4CE-4A69-9546-E2639B0DE120}" presName="node" presStyleLbl="node1" presStyleIdx="6" presStyleCnt="7">
        <dgm:presLayoutVars>
          <dgm:bulletEnabled val="1"/>
        </dgm:presLayoutVars>
      </dgm:prSet>
      <dgm:spPr/>
    </dgm:pt>
  </dgm:ptLst>
  <dgm:cxnLst>
    <dgm:cxn modelId="{1CF78A5F-0553-48D8-A4ED-4DCC8256785A}" srcId="{340F071D-4B63-4DE3-81CD-FC8AF2263174}" destId="{3C35AC5E-6865-40F6-8ACF-AE000209C6B0}" srcOrd="0" destOrd="0" parTransId="{382EEDC4-E083-4D8B-B129-C7E3A8634EFD}" sibTransId="{6C2B984B-3712-444A-A5F8-11782FF50F88}"/>
    <dgm:cxn modelId="{AA2E9C6B-10C4-4376-AE54-C3D41E213F6D}" srcId="{340F071D-4B63-4DE3-81CD-FC8AF2263174}" destId="{FC21F959-A86F-4901-873E-7BFBAC8C3D40}" srcOrd="2" destOrd="0" parTransId="{D6646EC8-D17C-4276-9845-9FC60E0B20AF}" sibTransId="{CB29D656-711A-471A-BDF1-9240CC1725A4}"/>
    <dgm:cxn modelId="{BB71F555-8DAA-47AA-8C15-DE382847550F}" srcId="{340F071D-4B63-4DE3-81CD-FC8AF2263174}" destId="{5D0BF060-867F-43ED-9E79-74B26959866D}" srcOrd="4" destOrd="0" parTransId="{F35C4E52-D9D7-471A-8F9B-724B0055594B}" sibTransId="{C4E58F28-5DE6-423D-B16A-F1CF6E1A8912}"/>
    <dgm:cxn modelId="{B156E388-3D4C-45D4-A51F-C5E698083671}" type="presOf" srcId="{3C35AC5E-6865-40F6-8ACF-AE000209C6B0}" destId="{9288F66B-9889-4556-81D7-059B371C62F9}" srcOrd="0" destOrd="0" presId="urn:microsoft.com/office/officeart/2005/8/layout/default"/>
    <dgm:cxn modelId="{78C9328D-68CD-4BB7-9D16-A09644C36DC3}" srcId="{340F071D-4B63-4DE3-81CD-FC8AF2263174}" destId="{CBF2826C-A40B-443B-9E7B-D496E52A8E91}" srcOrd="5" destOrd="0" parTransId="{A93C69AC-2E2C-4CE8-A221-EDB64272ABAB}" sibTransId="{BBF4EC2C-A27B-46E0-ACF8-761904575F84}"/>
    <dgm:cxn modelId="{146A2293-F57A-4DC3-B35E-7665E08C73AA}" type="presOf" srcId="{412DB5A3-F250-45A2-BADB-E618E42A04CC}" destId="{A08244D5-8938-459E-97DA-C2BD1267AE53}" srcOrd="0" destOrd="0" presId="urn:microsoft.com/office/officeart/2005/8/layout/default"/>
    <dgm:cxn modelId="{C96E3697-D1DA-4F82-9B86-4E033961F675}" type="presOf" srcId="{5D0BF060-867F-43ED-9E79-74B26959866D}" destId="{9DD1159B-DE6F-4C5A-84EA-2B845590E746}" srcOrd="0" destOrd="0" presId="urn:microsoft.com/office/officeart/2005/8/layout/default"/>
    <dgm:cxn modelId="{61D91DAD-9A96-4414-A266-4467778FCB1A}" type="presOf" srcId="{FC21F959-A86F-4901-873E-7BFBAC8C3D40}" destId="{620F9C36-B800-42E4-8C23-E8C7D14DFFB0}" srcOrd="0" destOrd="0" presId="urn:microsoft.com/office/officeart/2005/8/layout/default"/>
    <dgm:cxn modelId="{8393C6B4-8516-494B-80E9-DB9589F1C058}" type="presOf" srcId="{340F071D-4B63-4DE3-81CD-FC8AF2263174}" destId="{538DB993-FB3A-4A12-A28A-EF64E94E51FA}" srcOrd="0" destOrd="0" presId="urn:microsoft.com/office/officeart/2005/8/layout/default"/>
    <dgm:cxn modelId="{30F1EBBF-32BB-4C25-A45E-2ACF6A69E420}" srcId="{340F071D-4B63-4DE3-81CD-FC8AF2263174}" destId="{B932D296-F4A2-4252-867C-0462F29B3B71}" srcOrd="3" destOrd="0" parTransId="{3E214FBF-10DE-46CA-86C1-217AFC3C058C}" sibTransId="{E799E314-CA56-45C7-B1AC-B4DFFD4F93CD}"/>
    <dgm:cxn modelId="{9D7933C7-CE38-480E-B22E-2004D4AE83D2}" type="presOf" srcId="{CBF2826C-A40B-443B-9E7B-D496E52A8E91}" destId="{7BCF2CE0-F99A-4BF8-B3E1-4CAABA221A87}" srcOrd="0" destOrd="0" presId="urn:microsoft.com/office/officeart/2005/8/layout/default"/>
    <dgm:cxn modelId="{E3D56AE6-7461-4EB5-BE8B-F8A5A678978E}" type="presOf" srcId="{B932D296-F4A2-4252-867C-0462F29B3B71}" destId="{D13D3314-341C-4F3D-8C99-974341F5BF07}" srcOrd="0" destOrd="0" presId="urn:microsoft.com/office/officeart/2005/8/layout/default"/>
    <dgm:cxn modelId="{6A17A9E9-F5D4-40B7-A618-EC80DD80D3F0}" srcId="{340F071D-4B63-4DE3-81CD-FC8AF2263174}" destId="{C87CDD5E-E4CE-4A69-9546-E2639B0DE120}" srcOrd="6" destOrd="0" parTransId="{4C9BB361-15DD-43AC-A2C4-5469C7C19D83}" sibTransId="{61D5F342-5293-4F42-9F7E-DA40DEB62F8F}"/>
    <dgm:cxn modelId="{8FD93BFC-A41A-437A-875C-518AF5317D2A}" srcId="{340F071D-4B63-4DE3-81CD-FC8AF2263174}" destId="{412DB5A3-F250-45A2-BADB-E618E42A04CC}" srcOrd="1" destOrd="0" parTransId="{D3364C4C-A052-4A8E-8012-A5FE9250FE77}" sibTransId="{795FB012-96E3-4965-A019-E6D31229F17C}"/>
    <dgm:cxn modelId="{5FBB65FC-658F-49B3-B7EF-C6A69D1F4053}" type="presOf" srcId="{C87CDD5E-E4CE-4A69-9546-E2639B0DE120}" destId="{96A2E9E2-198B-49DB-959D-B84ABB1104E7}" srcOrd="0" destOrd="0" presId="urn:microsoft.com/office/officeart/2005/8/layout/default"/>
    <dgm:cxn modelId="{CF046720-502C-4048-A7C9-F729C54604B0}" type="presParOf" srcId="{538DB993-FB3A-4A12-A28A-EF64E94E51FA}" destId="{9288F66B-9889-4556-81D7-059B371C62F9}" srcOrd="0" destOrd="0" presId="urn:microsoft.com/office/officeart/2005/8/layout/default"/>
    <dgm:cxn modelId="{29EFAE9A-9C32-46D0-9EA4-EEF9A51E5FAF}" type="presParOf" srcId="{538DB993-FB3A-4A12-A28A-EF64E94E51FA}" destId="{63B5C01A-F3FF-4818-B9B2-7BFC61E89F94}" srcOrd="1" destOrd="0" presId="urn:microsoft.com/office/officeart/2005/8/layout/default"/>
    <dgm:cxn modelId="{204DD339-988C-44BA-B6AA-1D95570107DD}" type="presParOf" srcId="{538DB993-FB3A-4A12-A28A-EF64E94E51FA}" destId="{A08244D5-8938-459E-97DA-C2BD1267AE53}" srcOrd="2" destOrd="0" presId="urn:microsoft.com/office/officeart/2005/8/layout/default"/>
    <dgm:cxn modelId="{C54D249F-8D30-4964-A841-6D8A200C0E67}" type="presParOf" srcId="{538DB993-FB3A-4A12-A28A-EF64E94E51FA}" destId="{1CB2500D-59BA-445A-A4BE-05BE0D80CAFF}" srcOrd="3" destOrd="0" presId="urn:microsoft.com/office/officeart/2005/8/layout/default"/>
    <dgm:cxn modelId="{25C61F87-575B-4585-BDA7-FD5175B862C3}" type="presParOf" srcId="{538DB993-FB3A-4A12-A28A-EF64E94E51FA}" destId="{620F9C36-B800-42E4-8C23-E8C7D14DFFB0}" srcOrd="4" destOrd="0" presId="urn:microsoft.com/office/officeart/2005/8/layout/default"/>
    <dgm:cxn modelId="{513848D0-B46F-49D5-8806-2755B6667C4B}" type="presParOf" srcId="{538DB993-FB3A-4A12-A28A-EF64E94E51FA}" destId="{06B61B57-2A27-4C02-B5A9-999DA3E6D18B}" srcOrd="5" destOrd="0" presId="urn:microsoft.com/office/officeart/2005/8/layout/default"/>
    <dgm:cxn modelId="{E61B7D2B-1D0F-40B6-A0A4-C36282D3EDFD}" type="presParOf" srcId="{538DB993-FB3A-4A12-A28A-EF64E94E51FA}" destId="{D13D3314-341C-4F3D-8C99-974341F5BF07}" srcOrd="6" destOrd="0" presId="urn:microsoft.com/office/officeart/2005/8/layout/default"/>
    <dgm:cxn modelId="{116A459A-7F9F-4A7E-82BF-F17769A83EC1}" type="presParOf" srcId="{538DB993-FB3A-4A12-A28A-EF64E94E51FA}" destId="{6A8714C3-F857-4B92-9052-FD16AD4A4F8D}" srcOrd="7" destOrd="0" presId="urn:microsoft.com/office/officeart/2005/8/layout/default"/>
    <dgm:cxn modelId="{AE1F4D4D-4411-470F-86A3-EE8D65F427DB}" type="presParOf" srcId="{538DB993-FB3A-4A12-A28A-EF64E94E51FA}" destId="{9DD1159B-DE6F-4C5A-84EA-2B845590E746}" srcOrd="8" destOrd="0" presId="urn:microsoft.com/office/officeart/2005/8/layout/default"/>
    <dgm:cxn modelId="{1D58E7AD-8C0B-4A81-B604-72749878C584}" type="presParOf" srcId="{538DB993-FB3A-4A12-A28A-EF64E94E51FA}" destId="{3E2EA8F9-E5AE-41C6-BB19-00A989D60442}" srcOrd="9" destOrd="0" presId="urn:microsoft.com/office/officeart/2005/8/layout/default"/>
    <dgm:cxn modelId="{001AE036-55B6-462B-A533-9E1C322DA961}" type="presParOf" srcId="{538DB993-FB3A-4A12-A28A-EF64E94E51FA}" destId="{7BCF2CE0-F99A-4BF8-B3E1-4CAABA221A87}" srcOrd="10" destOrd="0" presId="urn:microsoft.com/office/officeart/2005/8/layout/default"/>
    <dgm:cxn modelId="{A85B3809-0AF1-4301-AD8E-61AF2B327DAE}" type="presParOf" srcId="{538DB993-FB3A-4A12-A28A-EF64E94E51FA}" destId="{4977CE58-67B7-4822-A263-CE7401A054A6}" srcOrd="11" destOrd="0" presId="urn:microsoft.com/office/officeart/2005/8/layout/default"/>
    <dgm:cxn modelId="{83358019-29F7-4B27-93AA-1D11078881A3}" type="presParOf" srcId="{538DB993-FB3A-4A12-A28A-EF64E94E51FA}" destId="{96A2E9E2-198B-49DB-959D-B84ABB1104E7}"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F0CAC4-B609-40C1-B59D-F05B4478DDEF}">
      <dsp:nvSpPr>
        <dsp:cNvPr id="0" name=""/>
        <dsp:cNvSpPr/>
      </dsp:nvSpPr>
      <dsp:spPr>
        <a:xfrm>
          <a:off x="4176133" y="927"/>
          <a:ext cx="1893580" cy="1893580"/>
        </a:xfrm>
        <a:prstGeom prst="downArrow">
          <a:avLst>
            <a:gd name="adj1" fmla="val 50000"/>
            <a:gd name="adj2" fmla="val 35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GB" sz="1100" b="1" kern="1200" dirty="0"/>
            <a:t>UKS2 Lead -  Funmi Alder</a:t>
          </a:r>
          <a:endParaRPr lang="en-US" sz="1100" kern="1200" dirty="0"/>
        </a:p>
      </dsp:txBody>
      <dsp:txXfrm>
        <a:off x="4649528" y="927"/>
        <a:ext cx="946790" cy="1562204"/>
      </dsp:txXfrm>
    </dsp:sp>
    <dsp:sp modelId="{6035A8F7-EFCD-400A-BB0B-0804A1EBE2E5}">
      <dsp:nvSpPr>
        <dsp:cNvPr id="0" name=""/>
        <dsp:cNvSpPr/>
      </dsp:nvSpPr>
      <dsp:spPr>
        <a:xfrm rot="4320000">
          <a:off x="5766672" y="1156521"/>
          <a:ext cx="1893580" cy="1893580"/>
        </a:xfrm>
        <a:prstGeom prst="downArrow">
          <a:avLst>
            <a:gd name="adj1" fmla="val 50000"/>
            <a:gd name="adj2" fmla="val 35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GB" sz="1100" b="1" kern="1200" dirty="0"/>
            <a:t>Year 5 Red Squirrel Class Teacher – Merryn Reed</a:t>
          </a:r>
          <a:endParaRPr lang="en-US" sz="1100" kern="1200" dirty="0"/>
        </a:p>
      </dsp:txBody>
      <dsp:txXfrm rot="-5400000">
        <a:off x="6089939" y="1578716"/>
        <a:ext cx="1562204" cy="946790"/>
      </dsp:txXfrm>
    </dsp:sp>
    <dsp:sp modelId="{889B2D3C-B74C-4F96-AEC4-7A72279657F8}">
      <dsp:nvSpPr>
        <dsp:cNvPr id="0" name=""/>
        <dsp:cNvSpPr/>
      </dsp:nvSpPr>
      <dsp:spPr>
        <a:xfrm rot="8640000">
          <a:off x="5159140" y="3026312"/>
          <a:ext cx="1893580" cy="1893580"/>
        </a:xfrm>
        <a:prstGeom prst="downArrow">
          <a:avLst>
            <a:gd name="adj1" fmla="val 50000"/>
            <a:gd name="adj2" fmla="val 35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GB" sz="1100" b="1" kern="1200" dirty="0"/>
            <a:t>Year 5 &amp; 6 Hedgehog Class Teacher – Jane Jackson</a:t>
          </a:r>
          <a:endParaRPr lang="en-US" sz="1100" kern="1200" dirty="0"/>
        </a:p>
      </dsp:txBody>
      <dsp:txXfrm rot="10800000">
        <a:off x="5729924" y="3326044"/>
        <a:ext cx="946790" cy="1562204"/>
      </dsp:txXfrm>
    </dsp:sp>
    <dsp:sp modelId="{C5AEB060-EDAA-41F4-973F-98FD927F5130}">
      <dsp:nvSpPr>
        <dsp:cNvPr id="0" name=""/>
        <dsp:cNvSpPr/>
      </dsp:nvSpPr>
      <dsp:spPr>
        <a:xfrm rot="12960000">
          <a:off x="3193125" y="3026312"/>
          <a:ext cx="1893580" cy="1893580"/>
        </a:xfrm>
        <a:prstGeom prst="downArrow">
          <a:avLst>
            <a:gd name="adj1" fmla="val 50000"/>
            <a:gd name="adj2" fmla="val 35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rtl="0">
            <a:lnSpc>
              <a:spcPct val="90000"/>
            </a:lnSpc>
            <a:spcBef>
              <a:spcPct val="0"/>
            </a:spcBef>
            <a:spcAft>
              <a:spcPct val="35000"/>
            </a:spcAft>
            <a:buNone/>
          </a:pPr>
          <a:r>
            <a:rPr lang="en-GB" sz="1100" b="1" kern="1200" dirty="0"/>
            <a:t>Year 6 </a:t>
          </a:r>
          <a:r>
            <a:rPr lang="en-GB" sz="1100" b="1" kern="1200" dirty="0">
              <a:latin typeface="Century Gothic" panose="020B0502020202020204"/>
            </a:rPr>
            <a:t>Pine Marten Class</a:t>
          </a:r>
          <a:r>
            <a:rPr lang="en-GB" sz="1100" b="1" kern="1200" dirty="0"/>
            <a:t> Teacher – Brett Charlton </a:t>
          </a:r>
          <a:endParaRPr lang="en-US" sz="1100" kern="1200" dirty="0"/>
        </a:p>
      </dsp:txBody>
      <dsp:txXfrm rot="10800000">
        <a:off x="3569131" y="3326044"/>
        <a:ext cx="946790" cy="1562204"/>
      </dsp:txXfrm>
    </dsp:sp>
    <dsp:sp modelId="{FF0CFEC8-D4C2-4A3E-A291-CE4005D9B55B}">
      <dsp:nvSpPr>
        <dsp:cNvPr id="0" name=""/>
        <dsp:cNvSpPr/>
      </dsp:nvSpPr>
      <dsp:spPr>
        <a:xfrm rot="17280000">
          <a:off x="2585594" y="1156521"/>
          <a:ext cx="1893580" cy="1893580"/>
        </a:xfrm>
        <a:prstGeom prst="downArrow">
          <a:avLst>
            <a:gd name="adj1" fmla="val 50000"/>
            <a:gd name="adj2" fmla="val 35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GB" sz="1100" b="1" kern="1200" dirty="0"/>
            <a:t>LSAs – Josie Mackenzie, Laila Fenton and Lauren Weaver</a:t>
          </a:r>
          <a:endParaRPr lang="en-US" sz="1100" kern="1200" dirty="0"/>
        </a:p>
      </dsp:txBody>
      <dsp:txXfrm rot="5400000">
        <a:off x="2593703" y="1578716"/>
        <a:ext cx="1562204" cy="9467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88F66B-9889-4556-81D7-059B371C62F9}">
      <dsp:nvSpPr>
        <dsp:cNvPr id="0" name=""/>
        <dsp:cNvSpPr/>
      </dsp:nvSpPr>
      <dsp:spPr>
        <a:xfrm>
          <a:off x="67683" y="1202"/>
          <a:ext cx="1891506" cy="1134904"/>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i="0" kern="1200"/>
            <a:t>Online safety</a:t>
          </a:r>
          <a:endParaRPr lang="en-US" sz="2000" kern="1200"/>
        </a:p>
      </dsp:txBody>
      <dsp:txXfrm>
        <a:off x="67683" y="1202"/>
        <a:ext cx="1891506" cy="1134904"/>
      </dsp:txXfrm>
    </dsp:sp>
    <dsp:sp modelId="{A08244D5-8938-459E-97DA-C2BD1267AE53}">
      <dsp:nvSpPr>
        <dsp:cNvPr id="0" name=""/>
        <dsp:cNvSpPr/>
      </dsp:nvSpPr>
      <dsp:spPr>
        <a:xfrm>
          <a:off x="2148341" y="1202"/>
          <a:ext cx="1891506" cy="1134904"/>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i="0" kern="1200"/>
            <a:t>Databases</a:t>
          </a:r>
          <a:endParaRPr lang="en-US" sz="2000" kern="1200"/>
        </a:p>
      </dsp:txBody>
      <dsp:txXfrm>
        <a:off x="2148341" y="1202"/>
        <a:ext cx="1891506" cy="1134904"/>
      </dsp:txXfrm>
    </dsp:sp>
    <dsp:sp modelId="{620F9C36-B800-42E4-8C23-E8C7D14DFFB0}">
      <dsp:nvSpPr>
        <dsp:cNvPr id="0" name=""/>
        <dsp:cNvSpPr/>
      </dsp:nvSpPr>
      <dsp:spPr>
        <a:xfrm>
          <a:off x="4228998" y="1202"/>
          <a:ext cx="1891506" cy="1134904"/>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i="0" kern="1200"/>
            <a:t>Spreadsheets</a:t>
          </a:r>
          <a:endParaRPr lang="en-US" sz="2000" kern="1200"/>
        </a:p>
      </dsp:txBody>
      <dsp:txXfrm>
        <a:off x="4228998" y="1202"/>
        <a:ext cx="1891506" cy="1134904"/>
      </dsp:txXfrm>
    </dsp:sp>
    <dsp:sp modelId="{D13D3314-341C-4F3D-8C99-974341F5BF07}">
      <dsp:nvSpPr>
        <dsp:cNvPr id="0" name=""/>
        <dsp:cNvSpPr/>
      </dsp:nvSpPr>
      <dsp:spPr>
        <a:xfrm>
          <a:off x="67683" y="1325257"/>
          <a:ext cx="1891506" cy="1134904"/>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i="0" kern="1200"/>
            <a:t>Coding</a:t>
          </a:r>
          <a:endParaRPr lang="en-US" sz="2000" kern="1200"/>
        </a:p>
      </dsp:txBody>
      <dsp:txXfrm>
        <a:off x="67683" y="1325257"/>
        <a:ext cx="1891506" cy="1134904"/>
      </dsp:txXfrm>
    </dsp:sp>
    <dsp:sp modelId="{9DD1159B-DE6F-4C5A-84EA-2B845590E746}">
      <dsp:nvSpPr>
        <dsp:cNvPr id="0" name=""/>
        <dsp:cNvSpPr/>
      </dsp:nvSpPr>
      <dsp:spPr>
        <a:xfrm>
          <a:off x="2148341" y="1325257"/>
          <a:ext cx="1891506" cy="1134904"/>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i="0" kern="1200"/>
            <a:t>Concept maps</a:t>
          </a:r>
          <a:endParaRPr lang="en-US" sz="2000" kern="1200"/>
        </a:p>
      </dsp:txBody>
      <dsp:txXfrm>
        <a:off x="2148341" y="1325257"/>
        <a:ext cx="1891506" cy="1134904"/>
      </dsp:txXfrm>
    </dsp:sp>
    <dsp:sp modelId="{7BCF2CE0-F99A-4BF8-B3E1-4CAABA221A87}">
      <dsp:nvSpPr>
        <dsp:cNvPr id="0" name=""/>
        <dsp:cNvSpPr/>
      </dsp:nvSpPr>
      <dsp:spPr>
        <a:xfrm>
          <a:off x="4228998" y="1325257"/>
          <a:ext cx="1891506" cy="1134904"/>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i="0" kern="1200"/>
            <a:t>Game creator</a:t>
          </a:r>
          <a:endParaRPr lang="en-US" sz="2000" kern="1200"/>
        </a:p>
      </dsp:txBody>
      <dsp:txXfrm>
        <a:off x="4228998" y="1325257"/>
        <a:ext cx="1891506" cy="1134904"/>
      </dsp:txXfrm>
    </dsp:sp>
    <dsp:sp modelId="{96A2E9E2-198B-49DB-959D-B84ABB1104E7}">
      <dsp:nvSpPr>
        <dsp:cNvPr id="0" name=""/>
        <dsp:cNvSpPr/>
      </dsp:nvSpPr>
      <dsp:spPr>
        <a:xfrm>
          <a:off x="2148341" y="2649312"/>
          <a:ext cx="1891506" cy="1134904"/>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i="0" kern="1200"/>
            <a:t>3D modelling</a:t>
          </a:r>
          <a:endParaRPr lang="en-US" sz="2000" kern="1200"/>
        </a:p>
      </dsp:txBody>
      <dsp:txXfrm>
        <a:off x="2148341" y="2649312"/>
        <a:ext cx="1891506" cy="1134904"/>
      </dsp:txXfrm>
    </dsp:sp>
  </dsp:spTree>
</dsp:drawing>
</file>

<file path=ppt/diagrams/layout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87E6B7-EE90-A542-82FF-8D16777F1E4D}" type="datetimeFigureOut">
              <a:rPr lang="en-US" smtClean="0"/>
              <a:t>9/11/2023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ECBE1A-27E1-2A45-AC8A-DFA109D531DC}" type="slidenum">
              <a:rPr lang="en-US" smtClean="0"/>
              <a:t>‹#›</a:t>
            </a:fld>
            <a:endParaRPr lang="en-US"/>
          </a:p>
        </p:txBody>
      </p:sp>
    </p:spTree>
    <p:extLst>
      <p:ext uri="{BB962C8B-B14F-4D97-AF65-F5344CB8AC3E}">
        <p14:creationId xmlns:p14="http://schemas.microsoft.com/office/powerpoint/2010/main" val="3960253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76C81D3-5638-4970-9727-7E4FF3605CA6}" type="datetimeFigureOut">
              <a:rPr lang="en-GB" smtClean="0"/>
              <a:t>11/09/2023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A558C81-28DF-4EEA-AE66-1410139C9D16}" type="slidenum">
              <a:rPr lang="en-GB" smtClean="0"/>
              <a:t>‹#›</a:t>
            </a:fld>
            <a:endParaRPr lang="en-GB"/>
          </a:p>
        </p:txBody>
      </p:sp>
    </p:spTree>
    <p:extLst>
      <p:ext uri="{BB962C8B-B14F-4D97-AF65-F5344CB8AC3E}">
        <p14:creationId xmlns:p14="http://schemas.microsoft.com/office/powerpoint/2010/main" val="2196188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76C81D3-5638-4970-9727-7E4FF3605CA6}" type="datetimeFigureOut">
              <a:rPr lang="en-GB" smtClean="0"/>
              <a:t>11/09/2023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A558C81-28DF-4EEA-AE66-1410139C9D16}" type="slidenum">
              <a:rPr lang="en-GB" smtClean="0"/>
              <a:t>‹#›</a:t>
            </a:fld>
            <a:endParaRPr lang="en-GB"/>
          </a:p>
        </p:txBody>
      </p:sp>
    </p:spTree>
    <p:extLst>
      <p:ext uri="{BB962C8B-B14F-4D97-AF65-F5344CB8AC3E}">
        <p14:creationId xmlns:p14="http://schemas.microsoft.com/office/powerpoint/2010/main" val="717819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A76C81D3-5638-4970-9727-7E4FF3605CA6}" type="datetimeFigureOut">
              <a:rPr lang="en-GB" smtClean="0"/>
              <a:t>11/09/2023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A558C81-28DF-4EEA-AE66-1410139C9D16}" type="slidenum">
              <a:rPr lang="en-GB" smtClean="0"/>
              <a:t>‹#›</a:t>
            </a:fld>
            <a:endParaRPr lang="en-GB"/>
          </a:p>
        </p:txBody>
      </p:sp>
    </p:spTree>
    <p:extLst>
      <p:ext uri="{BB962C8B-B14F-4D97-AF65-F5344CB8AC3E}">
        <p14:creationId xmlns:p14="http://schemas.microsoft.com/office/powerpoint/2010/main" val="11974373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A76C81D3-5638-4970-9727-7E4FF3605CA6}" type="datetimeFigureOut">
              <a:rPr lang="en-GB" smtClean="0"/>
              <a:t>11/09/2023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A558C81-28DF-4EEA-AE66-1410139C9D16}" type="slidenum">
              <a:rPr lang="en-GB" smtClean="0"/>
              <a:t>‹#›</a:t>
            </a:fld>
            <a:endParaRPr lang="en-GB"/>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9706579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76C81D3-5638-4970-9727-7E4FF3605CA6}" type="datetimeFigureOut">
              <a:rPr lang="en-GB" smtClean="0"/>
              <a:t>11/09/2023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A558C81-28DF-4EEA-AE66-1410139C9D16}" type="slidenum">
              <a:rPr lang="en-GB" smtClean="0"/>
              <a:t>‹#›</a:t>
            </a:fld>
            <a:endParaRPr lang="en-GB"/>
          </a:p>
        </p:txBody>
      </p:sp>
    </p:spTree>
    <p:extLst>
      <p:ext uri="{BB962C8B-B14F-4D97-AF65-F5344CB8AC3E}">
        <p14:creationId xmlns:p14="http://schemas.microsoft.com/office/powerpoint/2010/main" val="8145140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76C81D3-5638-4970-9727-7E4FF3605CA6}" type="datetimeFigureOut">
              <a:rPr lang="en-GB" smtClean="0"/>
              <a:t>11/09/2023</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A558C81-28DF-4EEA-AE66-1410139C9D16}" type="slidenum">
              <a:rPr lang="en-GB" smtClean="0"/>
              <a:t>‹#›</a:t>
            </a:fld>
            <a:endParaRPr lang="en-GB"/>
          </a:p>
        </p:txBody>
      </p:sp>
    </p:spTree>
    <p:extLst>
      <p:ext uri="{BB962C8B-B14F-4D97-AF65-F5344CB8AC3E}">
        <p14:creationId xmlns:p14="http://schemas.microsoft.com/office/powerpoint/2010/main" val="29839992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76C81D3-5638-4970-9727-7E4FF3605CA6}" type="datetimeFigureOut">
              <a:rPr lang="en-GB" smtClean="0"/>
              <a:t>11/09/2023</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A558C81-28DF-4EEA-AE66-1410139C9D16}" type="slidenum">
              <a:rPr lang="en-GB" smtClean="0"/>
              <a:t>‹#›</a:t>
            </a:fld>
            <a:endParaRPr lang="en-GB"/>
          </a:p>
        </p:txBody>
      </p:sp>
    </p:spTree>
    <p:extLst>
      <p:ext uri="{BB962C8B-B14F-4D97-AF65-F5344CB8AC3E}">
        <p14:creationId xmlns:p14="http://schemas.microsoft.com/office/powerpoint/2010/main" val="32491413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76C81D3-5638-4970-9727-7E4FF3605CA6}" type="datetimeFigureOut">
              <a:rPr lang="en-GB" smtClean="0"/>
              <a:t>11/09/2023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A558C81-28DF-4EEA-AE66-1410139C9D16}" type="slidenum">
              <a:rPr lang="en-GB" smtClean="0"/>
              <a:t>‹#›</a:t>
            </a:fld>
            <a:endParaRPr lang="en-GB"/>
          </a:p>
        </p:txBody>
      </p:sp>
    </p:spTree>
    <p:extLst>
      <p:ext uri="{BB962C8B-B14F-4D97-AF65-F5344CB8AC3E}">
        <p14:creationId xmlns:p14="http://schemas.microsoft.com/office/powerpoint/2010/main" val="34207044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76C81D3-5638-4970-9727-7E4FF3605CA6}" type="datetimeFigureOut">
              <a:rPr lang="en-GB" smtClean="0"/>
              <a:t>11/09/2023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A558C81-28DF-4EEA-AE66-1410139C9D16}" type="slidenum">
              <a:rPr lang="en-GB" smtClean="0"/>
              <a:t>‹#›</a:t>
            </a:fld>
            <a:endParaRPr lang="en-GB"/>
          </a:p>
        </p:txBody>
      </p:sp>
    </p:spTree>
    <p:extLst>
      <p:ext uri="{BB962C8B-B14F-4D97-AF65-F5344CB8AC3E}">
        <p14:creationId xmlns:p14="http://schemas.microsoft.com/office/powerpoint/2010/main" val="1582958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A76C81D3-5638-4970-9727-7E4FF3605CA6}" type="datetimeFigureOut">
              <a:rPr lang="en-GB" smtClean="0"/>
              <a:t>11/09/2023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A558C81-28DF-4EEA-AE66-1410139C9D16}" type="slidenum">
              <a:rPr lang="en-GB" smtClean="0"/>
              <a:t>‹#›</a:t>
            </a:fld>
            <a:endParaRPr lang="en-GB"/>
          </a:p>
        </p:txBody>
      </p:sp>
    </p:spTree>
    <p:extLst>
      <p:ext uri="{BB962C8B-B14F-4D97-AF65-F5344CB8AC3E}">
        <p14:creationId xmlns:p14="http://schemas.microsoft.com/office/powerpoint/2010/main" val="2083088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76C81D3-5638-4970-9727-7E4FF3605CA6}" type="datetimeFigureOut">
              <a:rPr lang="en-GB" smtClean="0"/>
              <a:t>11/09/2023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A558C81-28DF-4EEA-AE66-1410139C9D16}" type="slidenum">
              <a:rPr lang="en-GB" smtClean="0"/>
              <a:t>‹#›</a:t>
            </a:fld>
            <a:endParaRPr lang="en-GB"/>
          </a:p>
        </p:txBody>
      </p:sp>
    </p:spTree>
    <p:extLst>
      <p:ext uri="{BB962C8B-B14F-4D97-AF65-F5344CB8AC3E}">
        <p14:creationId xmlns:p14="http://schemas.microsoft.com/office/powerpoint/2010/main" val="1303159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76C81D3-5638-4970-9727-7E4FF3605CA6}" type="datetimeFigureOut">
              <a:rPr lang="en-GB" smtClean="0"/>
              <a:t>11/09/2023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A558C81-28DF-4EEA-AE66-1410139C9D16}" type="slidenum">
              <a:rPr lang="en-GB" smtClean="0"/>
              <a:t>‹#›</a:t>
            </a:fld>
            <a:endParaRPr lang="en-GB"/>
          </a:p>
        </p:txBody>
      </p:sp>
    </p:spTree>
    <p:extLst>
      <p:ext uri="{BB962C8B-B14F-4D97-AF65-F5344CB8AC3E}">
        <p14:creationId xmlns:p14="http://schemas.microsoft.com/office/powerpoint/2010/main" val="153310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76C81D3-5638-4970-9727-7E4FF3605CA6}" type="datetimeFigureOut">
              <a:rPr lang="en-GB" smtClean="0"/>
              <a:t>11/09/2023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A558C81-28DF-4EEA-AE66-1410139C9D16}" type="slidenum">
              <a:rPr lang="en-GB" smtClean="0"/>
              <a:t>‹#›</a:t>
            </a:fld>
            <a:endParaRPr lang="en-GB"/>
          </a:p>
        </p:txBody>
      </p:sp>
    </p:spTree>
    <p:extLst>
      <p:ext uri="{BB962C8B-B14F-4D97-AF65-F5344CB8AC3E}">
        <p14:creationId xmlns:p14="http://schemas.microsoft.com/office/powerpoint/2010/main" val="4037417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A76C81D3-5638-4970-9727-7E4FF3605CA6}" type="datetimeFigureOut">
              <a:rPr lang="en-GB" smtClean="0"/>
              <a:t>11/09/2023</a:t>
            </a:fld>
            <a:endParaRPr lang="en-GB"/>
          </a:p>
        </p:txBody>
      </p:sp>
      <p:sp>
        <p:nvSpPr>
          <p:cNvPr id="5" name="Footer Placeholder 3"/>
          <p:cNvSpPr>
            <a:spLocks noGrp="1"/>
          </p:cNvSpPr>
          <p:nvPr>
            <p:ph type="ftr" sz="quarter" idx="11"/>
          </p:nvPr>
        </p:nvSpPr>
        <p:spPr/>
        <p:txBody>
          <a:bodyPr/>
          <a:lstStyle/>
          <a:p>
            <a:endParaRPr lang="en-GB"/>
          </a:p>
        </p:txBody>
      </p:sp>
      <p:sp>
        <p:nvSpPr>
          <p:cNvPr id="6" name="Slide Number Placeholder 4"/>
          <p:cNvSpPr>
            <a:spLocks noGrp="1"/>
          </p:cNvSpPr>
          <p:nvPr>
            <p:ph type="sldNum" sz="quarter" idx="12"/>
          </p:nvPr>
        </p:nvSpPr>
        <p:spPr/>
        <p:txBody>
          <a:bodyPr/>
          <a:lstStyle/>
          <a:p>
            <a:fld id="{2A558C81-28DF-4EEA-AE66-1410139C9D16}" type="slidenum">
              <a:rPr lang="en-GB" smtClean="0"/>
              <a:t>‹#›</a:t>
            </a:fld>
            <a:endParaRPr lang="en-GB"/>
          </a:p>
        </p:txBody>
      </p:sp>
    </p:spTree>
    <p:extLst>
      <p:ext uri="{BB962C8B-B14F-4D97-AF65-F5344CB8AC3E}">
        <p14:creationId xmlns:p14="http://schemas.microsoft.com/office/powerpoint/2010/main" val="841748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A76C81D3-5638-4970-9727-7E4FF3605CA6}" type="datetimeFigureOut">
              <a:rPr lang="en-GB" smtClean="0"/>
              <a:t>11/09/2023</a:t>
            </a:fld>
            <a:endParaRPr lang="en-GB"/>
          </a:p>
        </p:txBody>
      </p:sp>
      <p:sp>
        <p:nvSpPr>
          <p:cNvPr id="5" name="Footer Placeholder 2"/>
          <p:cNvSpPr>
            <a:spLocks noGrp="1"/>
          </p:cNvSpPr>
          <p:nvPr>
            <p:ph type="ftr" sz="quarter" idx="11"/>
          </p:nvPr>
        </p:nvSpPr>
        <p:spPr/>
        <p:txBody>
          <a:bodyPr/>
          <a:lstStyle/>
          <a:p>
            <a:endParaRPr lang="en-GB"/>
          </a:p>
        </p:txBody>
      </p:sp>
      <p:sp>
        <p:nvSpPr>
          <p:cNvPr id="6" name="Slide Number Placeholder 3"/>
          <p:cNvSpPr>
            <a:spLocks noGrp="1"/>
          </p:cNvSpPr>
          <p:nvPr>
            <p:ph type="sldNum" sz="quarter" idx="12"/>
          </p:nvPr>
        </p:nvSpPr>
        <p:spPr/>
        <p:txBody>
          <a:bodyPr/>
          <a:lstStyle/>
          <a:p>
            <a:fld id="{2A558C81-28DF-4EEA-AE66-1410139C9D16}" type="slidenum">
              <a:rPr lang="en-GB" smtClean="0"/>
              <a:t>‹#›</a:t>
            </a:fld>
            <a:endParaRPr lang="en-GB"/>
          </a:p>
        </p:txBody>
      </p:sp>
    </p:spTree>
    <p:extLst>
      <p:ext uri="{BB962C8B-B14F-4D97-AF65-F5344CB8AC3E}">
        <p14:creationId xmlns:p14="http://schemas.microsoft.com/office/powerpoint/2010/main" val="3690098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A76C81D3-5638-4970-9727-7E4FF3605CA6}" type="datetimeFigureOut">
              <a:rPr lang="en-GB" smtClean="0"/>
              <a:t>11/09/2023</a:t>
            </a:fld>
            <a:endParaRPr lang="en-GB"/>
          </a:p>
        </p:txBody>
      </p:sp>
      <p:sp>
        <p:nvSpPr>
          <p:cNvPr id="5" name="Footer Placeholder 5"/>
          <p:cNvSpPr>
            <a:spLocks noGrp="1"/>
          </p:cNvSpPr>
          <p:nvPr>
            <p:ph type="ftr" sz="quarter" idx="11"/>
          </p:nvPr>
        </p:nvSpPr>
        <p:spPr/>
        <p:txBody>
          <a:bodyPr/>
          <a:lstStyle/>
          <a:p>
            <a:endParaRPr lang="en-GB"/>
          </a:p>
        </p:txBody>
      </p:sp>
      <p:sp>
        <p:nvSpPr>
          <p:cNvPr id="6" name="Slide Number Placeholder 6"/>
          <p:cNvSpPr>
            <a:spLocks noGrp="1"/>
          </p:cNvSpPr>
          <p:nvPr>
            <p:ph type="sldNum" sz="quarter" idx="12"/>
          </p:nvPr>
        </p:nvSpPr>
        <p:spPr/>
        <p:txBody>
          <a:bodyPr/>
          <a:lstStyle/>
          <a:p>
            <a:fld id="{2A558C81-28DF-4EEA-AE66-1410139C9D16}" type="slidenum">
              <a:rPr lang="en-GB" smtClean="0"/>
              <a:t>‹#›</a:t>
            </a:fld>
            <a:endParaRPr lang="en-GB"/>
          </a:p>
        </p:txBody>
      </p:sp>
    </p:spTree>
    <p:extLst>
      <p:ext uri="{BB962C8B-B14F-4D97-AF65-F5344CB8AC3E}">
        <p14:creationId xmlns:p14="http://schemas.microsoft.com/office/powerpoint/2010/main" val="24432345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76C81D3-5638-4970-9727-7E4FF3605CA6}" type="datetimeFigureOut">
              <a:rPr lang="en-GB" smtClean="0"/>
              <a:t>11/09/2023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A558C81-28DF-4EEA-AE66-1410139C9D16}" type="slidenum">
              <a:rPr lang="en-GB" smtClean="0"/>
              <a:t>‹#›</a:t>
            </a:fld>
            <a:endParaRPr lang="en-GB"/>
          </a:p>
        </p:txBody>
      </p:sp>
    </p:spTree>
    <p:extLst>
      <p:ext uri="{BB962C8B-B14F-4D97-AF65-F5344CB8AC3E}">
        <p14:creationId xmlns:p14="http://schemas.microsoft.com/office/powerpoint/2010/main" val="1068356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A76C81D3-5638-4970-9727-7E4FF3605CA6}" type="datetimeFigureOut">
              <a:rPr lang="en-GB" smtClean="0"/>
              <a:t>11/09/2023</a:t>
            </a:fld>
            <a:endParaRPr lang="en-GB"/>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GB"/>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2A558C81-28DF-4EEA-AE66-1410139C9D16}" type="slidenum">
              <a:rPr lang="en-GB" smtClean="0"/>
              <a:t>‹#›</a:t>
            </a:fld>
            <a:endParaRPr lang="en-GB"/>
          </a:p>
        </p:txBody>
      </p:sp>
    </p:spTree>
    <p:extLst>
      <p:ext uri="{BB962C8B-B14F-4D97-AF65-F5344CB8AC3E}">
        <p14:creationId xmlns:p14="http://schemas.microsoft.com/office/powerpoint/2010/main" val="113145756"/>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4592273"/>
          </a:xfrm>
        </p:spPr>
        <p:txBody>
          <a:bodyPr/>
          <a:lstStyle/>
          <a:p>
            <a:r>
              <a:rPr lang="en-GB" sz="5400" b="1" dirty="0">
                <a:solidFill>
                  <a:srgbClr val="FFC000"/>
                </a:solidFill>
              </a:rPr>
              <a:t>Bearwood Primary School</a:t>
            </a:r>
            <a:br>
              <a:rPr lang="en-GB" sz="5400" b="1" dirty="0">
                <a:solidFill>
                  <a:srgbClr val="FFC000"/>
                </a:solidFill>
              </a:rPr>
            </a:br>
            <a:br>
              <a:rPr lang="en-GB" sz="5400" b="1" dirty="0">
                <a:solidFill>
                  <a:srgbClr val="FFC000"/>
                </a:solidFill>
              </a:rPr>
            </a:br>
            <a:r>
              <a:rPr lang="en-GB" sz="4800" b="1" dirty="0">
                <a:solidFill>
                  <a:srgbClr val="FFC000"/>
                </a:solidFill>
              </a:rPr>
              <a:t>Upper Key Stage Two (UKS2) Presentation to Parents</a:t>
            </a:r>
            <a:br>
              <a:rPr lang="en-GB" sz="4800" b="1" dirty="0">
                <a:solidFill>
                  <a:srgbClr val="FFC000"/>
                </a:solidFill>
              </a:rPr>
            </a:br>
            <a:br>
              <a:rPr lang="en-GB" sz="4800" b="1" dirty="0">
                <a:solidFill>
                  <a:srgbClr val="FFC000"/>
                </a:solidFill>
              </a:rPr>
            </a:br>
            <a:r>
              <a:rPr lang="en-GB" sz="4800" b="1" dirty="0">
                <a:solidFill>
                  <a:srgbClr val="FFC000"/>
                </a:solidFill>
              </a:rPr>
              <a:t>2023/2024</a:t>
            </a:r>
          </a:p>
        </p:txBody>
      </p:sp>
    </p:spTree>
    <p:extLst>
      <p:ext uri="{BB962C8B-B14F-4D97-AF65-F5344CB8AC3E}">
        <p14:creationId xmlns:p14="http://schemas.microsoft.com/office/powerpoint/2010/main" val="13106484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8BC188-AEC5-4F25-A301-63DB570B1374}"/>
              </a:ext>
            </a:extLst>
          </p:cNvPr>
          <p:cNvSpPr>
            <a:spLocks noGrp="1"/>
          </p:cNvSpPr>
          <p:nvPr>
            <p:ph type="title"/>
          </p:nvPr>
        </p:nvSpPr>
        <p:spPr>
          <a:xfrm>
            <a:off x="648930" y="629266"/>
            <a:ext cx="6188190" cy="1622321"/>
          </a:xfrm>
        </p:spPr>
        <p:txBody>
          <a:bodyPr>
            <a:normAutofit/>
          </a:bodyPr>
          <a:lstStyle/>
          <a:p>
            <a:r>
              <a:rPr lang="en-GB" b="1">
                <a:solidFill>
                  <a:srgbClr val="EBEBEB"/>
                </a:solidFill>
              </a:rPr>
              <a:t>Computing</a:t>
            </a:r>
          </a:p>
        </p:txBody>
      </p:sp>
      <p:graphicFrame>
        <p:nvGraphicFramePr>
          <p:cNvPr id="13" name="Content Placeholder 2">
            <a:extLst>
              <a:ext uri="{FF2B5EF4-FFF2-40B4-BE49-F238E27FC236}">
                <a16:creationId xmlns:a16="http://schemas.microsoft.com/office/drawing/2014/main" id="{49345F5B-65E4-83F9-6A22-23436F3FC1EB}"/>
              </a:ext>
            </a:extLst>
          </p:cNvPr>
          <p:cNvGraphicFramePr>
            <a:graphicFrameLocks noGrp="1"/>
          </p:cNvGraphicFramePr>
          <p:nvPr>
            <p:ph idx="1"/>
          </p:nvPr>
        </p:nvGraphicFramePr>
        <p:xfrm>
          <a:off x="648930" y="2438400"/>
          <a:ext cx="6188189" cy="37854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4" name="Picture 3">
            <a:extLst>
              <a:ext uri="{FF2B5EF4-FFF2-40B4-BE49-F238E27FC236}">
                <a16:creationId xmlns:a16="http://schemas.microsoft.com/office/drawing/2014/main" id="{8DC61FAF-3F23-490E-A4F9-9F84C43CCBDD}"/>
              </a:ext>
            </a:extLst>
          </p:cNvPr>
          <p:cNvPicPr>
            <a:picLocks noChangeAspect="1"/>
          </p:cNvPicPr>
          <p:nvPr/>
        </p:nvPicPr>
        <p:blipFill rotWithShape="1">
          <a:blip r:embed="rId8"/>
          <a:srcRect l="23358" r="35933"/>
          <a:stretch/>
        </p:blipFill>
        <p:spPr>
          <a:xfrm>
            <a:off x="7229175" y="1"/>
            <a:ext cx="4963245" cy="6858001"/>
          </a:xfrm>
          <a:custGeom>
            <a:avLst/>
            <a:gdLst/>
            <a:ahLst/>
            <a:cxnLst/>
            <a:rect l="l" t="t" r="r" b="b"/>
            <a:pathLst>
              <a:path w="4963245" h="6858001">
                <a:moveTo>
                  <a:pt x="1177" y="0"/>
                </a:moveTo>
                <a:lnTo>
                  <a:pt x="1344715" y="0"/>
                </a:lnTo>
                <a:lnTo>
                  <a:pt x="1344715" y="1"/>
                </a:lnTo>
                <a:lnTo>
                  <a:pt x="4963245" y="1"/>
                </a:lnTo>
                <a:lnTo>
                  <a:pt x="4963244" y="6858001"/>
                </a:lnTo>
                <a:lnTo>
                  <a:pt x="900697" y="6858001"/>
                </a:lnTo>
                <a:lnTo>
                  <a:pt x="900697" y="6858000"/>
                </a:lnTo>
                <a:lnTo>
                  <a:pt x="0" y="6858000"/>
                </a:lnTo>
                <a:lnTo>
                  <a:pt x="5883" y="6817538"/>
                </a:lnTo>
                <a:lnTo>
                  <a:pt x="23196" y="6698894"/>
                </a:lnTo>
                <a:lnTo>
                  <a:pt x="35299" y="6612483"/>
                </a:lnTo>
                <a:lnTo>
                  <a:pt x="48073" y="6509613"/>
                </a:lnTo>
                <a:lnTo>
                  <a:pt x="63369" y="6387541"/>
                </a:lnTo>
                <a:lnTo>
                  <a:pt x="79506" y="6252438"/>
                </a:lnTo>
                <a:lnTo>
                  <a:pt x="96483" y="6100191"/>
                </a:lnTo>
                <a:lnTo>
                  <a:pt x="114469" y="5934227"/>
                </a:lnTo>
                <a:lnTo>
                  <a:pt x="132454" y="5753862"/>
                </a:lnTo>
                <a:lnTo>
                  <a:pt x="150776" y="5561838"/>
                </a:lnTo>
                <a:lnTo>
                  <a:pt x="167753" y="5354726"/>
                </a:lnTo>
                <a:lnTo>
                  <a:pt x="184058" y="5138013"/>
                </a:lnTo>
                <a:lnTo>
                  <a:pt x="198849" y="4908956"/>
                </a:lnTo>
                <a:lnTo>
                  <a:pt x="212969" y="4670298"/>
                </a:lnTo>
                <a:lnTo>
                  <a:pt x="226248" y="4421352"/>
                </a:lnTo>
                <a:lnTo>
                  <a:pt x="230955" y="4293793"/>
                </a:lnTo>
                <a:lnTo>
                  <a:pt x="236165" y="4163492"/>
                </a:lnTo>
                <a:lnTo>
                  <a:pt x="241040" y="4031133"/>
                </a:lnTo>
                <a:lnTo>
                  <a:pt x="244234" y="3898087"/>
                </a:lnTo>
                <a:lnTo>
                  <a:pt x="247091" y="3762299"/>
                </a:lnTo>
                <a:lnTo>
                  <a:pt x="250117" y="3625139"/>
                </a:lnTo>
                <a:lnTo>
                  <a:pt x="252134" y="3485236"/>
                </a:lnTo>
                <a:lnTo>
                  <a:pt x="252134" y="3343961"/>
                </a:lnTo>
                <a:lnTo>
                  <a:pt x="253142" y="3201315"/>
                </a:lnTo>
                <a:lnTo>
                  <a:pt x="252134" y="3057297"/>
                </a:lnTo>
                <a:lnTo>
                  <a:pt x="250117" y="2911221"/>
                </a:lnTo>
                <a:lnTo>
                  <a:pt x="248268" y="2765146"/>
                </a:lnTo>
                <a:lnTo>
                  <a:pt x="244234" y="2617013"/>
                </a:lnTo>
                <a:lnTo>
                  <a:pt x="240032" y="2467509"/>
                </a:lnTo>
                <a:lnTo>
                  <a:pt x="235157" y="2318004"/>
                </a:lnTo>
                <a:lnTo>
                  <a:pt x="228266" y="2167128"/>
                </a:lnTo>
                <a:lnTo>
                  <a:pt x="220029" y="2014881"/>
                </a:lnTo>
                <a:lnTo>
                  <a:pt x="212129" y="1861947"/>
                </a:lnTo>
                <a:lnTo>
                  <a:pt x="202044" y="1709014"/>
                </a:lnTo>
                <a:lnTo>
                  <a:pt x="189941" y="1554023"/>
                </a:lnTo>
                <a:lnTo>
                  <a:pt x="177839" y="1401090"/>
                </a:lnTo>
                <a:lnTo>
                  <a:pt x="163887" y="1245413"/>
                </a:lnTo>
                <a:lnTo>
                  <a:pt x="148591" y="1089051"/>
                </a:lnTo>
                <a:lnTo>
                  <a:pt x="132455" y="934746"/>
                </a:lnTo>
                <a:lnTo>
                  <a:pt x="113629" y="778383"/>
                </a:lnTo>
                <a:lnTo>
                  <a:pt x="93458" y="622707"/>
                </a:lnTo>
                <a:lnTo>
                  <a:pt x="73455" y="466344"/>
                </a:lnTo>
                <a:lnTo>
                  <a:pt x="50091" y="310668"/>
                </a:lnTo>
                <a:lnTo>
                  <a:pt x="26222" y="155677"/>
                </a:lnTo>
                <a:close/>
              </a:path>
            </a:pathLst>
          </a:custGeom>
        </p:spPr>
      </p:pic>
    </p:spTree>
    <p:extLst>
      <p:ext uri="{BB962C8B-B14F-4D97-AF65-F5344CB8AC3E}">
        <p14:creationId xmlns:p14="http://schemas.microsoft.com/office/powerpoint/2010/main" val="20624982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3D633-DDB1-4F71-A16A-B598A51484B6}"/>
              </a:ext>
            </a:extLst>
          </p:cNvPr>
          <p:cNvSpPr>
            <a:spLocks noGrp="1"/>
          </p:cNvSpPr>
          <p:nvPr>
            <p:ph type="title"/>
          </p:nvPr>
        </p:nvSpPr>
        <p:spPr>
          <a:xfrm>
            <a:off x="646111" y="609601"/>
            <a:ext cx="3325731" cy="1675975"/>
          </a:xfrm>
        </p:spPr>
        <p:txBody>
          <a:bodyPr>
            <a:normAutofit/>
          </a:bodyPr>
          <a:lstStyle/>
          <a:p>
            <a:r>
              <a:rPr lang="en-GB" b="1"/>
              <a:t>History</a:t>
            </a:r>
          </a:p>
        </p:txBody>
      </p:sp>
      <p:pic>
        <p:nvPicPr>
          <p:cNvPr id="4" name="Picture 3">
            <a:extLst>
              <a:ext uri="{FF2B5EF4-FFF2-40B4-BE49-F238E27FC236}">
                <a16:creationId xmlns:a16="http://schemas.microsoft.com/office/drawing/2014/main" id="{DF804C94-C8BA-4A73-9FDF-614466D31D8E}"/>
              </a:ext>
            </a:extLst>
          </p:cNvPr>
          <p:cNvPicPr>
            <a:picLocks noChangeAspect="1"/>
          </p:cNvPicPr>
          <p:nvPr/>
        </p:nvPicPr>
        <p:blipFill rotWithShape="1">
          <a:blip r:embed="rId3"/>
          <a:srcRect l="14056" r="13757"/>
          <a:stretch/>
        </p:blipFill>
        <p:spPr>
          <a:xfrm>
            <a:off x="4613644" y="609368"/>
            <a:ext cx="3409037" cy="5638797"/>
          </a:xfrm>
          <a:prstGeom prst="rect">
            <a:avLst/>
          </a:prstGeom>
          <a:effectLst>
            <a:outerShdw blurRad="50800" dist="38100" dir="5400000" algn="t" rotWithShape="0">
              <a:prstClr val="black">
                <a:alpha val="43000"/>
              </a:prstClr>
            </a:outerShdw>
          </a:effectLst>
        </p:spPr>
      </p:pic>
      <p:pic>
        <p:nvPicPr>
          <p:cNvPr id="6" name="Picture 5">
            <a:extLst>
              <a:ext uri="{FF2B5EF4-FFF2-40B4-BE49-F238E27FC236}">
                <a16:creationId xmlns:a16="http://schemas.microsoft.com/office/drawing/2014/main" id="{A05558D6-C0FE-4052-97F2-874B411C0162}"/>
              </a:ext>
            </a:extLst>
          </p:cNvPr>
          <p:cNvPicPr>
            <a:picLocks noChangeAspect="1"/>
          </p:cNvPicPr>
          <p:nvPr/>
        </p:nvPicPr>
        <p:blipFill rotWithShape="1">
          <a:blip r:embed="rId4"/>
          <a:srcRect r="-2" b="47106"/>
          <a:stretch/>
        </p:blipFill>
        <p:spPr>
          <a:xfrm>
            <a:off x="8135262" y="609602"/>
            <a:ext cx="3409037" cy="2766058"/>
          </a:xfrm>
          <a:prstGeom prst="rect">
            <a:avLst/>
          </a:prstGeom>
          <a:effectLst>
            <a:outerShdw blurRad="50800" dist="38100" dir="5400000" algn="t" rotWithShape="0">
              <a:prstClr val="black">
                <a:alpha val="43000"/>
              </a:prstClr>
            </a:outerShdw>
          </a:effectLst>
        </p:spPr>
      </p:pic>
      <p:sp>
        <p:nvSpPr>
          <p:cNvPr id="15" name="Rectangle 14">
            <a:extLst>
              <a:ext uri="{FF2B5EF4-FFF2-40B4-BE49-F238E27FC236}">
                <a16:creationId xmlns:a16="http://schemas.microsoft.com/office/drawing/2014/main" id="{0F8EDF29-1535-4A6E-807D-812733F33E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A1FFEFDC-E8FF-4A73-8685-F577F41C4461}"/>
              </a:ext>
            </a:extLst>
          </p:cNvPr>
          <p:cNvSpPr>
            <a:spLocks noGrp="1"/>
          </p:cNvSpPr>
          <p:nvPr>
            <p:ph idx="1"/>
          </p:nvPr>
        </p:nvSpPr>
        <p:spPr>
          <a:xfrm>
            <a:off x="642176" y="2484544"/>
            <a:ext cx="3329666" cy="3763855"/>
          </a:xfrm>
        </p:spPr>
        <p:txBody>
          <a:bodyPr vert="horz" lIns="91440" tIns="45720" rIns="91440" bIns="45720" rtlCol="0" anchor="t">
            <a:normAutofit lnSpcReduction="10000"/>
          </a:bodyPr>
          <a:lstStyle/>
          <a:p>
            <a:pPr>
              <a:lnSpc>
                <a:spcPct val="90000"/>
              </a:lnSpc>
            </a:pPr>
            <a:r>
              <a:rPr lang="en-GB" sz="1700" b="1"/>
              <a:t>Benin – An African Kingdom</a:t>
            </a:r>
          </a:p>
          <a:p>
            <a:pPr>
              <a:lnSpc>
                <a:spcPct val="90000"/>
              </a:lnSpc>
            </a:pPr>
            <a:r>
              <a:rPr lang="en-GB" sz="1700" b="1"/>
              <a:t>Britain at War – World War Two</a:t>
            </a:r>
          </a:p>
          <a:p>
            <a:pPr>
              <a:lnSpc>
                <a:spcPct val="90000"/>
              </a:lnSpc>
            </a:pPr>
            <a:r>
              <a:rPr lang="en-GB" sz="1700" b="1" dirty="0"/>
              <a:t>Change in Post-War Britain</a:t>
            </a:r>
          </a:p>
          <a:p>
            <a:pPr marL="0" indent="0">
              <a:lnSpc>
                <a:spcPct val="90000"/>
              </a:lnSpc>
              <a:buNone/>
            </a:pPr>
            <a:endParaRPr lang="en-GB" sz="1700" b="1"/>
          </a:p>
          <a:p>
            <a:pPr marL="0" indent="0">
              <a:lnSpc>
                <a:spcPct val="90000"/>
              </a:lnSpc>
              <a:buNone/>
            </a:pPr>
            <a:r>
              <a:rPr lang="en-GB" sz="1700" b="1" dirty="0"/>
              <a:t>Children will develop research skills; extract information from texts and historical sources; questioning; draw links between different places and eras; presenting and writing like a historian.</a:t>
            </a:r>
          </a:p>
          <a:p>
            <a:pPr>
              <a:lnSpc>
                <a:spcPct val="90000"/>
              </a:lnSpc>
            </a:pPr>
            <a:endParaRPr lang="en-GB" sz="1700" b="1"/>
          </a:p>
        </p:txBody>
      </p:sp>
      <p:pic>
        <p:nvPicPr>
          <p:cNvPr id="5" name="Picture 4">
            <a:extLst>
              <a:ext uri="{FF2B5EF4-FFF2-40B4-BE49-F238E27FC236}">
                <a16:creationId xmlns:a16="http://schemas.microsoft.com/office/drawing/2014/main" id="{E21AC08F-CA9D-451E-AF64-16E74EC12980}"/>
              </a:ext>
            </a:extLst>
          </p:cNvPr>
          <p:cNvPicPr>
            <a:picLocks noChangeAspect="1"/>
          </p:cNvPicPr>
          <p:nvPr/>
        </p:nvPicPr>
        <p:blipFill rotWithShape="1">
          <a:blip r:embed="rId5"/>
          <a:srcRect l="12773" r="4963" b="2"/>
          <a:stretch/>
        </p:blipFill>
        <p:spPr>
          <a:xfrm>
            <a:off x="8135262" y="3482340"/>
            <a:ext cx="3409037" cy="2766058"/>
          </a:xfrm>
          <a:prstGeom prst="rect">
            <a:avLst/>
          </a:prstGeom>
          <a:effectLst>
            <a:outerShdw blurRad="50800" dist="38100" dir="5400000" algn="t" rotWithShape="0">
              <a:prstClr val="black">
                <a:alpha val="43000"/>
              </a:prstClr>
            </a:outerShdw>
          </a:effectLst>
        </p:spPr>
      </p:pic>
    </p:spTree>
    <p:extLst>
      <p:ext uri="{BB962C8B-B14F-4D97-AF65-F5344CB8AC3E}">
        <p14:creationId xmlns:p14="http://schemas.microsoft.com/office/powerpoint/2010/main" val="1797054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Title 1">
            <a:extLst>
              <a:ext uri="{FF2B5EF4-FFF2-40B4-BE49-F238E27FC236}">
                <a16:creationId xmlns:a16="http://schemas.microsoft.com/office/drawing/2014/main" id="{755460DA-8E68-4A75-977D-BB9DECD8710A}"/>
              </a:ext>
            </a:extLst>
          </p:cNvPr>
          <p:cNvSpPr>
            <a:spLocks noGrp="1"/>
          </p:cNvSpPr>
          <p:nvPr>
            <p:ph type="title"/>
          </p:nvPr>
        </p:nvSpPr>
        <p:spPr>
          <a:xfrm>
            <a:off x="648930" y="629266"/>
            <a:ext cx="6188190" cy="1622321"/>
          </a:xfrm>
        </p:spPr>
        <p:txBody>
          <a:bodyPr>
            <a:normAutofit/>
          </a:bodyPr>
          <a:lstStyle/>
          <a:p>
            <a:r>
              <a:rPr lang="en-GB" b="1">
                <a:solidFill>
                  <a:srgbClr val="EBEBEB"/>
                </a:solidFill>
              </a:rPr>
              <a:t>Geography</a:t>
            </a:r>
          </a:p>
        </p:txBody>
      </p:sp>
      <p:sp>
        <p:nvSpPr>
          <p:cNvPr id="13"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4" name="Picture 3">
            <a:extLst>
              <a:ext uri="{FF2B5EF4-FFF2-40B4-BE49-F238E27FC236}">
                <a16:creationId xmlns:a16="http://schemas.microsoft.com/office/drawing/2014/main" id="{D1ACE720-28CF-4F75-BFB6-8D8A0490F454}"/>
              </a:ext>
            </a:extLst>
          </p:cNvPr>
          <p:cNvPicPr>
            <a:picLocks noChangeAspect="1"/>
          </p:cNvPicPr>
          <p:nvPr/>
        </p:nvPicPr>
        <p:blipFill rotWithShape="1">
          <a:blip r:embed="rId3"/>
          <a:srcRect r="2" b="9848"/>
          <a:stretch/>
        </p:blipFill>
        <p:spPr>
          <a:xfrm>
            <a:off x="7220078" y="10"/>
            <a:ext cx="4971922" cy="2285990"/>
          </a:xfrm>
          <a:custGeom>
            <a:avLst/>
            <a:gdLst/>
            <a:ahLst/>
            <a:cxnLst/>
            <a:rect l="l" t="t" r="r" b="b"/>
            <a:pathLst>
              <a:path w="4971922" h="2286000">
                <a:moveTo>
                  <a:pt x="0" y="0"/>
                </a:moveTo>
                <a:lnTo>
                  <a:pt x="1343538" y="0"/>
                </a:lnTo>
                <a:lnTo>
                  <a:pt x="1343538" y="1"/>
                </a:lnTo>
                <a:lnTo>
                  <a:pt x="4971922" y="1"/>
                </a:lnTo>
                <a:lnTo>
                  <a:pt x="4971922" y="2286000"/>
                </a:lnTo>
                <a:lnTo>
                  <a:pt x="232518" y="2286000"/>
                </a:lnTo>
                <a:lnTo>
                  <a:pt x="227089" y="2167128"/>
                </a:lnTo>
                <a:lnTo>
                  <a:pt x="218852" y="2014881"/>
                </a:lnTo>
                <a:lnTo>
                  <a:pt x="210952" y="1861947"/>
                </a:lnTo>
                <a:lnTo>
                  <a:pt x="200867" y="1709014"/>
                </a:lnTo>
                <a:lnTo>
                  <a:pt x="188764" y="1554023"/>
                </a:lnTo>
                <a:lnTo>
                  <a:pt x="176662" y="1401090"/>
                </a:lnTo>
                <a:lnTo>
                  <a:pt x="162710" y="1245413"/>
                </a:lnTo>
                <a:lnTo>
                  <a:pt x="147414" y="1089051"/>
                </a:lnTo>
                <a:lnTo>
                  <a:pt x="131278" y="934746"/>
                </a:lnTo>
                <a:lnTo>
                  <a:pt x="112452" y="778383"/>
                </a:lnTo>
                <a:lnTo>
                  <a:pt x="92281" y="622707"/>
                </a:lnTo>
                <a:lnTo>
                  <a:pt x="72278" y="466344"/>
                </a:lnTo>
                <a:lnTo>
                  <a:pt x="48914" y="310668"/>
                </a:lnTo>
                <a:lnTo>
                  <a:pt x="25045" y="155677"/>
                </a:lnTo>
                <a:close/>
              </a:path>
            </a:pathLst>
          </a:custGeom>
        </p:spPr>
      </p:pic>
      <p:sp>
        <p:nvSpPr>
          <p:cNvPr id="3" name="Content Placeholder 2">
            <a:extLst>
              <a:ext uri="{FF2B5EF4-FFF2-40B4-BE49-F238E27FC236}">
                <a16:creationId xmlns:a16="http://schemas.microsoft.com/office/drawing/2014/main" id="{90FF51CF-D030-4439-A2DA-324BF4C8A520}"/>
              </a:ext>
            </a:extLst>
          </p:cNvPr>
          <p:cNvSpPr>
            <a:spLocks noGrp="1"/>
          </p:cNvSpPr>
          <p:nvPr>
            <p:ph idx="1"/>
          </p:nvPr>
        </p:nvSpPr>
        <p:spPr>
          <a:xfrm>
            <a:off x="648930" y="2438400"/>
            <a:ext cx="6188189" cy="3785419"/>
          </a:xfrm>
        </p:spPr>
        <p:txBody>
          <a:bodyPr>
            <a:normAutofit/>
          </a:bodyPr>
          <a:lstStyle/>
          <a:p>
            <a:r>
              <a:rPr lang="en-GB" b="1">
                <a:solidFill>
                  <a:srgbClr val="FFFFFF"/>
                </a:solidFill>
              </a:rPr>
              <a:t>Our World – physical geography</a:t>
            </a:r>
          </a:p>
          <a:p>
            <a:r>
              <a:rPr lang="en-GB" b="1">
                <a:solidFill>
                  <a:srgbClr val="FFFFFF"/>
                </a:solidFill>
              </a:rPr>
              <a:t>Canada and the UK</a:t>
            </a:r>
          </a:p>
          <a:p>
            <a:r>
              <a:rPr lang="en-GB" b="1">
                <a:solidFill>
                  <a:srgbClr val="FFFFFF"/>
                </a:solidFill>
              </a:rPr>
              <a:t>Volcanoes and earthquakes</a:t>
            </a:r>
          </a:p>
          <a:p>
            <a:endParaRPr lang="en-GB" b="1">
              <a:solidFill>
                <a:srgbClr val="FFFFFF"/>
              </a:solidFill>
            </a:endParaRPr>
          </a:p>
          <a:p>
            <a:pPr marL="0" indent="0">
              <a:buNone/>
            </a:pPr>
            <a:r>
              <a:rPr lang="en-GB" b="1">
                <a:solidFill>
                  <a:srgbClr val="FFFFFF"/>
                </a:solidFill>
              </a:rPr>
              <a:t>Children will develop investigative skills; extracting information from texts; effectively using geographical materials; questioning; presenting; and writing like a geographer.</a:t>
            </a:r>
          </a:p>
          <a:p>
            <a:pPr marL="0" indent="0">
              <a:buNone/>
            </a:pPr>
            <a:endParaRPr lang="en-GB" b="1">
              <a:solidFill>
                <a:srgbClr val="FFFFFF"/>
              </a:solidFill>
            </a:endParaRPr>
          </a:p>
          <a:p>
            <a:endParaRPr lang="en-GB" b="1">
              <a:solidFill>
                <a:srgbClr val="FFFFFF"/>
              </a:solidFill>
            </a:endParaRPr>
          </a:p>
          <a:p>
            <a:pPr marL="0" indent="0">
              <a:buNone/>
            </a:pPr>
            <a:endParaRPr lang="en-GB" b="1">
              <a:solidFill>
                <a:srgbClr val="FFFFFF"/>
              </a:solidFill>
            </a:endParaRPr>
          </a:p>
        </p:txBody>
      </p:sp>
      <p:pic>
        <p:nvPicPr>
          <p:cNvPr id="6" name="Picture 5">
            <a:extLst>
              <a:ext uri="{FF2B5EF4-FFF2-40B4-BE49-F238E27FC236}">
                <a16:creationId xmlns:a16="http://schemas.microsoft.com/office/drawing/2014/main" id="{DE9AFF48-EC2A-4C80-AA14-A1FFB38A5ECA}"/>
              </a:ext>
            </a:extLst>
          </p:cNvPr>
          <p:cNvPicPr>
            <a:picLocks noChangeAspect="1"/>
          </p:cNvPicPr>
          <p:nvPr/>
        </p:nvPicPr>
        <p:blipFill rotWithShape="1">
          <a:blip r:embed="rId4"/>
          <a:srcRect t="13764" r="-2" b="-2"/>
          <a:stretch/>
        </p:blipFill>
        <p:spPr>
          <a:xfrm>
            <a:off x="7437114" y="2286000"/>
            <a:ext cx="4754886" cy="2286000"/>
          </a:xfrm>
          <a:custGeom>
            <a:avLst/>
            <a:gdLst/>
            <a:ahLst/>
            <a:cxnLst/>
            <a:rect l="l" t="t" r="r" b="b"/>
            <a:pathLst>
              <a:path w="4754886" h="2286000">
                <a:moveTo>
                  <a:pt x="15482" y="0"/>
                </a:moveTo>
                <a:lnTo>
                  <a:pt x="4754886" y="0"/>
                </a:lnTo>
                <a:lnTo>
                  <a:pt x="4754886" y="2286000"/>
                </a:lnTo>
                <a:lnTo>
                  <a:pt x="0" y="2286000"/>
                </a:lnTo>
                <a:lnTo>
                  <a:pt x="8036" y="2135352"/>
                </a:lnTo>
                <a:lnTo>
                  <a:pt x="12742" y="2007793"/>
                </a:lnTo>
                <a:lnTo>
                  <a:pt x="17953" y="1877492"/>
                </a:lnTo>
                <a:lnTo>
                  <a:pt x="22827" y="1745133"/>
                </a:lnTo>
                <a:lnTo>
                  <a:pt x="26021" y="1612087"/>
                </a:lnTo>
                <a:lnTo>
                  <a:pt x="28879" y="1476299"/>
                </a:lnTo>
                <a:lnTo>
                  <a:pt x="31904" y="1339139"/>
                </a:lnTo>
                <a:lnTo>
                  <a:pt x="33921" y="1199236"/>
                </a:lnTo>
                <a:lnTo>
                  <a:pt x="33921" y="1057961"/>
                </a:lnTo>
                <a:lnTo>
                  <a:pt x="34930" y="915315"/>
                </a:lnTo>
                <a:lnTo>
                  <a:pt x="33921" y="771297"/>
                </a:lnTo>
                <a:lnTo>
                  <a:pt x="31904" y="625221"/>
                </a:lnTo>
                <a:lnTo>
                  <a:pt x="30055" y="479146"/>
                </a:lnTo>
                <a:lnTo>
                  <a:pt x="26021" y="331013"/>
                </a:lnTo>
                <a:lnTo>
                  <a:pt x="21819" y="181509"/>
                </a:lnTo>
                <a:lnTo>
                  <a:pt x="16944" y="32004"/>
                </a:lnTo>
                <a:close/>
              </a:path>
            </a:pathLst>
          </a:custGeom>
        </p:spPr>
      </p:pic>
      <p:pic>
        <p:nvPicPr>
          <p:cNvPr id="5" name="Picture 4">
            <a:extLst>
              <a:ext uri="{FF2B5EF4-FFF2-40B4-BE49-F238E27FC236}">
                <a16:creationId xmlns:a16="http://schemas.microsoft.com/office/drawing/2014/main" id="{987D6E5A-EC5B-486C-AE25-A4F2834B9720}"/>
              </a:ext>
            </a:extLst>
          </p:cNvPr>
          <p:cNvPicPr>
            <a:picLocks noChangeAspect="1"/>
          </p:cNvPicPr>
          <p:nvPr/>
        </p:nvPicPr>
        <p:blipFill rotWithShape="1">
          <a:blip r:embed="rId5"/>
          <a:srcRect r="2" b="33140"/>
          <a:stretch/>
        </p:blipFill>
        <p:spPr>
          <a:xfrm>
            <a:off x="7218902" y="4572000"/>
            <a:ext cx="4973099" cy="2286000"/>
          </a:xfrm>
          <a:custGeom>
            <a:avLst/>
            <a:gdLst/>
            <a:ahLst/>
            <a:cxnLst/>
            <a:rect l="l" t="t" r="r" b="b"/>
            <a:pathLst>
              <a:path w="4973099" h="2286000">
                <a:moveTo>
                  <a:pt x="218212" y="0"/>
                </a:moveTo>
                <a:lnTo>
                  <a:pt x="4973099" y="0"/>
                </a:lnTo>
                <a:lnTo>
                  <a:pt x="4973099" y="2286000"/>
                </a:lnTo>
                <a:lnTo>
                  <a:pt x="897889" y="2286000"/>
                </a:lnTo>
                <a:lnTo>
                  <a:pt x="0" y="2286000"/>
                </a:lnTo>
                <a:lnTo>
                  <a:pt x="5883" y="2245538"/>
                </a:lnTo>
                <a:lnTo>
                  <a:pt x="23197" y="2126894"/>
                </a:lnTo>
                <a:lnTo>
                  <a:pt x="35299" y="2040483"/>
                </a:lnTo>
                <a:lnTo>
                  <a:pt x="48074" y="1937613"/>
                </a:lnTo>
                <a:lnTo>
                  <a:pt x="63370" y="1815541"/>
                </a:lnTo>
                <a:lnTo>
                  <a:pt x="79507" y="1680438"/>
                </a:lnTo>
                <a:lnTo>
                  <a:pt x="96484" y="1528191"/>
                </a:lnTo>
                <a:lnTo>
                  <a:pt x="114469" y="1362227"/>
                </a:lnTo>
                <a:lnTo>
                  <a:pt x="132455" y="1181862"/>
                </a:lnTo>
                <a:lnTo>
                  <a:pt x="150776" y="989838"/>
                </a:lnTo>
                <a:lnTo>
                  <a:pt x="167753" y="782726"/>
                </a:lnTo>
                <a:lnTo>
                  <a:pt x="184058" y="566013"/>
                </a:lnTo>
                <a:lnTo>
                  <a:pt x="198850" y="336956"/>
                </a:lnTo>
                <a:lnTo>
                  <a:pt x="212969" y="98298"/>
                </a:lnTo>
                <a:close/>
              </a:path>
            </a:pathLst>
          </a:custGeom>
        </p:spPr>
      </p:pic>
    </p:spTree>
    <p:extLst>
      <p:ext uri="{BB962C8B-B14F-4D97-AF65-F5344CB8AC3E}">
        <p14:creationId xmlns:p14="http://schemas.microsoft.com/office/powerpoint/2010/main" val="37860264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DE689-0259-47E3-B4D8-7392CC169791}"/>
              </a:ext>
            </a:extLst>
          </p:cNvPr>
          <p:cNvSpPr>
            <a:spLocks noGrp="1"/>
          </p:cNvSpPr>
          <p:nvPr>
            <p:ph type="title"/>
          </p:nvPr>
        </p:nvSpPr>
        <p:spPr>
          <a:xfrm>
            <a:off x="647701" y="452718"/>
            <a:ext cx="4765226" cy="1400530"/>
          </a:xfrm>
        </p:spPr>
        <p:txBody>
          <a:bodyPr>
            <a:normAutofit/>
          </a:bodyPr>
          <a:lstStyle/>
          <a:p>
            <a:r>
              <a:rPr lang="en-GB" b="1"/>
              <a:t>Art</a:t>
            </a:r>
          </a:p>
        </p:txBody>
      </p:sp>
      <p:pic>
        <p:nvPicPr>
          <p:cNvPr id="6" name="Picture 5">
            <a:extLst>
              <a:ext uri="{FF2B5EF4-FFF2-40B4-BE49-F238E27FC236}">
                <a16:creationId xmlns:a16="http://schemas.microsoft.com/office/drawing/2014/main" id="{61D38F91-2E5B-4168-AB7E-C1D449599518}"/>
              </a:ext>
            </a:extLst>
          </p:cNvPr>
          <p:cNvPicPr>
            <a:picLocks noChangeAspect="1"/>
          </p:cNvPicPr>
          <p:nvPr/>
        </p:nvPicPr>
        <p:blipFill rotWithShape="1">
          <a:blip r:embed="rId3"/>
          <a:srcRect l="7424" r="4313" b="-1"/>
          <a:stretch/>
        </p:blipFill>
        <p:spPr>
          <a:xfrm>
            <a:off x="6097587" y="10"/>
            <a:ext cx="3047208" cy="2623857"/>
          </a:xfrm>
          <a:prstGeom prst="rect">
            <a:avLst/>
          </a:prstGeom>
        </p:spPr>
      </p:pic>
      <p:pic>
        <p:nvPicPr>
          <p:cNvPr id="4" name="Picture 3">
            <a:extLst>
              <a:ext uri="{FF2B5EF4-FFF2-40B4-BE49-F238E27FC236}">
                <a16:creationId xmlns:a16="http://schemas.microsoft.com/office/drawing/2014/main" id="{4D6F98B8-31A5-4F1F-AFF6-4EA299E323CE}"/>
              </a:ext>
            </a:extLst>
          </p:cNvPr>
          <p:cNvPicPr>
            <a:picLocks noChangeAspect="1"/>
          </p:cNvPicPr>
          <p:nvPr/>
        </p:nvPicPr>
        <p:blipFill rotWithShape="1">
          <a:blip r:embed="rId4"/>
          <a:srcRect l="6225" r="7923" b="-4"/>
          <a:stretch/>
        </p:blipFill>
        <p:spPr>
          <a:xfrm>
            <a:off x="9148019" y="10"/>
            <a:ext cx="3043981" cy="2623857"/>
          </a:xfrm>
          <a:prstGeom prst="rect">
            <a:avLst/>
          </a:prstGeom>
        </p:spPr>
      </p:pic>
      <p:sp>
        <p:nvSpPr>
          <p:cNvPr id="17" name="Rectangle 16">
            <a:extLst>
              <a:ext uri="{FF2B5EF4-FFF2-40B4-BE49-F238E27FC236}">
                <a16:creationId xmlns:a16="http://schemas.microsoft.com/office/drawing/2014/main" id="{209A65FB-AD02-4653-B424-6439989CB9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04CED6C6-75B3-4740-96F7-1A6093FDE8BF}"/>
              </a:ext>
            </a:extLst>
          </p:cNvPr>
          <p:cNvSpPr>
            <a:spLocks noGrp="1"/>
          </p:cNvSpPr>
          <p:nvPr>
            <p:ph idx="1"/>
          </p:nvPr>
        </p:nvSpPr>
        <p:spPr>
          <a:xfrm>
            <a:off x="647701" y="2052918"/>
            <a:ext cx="4764245" cy="4195481"/>
          </a:xfrm>
        </p:spPr>
        <p:txBody>
          <a:bodyPr>
            <a:normAutofit/>
          </a:bodyPr>
          <a:lstStyle/>
          <a:p>
            <a:r>
              <a:rPr lang="en-GB" b="1"/>
              <a:t>Abstract art – Peter Thorpe</a:t>
            </a:r>
          </a:p>
          <a:p>
            <a:r>
              <a:rPr lang="en-GB" b="1"/>
              <a:t>Line drawings – Lowry</a:t>
            </a:r>
          </a:p>
          <a:p>
            <a:r>
              <a:rPr lang="en-GB" b="1"/>
              <a:t>Collage – Matisse</a:t>
            </a:r>
          </a:p>
          <a:p>
            <a:endParaRPr lang="en-GB" b="1"/>
          </a:p>
          <a:p>
            <a:pPr marL="0" indent="0">
              <a:buNone/>
            </a:pPr>
            <a:r>
              <a:rPr lang="en-GB" b="1"/>
              <a:t>Children will further develop their mastery of art and design techniques.</a:t>
            </a:r>
          </a:p>
        </p:txBody>
      </p:sp>
      <p:pic>
        <p:nvPicPr>
          <p:cNvPr id="5" name="Picture 4">
            <a:extLst>
              <a:ext uri="{FF2B5EF4-FFF2-40B4-BE49-F238E27FC236}">
                <a16:creationId xmlns:a16="http://schemas.microsoft.com/office/drawing/2014/main" id="{BAEAB620-AB10-4AE9-A4A2-4D04E59E3CA1}"/>
              </a:ext>
            </a:extLst>
          </p:cNvPr>
          <p:cNvPicPr>
            <a:picLocks noChangeAspect="1"/>
          </p:cNvPicPr>
          <p:nvPr/>
        </p:nvPicPr>
        <p:blipFill rotWithShape="1">
          <a:blip r:embed="rId5"/>
          <a:srcRect l="13937" r="11929" b="1"/>
          <a:stretch/>
        </p:blipFill>
        <p:spPr>
          <a:xfrm>
            <a:off x="6097590" y="2624333"/>
            <a:ext cx="6094409" cy="4233667"/>
          </a:xfrm>
          <a:prstGeom prst="rect">
            <a:avLst/>
          </a:prstGeom>
        </p:spPr>
      </p:pic>
      <p:cxnSp>
        <p:nvCxnSpPr>
          <p:cNvPr id="18" name="Straight Connector 17">
            <a:extLst>
              <a:ext uri="{FF2B5EF4-FFF2-40B4-BE49-F238E27FC236}">
                <a16:creationId xmlns:a16="http://schemas.microsoft.com/office/drawing/2014/main" id="{B013D6E3-8EA2-4680-8354-8447C21540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9144792" y="-467"/>
            <a:ext cx="1" cy="262433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54BB578-016F-49C7-AC65-F776500E1FA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7589" y="2624200"/>
            <a:ext cx="6094408"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7538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F1A254-9018-4F98-93D6-275AC56BF40C}"/>
              </a:ext>
            </a:extLst>
          </p:cNvPr>
          <p:cNvPicPr>
            <a:picLocks noChangeAspect="1"/>
          </p:cNvPicPr>
          <p:nvPr/>
        </p:nvPicPr>
        <p:blipFill rotWithShape="1">
          <a:blip r:embed="rId3"/>
          <a:srcRect l="7895" r="2580" b="2"/>
          <a:stretch/>
        </p:blipFill>
        <p:spPr>
          <a:xfrm>
            <a:off x="4059934" y="10"/>
            <a:ext cx="8132065" cy="6857990"/>
          </a:xfrm>
          <a:prstGeom prst="rect">
            <a:avLst/>
          </a:prstGeom>
        </p:spPr>
      </p:pic>
      <p:sp>
        <p:nvSpPr>
          <p:cNvPr id="11" name="Rectangle 10">
            <a:extLst>
              <a:ext uri="{FF2B5EF4-FFF2-40B4-BE49-F238E27FC236}">
                <a16:creationId xmlns:a16="http://schemas.microsoft.com/office/drawing/2014/main" id="{8D489E29-742E-4D34-AB08-CE3217805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6053153" y="1320127"/>
            <a:ext cx="4812846" cy="4195481"/>
          </a:xfrm>
          <a:prstGeom prst="rect">
            <a:avLst/>
          </a:prstGeom>
          <a:solidFill>
            <a:schemeClr val="bg1">
              <a:alpha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Title 1">
            <a:extLst>
              <a:ext uri="{FF2B5EF4-FFF2-40B4-BE49-F238E27FC236}">
                <a16:creationId xmlns:a16="http://schemas.microsoft.com/office/drawing/2014/main" id="{760ED86F-5335-4EC6-883E-4A8878600EC4}"/>
              </a:ext>
            </a:extLst>
          </p:cNvPr>
          <p:cNvSpPr>
            <a:spLocks noGrp="1"/>
          </p:cNvSpPr>
          <p:nvPr>
            <p:ph type="title"/>
          </p:nvPr>
        </p:nvSpPr>
        <p:spPr>
          <a:xfrm>
            <a:off x="6374887" y="1641860"/>
            <a:ext cx="4204298" cy="1034728"/>
          </a:xfrm>
        </p:spPr>
        <p:txBody>
          <a:bodyPr>
            <a:normAutofit/>
          </a:bodyPr>
          <a:lstStyle/>
          <a:p>
            <a:r>
              <a:rPr lang="en-GB" sz="2800" b="1"/>
              <a:t>Design Technology</a:t>
            </a:r>
          </a:p>
        </p:txBody>
      </p:sp>
      <p:pic>
        <p:nvPicPr>
          <p:cNvPr id="6" name="Picture 5">
            <a:extLst>
              <a:ext uri="{FF2B5EF4-FFF2-40B4-BE49-F238E27FC236}">
                <a16:creationId xmlns:a16="http://schemas.microsoft.com/office/drawing/2014/main" id="{2CD70442-3A60-4166-A475-0843EE399EBD}"/>
              </a:ext>
            </a:extLst>
          </p:cNvPr>
          <p:cNvPicPr>
            <a:picLocks noChangeAspect="1"/>
          </p:cNvPicPr>
          <p:nvPr/>
        </p:nvPicPr>
        <p:blipFill rotWithShape="1">
          <a:blip r:embed="rId4"/>
          <a:srcRect l="3242" r="7364" b="-3"/>
          <a:stretch/>
        </p:blipFill>
        <p:spPr>
          <a:xfrm>
            <a:off x="20" y="-1"/>
            <a:ext cx="4059914" cy="3429000"/>
          </a:xfrm>
          <a:prstGeom prst="rect">
            <a:avLst/>
          </a:prstGeom>
        </p:spPr>
      </p:pic>
      <p:pic>
        <p:nvPicPr>
          <p:cNvPr id="5" name="Picture 4">
            <a:extLst>
              <a:ext uri="{FF2B5EF4-FFF2-40B4-BE49-F238E27FC236}">
                <a16:creationId xmlns:a16="http://schemas.microsoft.com/office/drawing/2014/main" id="{33BB6301-32C2-4559-9A50-CB5975C7A7D0}"/>
              </a:ext>
            </a:extLst>
          </p:cNvPr>
          <p:cNvPicPr>
            <a:picLocks noChangeAspect="1"/>
          </p:cNvPicPr>
          <p:nvPr/>
        </p:nvPicPr>
        <p:blipFill rotWithShape="1">
          <a:blip r:embed="rId5"/>
          <a:srcRect l="245" r="27740" b="1"/>
          <a:stretch/>
        </p:blipFill>
        <p:spPr>
          <a:xfrm>
            <a:off x="20" y="3429000"/>
            <a:ext cx="4059916" cy="3429000"/>
          </a:xfrm>
          <a:prstGeom prst="rect">
            <a:avLst/>
          </a:prstGeom>
        </p:spPr>
      </p:pic>
      <p:sp>
        <p:nvSpPr>
          <p:cNvPr id="3" name="Content Placeholder 2">
            <a:extLst>
              <a:ext uri="{FF2B5EF4-FFF2-40B4-BE49-F238E27FC236}">
                <a16:creationId xmlns:a16="http://schemas.microsoft.com/office/drawing/2014/main" id="{526952E7-21B6-44DA-B928-BB7427BD8722}"/>
              </a:ext>
            </a:extLst>
          </p:cNvPr>
          <p:cNvSpPr>
            <a:spLocks noGrp="1"/>
          </p:cNvSpPr>
          <p:nvPr>
            <p:ph idx="1"/>
          </p:nvPr>
        </p:nvSpPr>
        <p:spPr>
          <a:xfrm>
            <a:off x="6374886" y="2809812"/>
            <a:ext cx="4169380" cy="2384064"/>
          </a:xfrm>
        </p:spPr>
        <p:txBody>
          <a:bodyPr>
            <a:normAutofit/>
          </a:bodyPr>
          <a:lstStyle/>
          <a:p>
            <a:pPr>
              <a:lnSpc>
                <a:spcPct val="90000"/>
              </a:lnSpc>
            </a:pPr>
            <a:r>
              <a:rPr lang="en-GB" sz="1500" b="1"/>
              <a:t>Textiles – creating an advent calendar</a:t>
            </a:r>
          </a:p>
          <a:p>
            <a:pPr>
              <a:lnSpc>
                <a:spcPct val="90000"/>
              </a:lnSpc>
            </a:pPr>
            <a:r>
              <a:rPr lang="en-GB" sz="1500" b="1"/>
              <a:t>Electrical systems – making an alarm</a:t>
            </a:r>
          </a:p>
          <a:p>
            <a:pPr>
              <a:lnSpc>
                <a:spcPct val="90000"/>
              </a:lnSpc>
            </a:pPr>
            <a:r>
              <a:rPr lang="en-GB" sz="1500" b="1"/>
              <a:t>Food – Caribbean vegetable soup</a:t>
            </a:r>
          </a:p>
          <a:p>
            <a:pPr>
              <a:lnSpc>
                <a:spcPct val="90000"/>
              </a:lnSpc>
            </a:pPr>
            <a:endParaRPr lang="en-GB" sz="1500" b="1"/>
          </a:p>
          <a:p>
            <a:pPr marL="0" indent="0">
              <a:lnSpc>
                <a:spcPct val="90000"/>
              </a:lnSpc>
              <a:buNone/>
            </a:pPr>
            <a:r>
              <a:rPr lang="en-GB" sz="1500" b="1"/>
              <a:t>For each project, children will develop their ability to design, make and evaluate.</a:t>
            </a:r>
          </a:p>
        </p:txBody>
      </p:sp>
    </p:spTree>
    <p:extLst>
      <p:ext uri="{BB962C8B-B14F-4D97-AF65-F5344CB8AC3E}">
        <p14:creationId xmlns:p14="http://schemas.microsoft.com/office/powerpoint/2010/main" val="34291920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Title 1">
            <a:extLst>
              <a:ext uri="{FF2B5EF4-FFF2-40B4-BE49-F238E27FC236}">
                <a16:creationId xmlns:a16="http://schemas.microsoft.com/office/drawing/2014/main" id="{90CAD515-71A8-4017-8912-02ADFAE33E14}"/>
              </a:ext>
            </a:extLst>
          </p:cNvPr>
          <p:cNvSpPr>
            <a:spLocks noGrp="1"/>
          </p:cNvSpPr>
          <p:nvPr>
            <p:ph type="title"/>
          </p:nvPr>
        </p:nvSpPr>
        <p:spPr>
          <a:xfrm>
            <a:off x="648930" y="629266"/>
            <a:ext cx="6188190" cy="1622321"/>
          </a:xfrm>
        </p:spPr>
        <p:txBody>
          <a:bodyPr>
            <a:normAutofit/>
          </a:bodyPr>
          <a:lstStyle/>
          <a:p>
            <a:r>
              <a:rPr lang="en-GB" b="1">
                <a:solidFill>
                  <a:srgbClr val="EBEBEB"/>
                </a:solidFill>
              </a:rPr>
              <a:t>Music</a:t>
            </a:r>
          </a:p>
        </p:txBody>
      </p:sp>
      <p:sp>
        <p:nvSpPr>
          <p:cNvPr id="28"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4" name="Picture 3">
            <a:extLst>
              <a:ext uri="{FF2B5EF4-FFF2-40B4-BE49-F238E27FC236}">
                <a16:creationId xmlns:a16="http://schemas.microsoft.com/office/drawing/2014/main" id="{A37C0226-E7B1-4262-B71C-9BB1D7230204}"/>
              </a:ext>
            </a:extLst>
          </p:cNvPr>
          <p:cNvPicPr>
            <a:picLocks noChangeAspect="1"/>
          </p:cNvPicPr>
          <p:nvPr/>
        </p:nvPicPr>
        <p:blipFill rotWithShape="1">
          <a:blip r:embed="rId3"/>
          <a:srcRect t="19913" r="2" b="12721"/>
          <a:stretch/>
        </p:blipFill>
        <p:spPr>
          <a:xfrm>
            <a:off x="7220078" y="10"/>
            <a:ext cx="4971922" cy="2285990"/>
          </a:xfrm>
          <a:custGeom>
            <a:avLst/>
            <a:gdLst/>
            <a:ahLst/>
            <a:cxnLst/>
            <a:rect l="l" t="t" r="r" b="b"/>
            <a:pathLst>
              <a:path w="4971922" h="2286000">
                <a:moveTo>
                  <a:pt x="0" y="0"/>
                </a:moveTo>
                <a:lnTo>
                  <a:pt x="1343538" y="0"/>
                </a:lnTo>
                <a:lnTo>
                  <a:pt x="1343538" y="1"/>
                </a:lnTo>
                <a:lnTo>
                  <a:pt x="4971922" y="1"/>
                </a:lnTo>
                <a:lnTo>
                  <a:pt x="4971922" y="2286000"/>
                </a:lnTo>
                <a:lnTo>
                  <a:pt x="232518" y="2286000"/>
                </a:lnTo>
                <a:lnTo>
                  <a:pt x="227089" y="2167128"/>
                </a:lnTo>
                <a:lnTo>
                  <a:pt x="218852" y="2014881"/>
                </a:lnTo>
                <a:lnTo>
                  <a:pt x="210952" y="1861947"/>
                </a:lnTo>
                <a:lnTo>
                  <a:pt x="200867" y="1709014"/>
                </a:lnTo>
                <a:lnTo>
                  <a:pt x="188764" y="1554023"/>
                </a:lnTo>
                <a:lnTo>
                  <a:pt x="176662" y="1401090"/>
                </a:lnTo>
                <a:lnTo>
                  <a:pt x="162710" y="1245413"/>
                </a:lnTo>
                <a:lnTo>
                  <a:pt x="147414" y="1089051"/>
                </a:lnTo>
                <a:lnTo>
                  <a:pt x="131278" y="934746"/>
                </a:lnTo>
                <a:lnTo>
                  <a:pt x="112452" y="778383"/>
                </a:lnTo>
                <a:lnTo>
                  <a:pt x="92281" y="622707"/>
                </a:lnTo>
                <a:lnTo>
                  <a:pt x="72278" y="466344"/>
                </a:lnTo>
                <a:lnTo>
                  <a:pt x="48914" y="310668"/>
                </a:lnTo>
                <a:lnTo>
                  <a:pt x="25045" y="155677"/>
                </a:lnTo>
                <a:close/>
              </a:path>
            </a:pathLst>
          </a:custGeom>
        </p:spPr>
      </p:pic>
      <p:sp>
        <p:nvSpPr>
          <p:cNvPr id="3" name="Content Placeholder 2">
            <a:extLst>
              <a:ext uri="{FF2B5EF4-FFF2-40B4-BE49-F238E27FC236}">
                <a16:creationId xmlns:a16="http://schemas.microsoft.com/office/drawing/2014/main" id="{089713F5-F130-428F-8344-5639BFB3C923}"/>
              </a:ext>
            </a:extLst>
          </p:cNvPr>
          <p:cNvSpPr>
            <a:spLocks noGrp="1"/>
          </p:cNvSpPr>
          <p:nvPr>
            <p:ph idx="1"/>
          </p:nvPr>
        </p:nvSpPr>
        <p:spPr>
          <a:xfrm>
            <a:off x="648930" y="2438400"/>
            <a:ext cx="6188189" cy="3785419"/>
          </a:xfrm>
        </p:spPr>
        <p:txBody>
          <a:bodyPr>
            <a:normAutofit/>
          </a:bodyPr>
          <a:lstStyle/>
          <a:p>
            <a:r>
              <a:rPr lang="en-GB" b="1">
                <a:solidFill>
                  <a:srgbClr val="FFFFFF"/>
                </a:solidFill>
              </a:rPr>
              <a:t>Getting started with music technology</a:t>
            </a:r>
          </a:p>
          <a:p>
            <a:r>
              <a:rPr lang="en-GB" b="1">
                <a:solidFill>
                  <a:srgbClr val="FFFFFF"/>
                </a:solidFill>
              </a:rPr>
              <a:t>Exploring key and time signatures</a:t>
            </a:r>
          </a:p>
          <a:p>
            <a:r>
              <a:rPr lang="en-GB" b="1">
                <a:solidFill>
                  <a:srgbClr val="FFFFFF"/>
                </a:solidFill>
              </a:rPr>
              <a:t>Identifying important musical elements</a:t>
            </a:r>
          </a:p>
          <a:p>
            <a:r>
              <a:rPr lang="en-GB" b="1">
                <a:solidFill>
                  <a:srgbClr val="FFFFFF"/>
                </a:solidFill>
              </a:rPr>
              <a:t>Introducing chords</a:t>
            </a:r>
          </a:p>
          <a:p>
            <a:r>
              <a:rPr lang="en-GB" b="1">
                <a:solidFill>
                  <a:srgbClr val="FFFFFF"/>
                </a:solidFill>
              </a:rPr>
              <a:t>Learn to play the ukulele</a:t>
            </a:r>
          </a:p>
          <a:p>
            <a:r>
              <a:rPr lang="en-GB" b="1">
                <a:solidFill>
                  <a:srgbClr val="FFFFFF"/>
                </a:solidFill>
              </a:rPr>
              <a:t>Year Six production</a:t>
            </a:r>
          </a:p>
          <a:p>
            <a:r>
              <a:rPr lang="en-GB" b="1">
                <a:solidFill>
                  <a:srgbClr val="FFFFFF"/>
                </a:solidFill>
              </a:rPr>
              <a:t>Outdoor Music Festival performance</a:t>
            </a:r>
          </a:p>
        </p:txBody>
      </p:sp>
      <p:pic>
        <p:nvPicPr>
          <p:cNvPr id="6" name="Picture 5">
            <a:extLst>
              <a:ext uri="{FF2B5EF4-FFF2-40B4-BE49-F238E27FC236}">
                <a16:creationId xmlns:a16="http://schemas.microsoft.com/office/drawing/2014/main" id="{62BF71F4-944C-425D-927F-84C03A742CD9}"/>
              </a:ext>
            </a:extLst>
          </p:cNvPr>
          <p:cNvPicPr>
            <a:picLocks noChangeAspect="1"/>
          </p:cNvPicPr>
          <p:nvPr/>
        </p:nvPicPr>
        <p:blipFill rotWithShape="1">
          <a:blip r:embed="rId4"/>
          <a:srcRect t="31406" r="-2" b="19156"/>
          <a:stretch/>
        </p:blipFill>
        <p:spPr>
          <a:xfrm>
            <a:off x="7437114" y="2286000"/>
            <a:ext cx="4754886" cy="2286000"/>
          </a:xfrm>
          <a:custGeom>
            <a:avLst/>
            <a:gdLst/>
            <a:ahLst/>
            <a:cxnLst/>
            <a:rect l="l" t="t" r="r" b="b"/>
            <a:pathLst>
              <a:path w="4754886" h="2286000">
                <a:moveTo>
                  <a:pt x="15482" y="0"/>
                </a:moveTo>
                <a:lnTo>
                  <a:pt x="4754886" y="0"/>
                </a:lnTo>
                <a:lnTo>
                  <a:pt x="4754886" y="2286000"/>
                </a:lnTo>
                <a:lnTo>
                  <a:pt x="0" y="2286000"/>
                </a:lnTo>
                <a:lnTo>
                  <a:pt x="8036" y="2135352"/>
                </a:lnTo>
                <a:lnTo>
                  <a:pt x="12742" y="2007793"/>
                </a:lnTo>
                <a:lnTo>
                  <a:pt x="17953" y="1877492"/>
                </a:lnTo>
                <a:lnTo>
                  <a:pt x="22827" y="1745133"/>
                </a:lnTo>
                <a:lnTo>
                  <a:pt x="26021" y="1612087"/>
                </a:lnTo>
                <a:lnTo>
                  <a:pt x="28879" y="1476299"/>
                </a:lnTo>
                <a:lnTo>
                  <a:pt x="31904" y="1339139"/>
                </a:lnTo>
                <a:lnTo>
                  <a:pt x="33921" y="1199236"/>
                </a:lnTo>
                <a:lnTo>
                  <a:pt x="33921" y="1057961"/>
                </a:lnTo>
                <a:lnTo>
                  <a:pt x="34930" y="915315"/>
                </a:lnTo>
                <a:lnTo>
                  <a:pt x="33921" y="771297"/>
                </a:lnTo>
                <a:lnTo>
                  <a:pt x="31904" y="625221"/>
                </a:lnTo>
                <a:lnTo>
                  <a:pt x="30055" y="479146"/>
                </a:lnTo>
                <a:lnTo>
                  <a:pt x="26021" y="331013"/>
                </a:lnTo>
                <a:lnTo>
                  <a:pt x="21819" y="181509"/>
                </a:lnTo>
                <a:lnTo>
                  <a:pt x="16944" y="32004"/>
                </a:lnTo>
                <a:close/>
              </a:path>
            </a:pathLst>
          </a:custGeom>
        </p:spPr>
      </p:pic>
      <p:pic>
        <p:nvPicPr>
          <p:cNvPr id="5" name="Picture 4">
            <a:extLst>
              <a:ext uri="{FF2B5EF4-FFF2-40B4-BE49-F238E27FC236}">
                <a16:creationId xmlns:a16="http://schemas.microsoft.com/office/drawing/2014/main" id="{8E221E0D-9DA3-4D8C-ACC0-72725EC0AA28}"/>
              </a:ext>
            </a:extLst>
          </p:cNvPr>
          <p:cNvPicPr>
            <a:picLocks noChangeAspect="1"/>
          </p:cNvPicPr>
          <p:nvPr/>
        </p:nvPicPr>
        <p:blipFill rotWithShape="1">
          <a:blip r:embed="rId5"/>
          <a:srcRect t="7814" r="2" b="21468"/>
          <a:stretch/>
        </p:blipFill>
        <p:spPr>
          <a:xfrm>
            <a:off x="7218902" y="4572000"/>
            <a:ext cx="4973099" cy="2286000"/>
          </a:xfrm>
          <a:custGeom>
            <a:avLst/>
            <a:gdLst/>
            <a:ahLst/>
            <a:cxnLst/>
            <a:rect l="l" t="t" r="r" b="b"/>
            <a:pathLst>
              <a:path w="4973099" h="2286000">
                <a:moveTo>
                  <a:pt x="218212" y="0"/>
                </a:moveTo>
                <a:lnTo>
                  <a:pt x="4973099" y="0"/>
                </a:lnTo>
                <a:lnTo>
                  <a:pt x="4973099" y="2286000"/>
                </a:lnTo>
                <a:lnTo>
                  <a:pt x="897889" y="2286000"/>
                </a:lnTo>
                <a:lnTo>
                  <a:pt x="0" y="2286000"/>
                </a:lnTo>
                <a:lnTo>
                  <a:pt x="5883" y="2245538"/>
                </a:lnTo>
                <a:lnTo>
                  <a:pt x="23197" y="2126894"/>
                </a:lnTo>
                <a:lnTo>
                  <a:pt x="35299" y="2040483"/>
                </a:lnTo>
                <a:lnTo>
                  <a:pt x="48074" y="1937613"/>
                </a:lnTo>
                <a:lnTo>
                  <a:pt x="63370" y="1815541"/>
                </a:lnTo>
                <a:lnTo>
                  <a:pt x="79507" y="1680438"/>
                </a:lnTo>
                <a:lnTo>
                  <a:pt x="96484" y="1528191"/>
                </a:lnTo>
                <a:lnTo>
                  <a:pt x="114469" y="1362227"/>
                </a:lnTo>
                <a:lnTo>
                  <a:pt x="132455" y="1181862"/>
                </a:lnTo>
                <a:lnTo>
                  <a:pt x="150776" y="989838"/>
                </a:lnTo>
                <a:lnTo>
                  <a:pt x="167753" y="782726"/>
                </a:lnTo>
                <a:lnTo>
                  <a:pt x="184058" y="566013"/>
                </a:lnTo>
                <a:lnTo>
                  <a:pt x="198850" y="336956"/>
                </a:lnTo>
                <a:lnTo>
                  <a:pt x="212969" y="98298"/>
                </a:lnTo>
                <a:close/>
              </a:path>
            </a:pathLst>
          </a:custGeom>
        </p:spPr>
      </p:pic>
    </p:spTree>
    <p:extLst>
      <p:ext uri="{BB962C8B-B14F-4D97-AF65-F5344CB8AC3E}">
        <p14:creationId xmlns:p14="http://schemas.microsoft.com/office/powerpoint/2010/main" val="3588068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C256B-6CD6-44D6-A59D-F68A8E0F1E51}"/>
              </a:ext>
            </a:extLst>
          </p:cNvPr>
          <p:cNvSpPr>
            <a:spLocks noGrp="1"/>
          </p:cNvSpPr>
          <p:nvPr>
            <p:ph type="title"/>
          </p:nvPr>
        </p:nvSpPr>
        <p:spPr>
          <a:xfrm>
            <a:off x="646112" y="452718"/>
            <a:ext cx="5629222" cy="1400530"/>
          </a:xfrm>
        </p:spPr>
        <p:txBody>
          <a:bodyPr>
            <a:normAutofit/>
          </a:bodyPr>
          <a:lstStyle/>
          <a:p>
            <a:r>
              <a:rPr lang="en-GB" b="1"/>
              <a:t>PE (Physical Education)</a:t>
            </a:r>
          </a:p>
        </p:txBody>
      </p:sp>
      <p:sp>
        <p:nvSpPr>
          <p:cNvPr id="10" name="Freeform: Shape 9">
            <a:extLst>
              <a:ext uri="{FF2B5EF4-FFF2-40B4-BE49-F238E27FC236}">
                <a16:creationId xmlns:a16="http://schemas.microsoft.com/office/drawing/2014/main" id="{AB6AAF19-F9D3-45A5-AE5D-78BC811061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998731" y="664312"/>
            <a:ext cx="6858001" cy="5529377"/>
          </a:xfrm>
          <a:custGeom>
            <a:avLst/>
            <a:gdLst>
              <a:gd name="connsiteX0" fmla="*/ 6858001 w 6858001"/>
              <a:gd name="connsiteY0" fmla="*/ 1177 h 5529377"/>
              <a:gd name="connsiteX1" fmla="*/ 6858001 w 6858001"/>
              <a:gd name="connsiteY1" fmla="*/ 1344715 h 5529377"/>
              <a:gd name="connsiteX2" fmla="*/ 6858000 w 6858001"/>
              <a:gd name="connsiteY2" fmla="*/ 1344715 h 5529377"/>
              <a:gd name="connsiteX3" fmla="*/ 6858000 w 6858001"/>
              <a:gd name="connsiteY3" fmla="*/ 5529377 h 5529377"/>
              <a:gd name="connsiteX4" fmla="*/ 0 w 6858001"/>
              <a:gd name="connsiteY4" fmla="*/ 5529376 h 5529377"/>
              <a:gd name="connsiteX5" fmla="*/ 0 w 6858001"/>
              <a:gd name="connsiteY5" fmla="*/ 891096 h 5529377"/>
              <a:gd name="connsiteX6" fmla="*/ 1 w 6858001"/>
              <a:gd name="connsiteY6" fmla="*/ 891096 h 5529377"/>
              <a:gd name="connsiteX7" fmla="*/ 1 w 6858001"/>
              <a:gd name="connsiteY7" fmla="*/ 0 h 5529377"/>
              <a:gd name="connsiteX8" fmla="*/ 40463 w 6858001"/>
              <a:gd name="connsiteY8" fmla="*/ 5883 h 5529377"/>
              <a:gd name="connsiteX9" fmla="*/ 159107 w 6858001"/>
              <a:gd name="connsiteY9" fmla="*/ 23196 h 5529377"/>
              <a:gd name="connsiteX10" fmla="*/ 245518 w 6858001"/>
              <a:gd name="connsiteY10" fmla="*/ 35299 h 5529377"/>
              <a:gd name="connsiteX11" fmla="*/ 348388 w 6858001"/>
              <a:gd name="connsiteY11" fmla="*/ 48073 h 5529377"/>
              <a:gd name="connsiteX12" fmla="*/ 470460 w 6858001"/>
              <a:gd name="connsiteY12" fmla="*/ 63369 h 5529377"/>
              <a:gd name="connsiteX13" fmla="*/ 605563 w 6858001"/>
              <a:gd name="connsiteY13" fmla="*/ 79506 h 5529377"/>
              <a:gd name="connsiteX14" fmla="*/ 757810 w 6858001"/>
              <a:gd name="connsiteY14" fmla="*/ 96483 h 5529377"/>
              <a:gd name="connsiteX15" fmla="*/ 923774 w 6858001"/>
              <a:gd name="connsiteY15" fmla="*/ 114469 h 5529377"/>
              <a:gd name="connsiteX16" fmla="*/ 1104139 w 6858001"/>
              <a:gd name="connsiteY16" fmla="*/ 132454 h 5529377"/>
              <a:gd name="connsiteX17" fmla="*/ 1296163 w 6858001"/>
              <a:gd name="connsiteY17" fmla="*/ 150776 h 5529377"/>
              <a:gd name="connsiteX18" fmla="*/ 1503275 w 6858001"/>
              <a:gd name="connsiteY18" fmla="*/ 167753 h 5529377"/>
              <a:gd name="connsiteX19" fmla="*/ 1719988 w 6858001"/>
              <a:gd name="connsiteY19" fmla="*/ 184058 h 5529377"/>
              <a:gd name="connsiteX20" fmla="*/ 1949045 w 6858001"/>
              <a:gd name="connsiteY20" fmla="*/ 198849 h 5529377"/>
              <a:gd name="connsiteX21" fmla="*/ 2187703 w 6858001"/>
              <a:gd name="connsiteY21" fmla="*/ 212969 h 5529377"/>
              <a:gd name="connsiteX22" fmla="*/ 2436649 w 6858001"/>
              <a:gd name="connsiteY22" fmla="*/ 226248 h 5529377"/>
              <a:gd name="connsiteX23" fmla="*/ 2564208 w 6858001"/>
              <a:gd name="connsiteY23" fmla="*/ 230955 h 5529377"/>
              <a:gd name="connsiteX24" fmla="*/ 2694509 w 6858001"/>
              <a:gd name="connsiteY24" fmla="*/ 236165 h 5529377"/>
              <a:gd name="connsiteX25" fmla="*/ 2826868 w 6858001"/>
              <a:gd name="connsiteY25" fmla="*/ 241040 h 5529377"/>
              <a:gd name="connsiteX26" fmla="*/ 2959914 w 6858001"/>
              <a:gd name="connsiteY26" fmla="*/ 244234 h 5529377"/>
              <a:gd name="connsiteX27" fmla="*/ 3095702 w 6858001"/>
              <a:gd name="connsiteY27" fmla="*/ 247091 h 5529377"/>
              <a:gd name="connsiteX28" fmla="*/ 3232862 w 6858001"/>
              <a:gd name="connsiteY28" fmla="*/ 250117 h 5529377"/>
              <a:gd name="connsiteX29" fmla="*/ 3372765 w 6858001"/>
              <a:gd name="connsiteY29" fmla="*/ 252134 h 5529377"/>
              <a:gd name="connsiteX30" fmla="*/ 3514040 w 6858001"/>
              <a:gd name="connsiteY30" fmla="*/ 252134 h 5529377"/>
              <a:gd name="connsiteX31" fmla="*/ 3656686 w 6858001"/>
              <a:gd name="connsiteY31" fmla="*/ 253142 h 5529377"/>
              <a:gd name="connsiteX32" fmla="*/ 3800704 w 6858001"/>
              <a:gd name="connsiteY32" fmla="*/ 252134 h 5529377"/>
              <a:gd name="connsiteX33" fmla="*/ 3946780 w 6858001"/>
              <a:gd name="connsiteY33" fmla="*/ 250117 h 5529377"/>
              <a:gd name="connsiteX34" fmla="*/ 4092855 w 6858001"/>
              <a:gd name="connsiteY34" fmla="*/ 248268 h 5529377"/>
              <a:gd name="connsiteX35" fmla="*/ 4240988 w 6858001"/>
              <a:gd name="connsiteY35" fmla="*/ 244234 h 5529377"/>
              <a:gd name="connsiteX36" fmla="*/ 4390492 w 6858001"/>
              <a:gd name="connsiteY36" fmla="*/ 240032 h 5529377"/>
              <a:gd name="connsiteX37" fmla="*/ 4539997 w 6858001"/>
              <a:gd name="connsiteY37" fmla="*/ 235157 h 5529377"/>
              <a:gd name="connsiteX38" fmla="*/ 4690873 w 6858001"/>
              <a:gd name="connsiteY38" fmla="*/ 228266 h 5529377"/>
              <a:gd name="connsiteX39" fmla="*/ 4843120 w 6858001"/>
              <a:gd name="connsiteY39" fmla="*/ 220029 h 5529377"/>
              <a:gd name="connsiteX40" fmla="*/ 4996054 w 6858001"/>
              <a:gd name="connsiteY40" fmla="*/ 212129 h 5529377"/>
              <a:gd name="connsiteX41" fmla="*/ 5148987 w 6858001"/>
              <a:gd name="connsiteY41" fmla="*/ 202044 h 5529377"/>
              <a:gd name="connsiteX42" fmla="*/ 5303978 w 6858001"/>
              <a:gd name="connsiteY42" fmla="*/ 189941 h 5529377"/>
              <a:gd name="connsiteX43" fmla="*/ 5456911 w 6858001"/>
              <a:gd name="connsiteY43" fmla="*/ 177839 h 5529377"/>
              <a:gd name="connsiteX44" fmla="*/ 5612588 w 6858001"/>
              <a:gd name="connsiteY44" fmla="*/ 163887 h 5529377"/>
              <a:gd name="connsiteX45" fmla="*/ 5768950 w 6858001"/>
              <a:gd name="connsiteY45" fmla="*/ 148591 h 5529377"/>
              <a:gd name="connsiteX46" fmla="*/ 5923255 w 6858001"/>
              <a:gd name="connsiteY46" fmla="*/ 132455 h 5529377"/>
              <a:gd name="connsiteX47" fmla="*/ 6079618 w 6858001"/>
              <a:gd name="connsiteY47" fmla="*/ 113629 h 5529377"/>
              <a:gd name="connsiteX48" fmla="*/ 6235294 w 6858001"/>
              <a:gd name="connsiteY48" fmla="*/ 93458 h 5529377"/>
              <a:gd name="connsiteX49" fmla="*/ 6391657 w 6858001"/>
              <a:gd name="connsiteY49" fmla="*/ 73455 h 5529377"/>
              <a:gd name="connsiteX50" fmla="*/ 6547333 w 6858001"/>
              <a:gd name="connsiteY50" fmla="*/ 50091 h 5529377"/>
              <a:gd name="connsiteX51" fmla="*/ 6702324 w 6858001"/>
              <a:gd name="connsiteY51" fmla="*/ 26222 h 552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5529377">
                <a:moveTo>
                  <a:pt x="6858001" y="1177"/>
                </a:moveTo>
                <a:lnTo>
                  <a:pt x="6858001" y="1344715"/>
                </a:lnTo>
                <a:lnTo>
                  <a:pt x="6858000" y="1344715"/>
                </a:lnTo>
                <a:lnTo>
                  <a:pt x="6858000" y="5529377"/>
                </a:lnTo>
                <a:lnTo>
                  <a:pt x="0" y="5529376"/>
                </a:lnTo>
                <a:lnTo>
                  <a:pt x="0" y="891096"/>
                </a:lnTo>
                <a:lnTo>
                  <a:pt x="1" y="891096"/>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8" y="241040"/>
                </a:lnTo>
                <a:lnTo>
                  <a:pt x="2959914" y="244234"/>
                </a:lnTo>
                <a:lnTo>
                  <a:pt x="3095702" y="247091"/>
                </a:lnTo>
                <a:lnTo>
                  <a:pt x="3232862" y="250117"/>
                </a:lnTo>
                <a:lnTo>
                  <a:pt x="3372765" y="252134"/>
                </a:lnTo>
                <a:lnTo>
                  <a:pt x="3514040" y="252134"/>
                </a:lnTo>
                <a:lnTo>
                  <a:pt x="3656686" y="253142"/>
                </a:lnTo>
                <a:lnTo>
                  <a:pt x="3800704" y="252134"/>
                </a:lnTo>
                <a:lnTo>
                  <a:pt x="3946780" y="250117"/>
                </a:lnTo>
                <a:lnTo>
                  <a:pt x="4092855"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solidFill>
            <a:srgbClr val="FFFFFF"/>
          </a:solidFill>
          <a:ln>
            <a:noFill/>
          </a:ln>
        </p:spPr>
      </p:sp>
      <p:sp>
        <p:nvSpPr>
          <p:cNvPr id="12" name="Freeform 7">
            <a:extLst>
              <a:ext uri="{FF2B5EF4-FFF2-40B4-BE49-F238E27FC236}">
                <a16:creationId xmlns:a16="http://schemas.microsoft.com/office/drawing/2014/main" id="{7BBF43D6-A5CF-4884-BE66-F395A6C04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49843"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5" name="Picture 4">
            <a:extLst>
              <a:ext uri="{FF2B5EF4-FFF2-40B4-BE49-F238E27FC236}">
                <a16:creationId xmlns:a16="http://schemas.microsoft.com/office/drawing/2014/main" id="{59F61805-63BA-420C-88BF-5B9AF92A20DA}"/>
              </a:ext>
            </a:extLst>
          </p:cNvPr>
          <p:cNvPicPr>
            <a:picLocks noChangeAspect="1"/>
          </p:cNvPicPr>
          <p:nvPr/>
        </p:nvPicPr>
        <p:blipFill>
          <a:blip r:embed="rId3"/>
          <a:stretch>
            <a:fillRect/>
          </a:stretch>
        </p:blipFill>
        <p:spPr>
          <a:xfrm>
            <a:off x="7945964" y="647699"/>
            <a:ext cx="3215694" cy="2162555"/>
          </a:xfrm>
          <a:prstGeom prst="rect">
            <a:avLst/>
          </a:prstGeom>
          <a:effectLst/>
        </p:spPr>
      </p:pic>
      <p:sp>
        <p:nvSpPr>
          <p:cNvPr id="14" name="Rectangle 13">
            <a:extLst>
              <a:ext uri="{FF2B5EF4-FFF2-40B4-BE49-F238E27FC236}">
                <a16:creationId xmlns:a16="http://schemas.microsoft.com/office/drawing/2014/main" id="{1D4731B7-53A1-43E4-B5FD-B33358A7FD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8B29ECFB-5D6B-4442-A281-0B050940790A}"/>
              </a:ext>
            </a:extLst>
          </p:cNvPr>
          <p:cNvSpPr>
            <a:spLocks noGrp="1"/>
          </p:cNvSpPr>
          <p:nvPr>
            <p:ph idx="1"/>
          </p:nvPr>
        </p:nvSpPr>
        <p:spPr>
          <a:xfrm>
            <a:off x="646112" y="2052918"/>
            <a:ext cx="5628635" cy="4195481"/>
          </a:xfrm>
        </p:spPr>
        <p:txBody>
          <a:bodyPr>
            <a:normAutofit/>
          </a:bodyPr>
          <a:lstStyle/>
          <a:p>
            <a:pPr>
              <a:lnSpc>
                <a:spcPct val="90000"/>
              </a:lnSpc>
            </a:pPr>
            <a:r>
              <a:rPr lang="en-GB" b="1"/>
              <a:t>Games skills</a:t>
            </a:r>
          </a:p>
          <a:p>
            <a:pPr>
              <a:lnSpc>
                <a:spcPct val="90000"/>
              </a:lnSpc>
            </a:pPr>
            <a:r>
              <a:rPr lang="en-GB" b="1"/>
              <a:t>Gymnastics</a:t>
            </a:r>
          </a:p>
          <a:p>
            <a:pPr>
              <a:lnSpc>
                <a:spcPct val="90000"/>
              </a:lnSpc>
            </a:pPr>
            <a:r>
              <a:rPr lang="en-GB" b="1"/>
              <a:t>Dance</a:t>
            </a:r>
          </a:p>
          <a:p>
            <a:pPr>
              <a:lnSpc>
                <a:spcPct val="90000"/>
              </a:lnSpc>
            </a:pPr>
            <a:r>
              <a:rPr lang="en-GB" b="1"/>
              <a:t>Athletics</a:t>
            </a:r>
          </a:p>
          <a:p>
            <a:pPr>
              <a:lnSpc>
                <a:spcPct val="90000"/>
              </a:lnSpc>
            </a:pPr>
            <a:r>
              <a:rPr lang="en-GB" b="1"/>
              <a:t>Swimming</a:t>
            </a:r>
          </a:p>
          <a:p>
            <a:pPr>
              <a:lnSpc>
                <a:spcPct val="90000"/>
              </a:lnSpc>
            </a:pPr>
            <a:endParaRPr lang="en-GB" b="1"/>
          </a:p>
          <a:p>
            <a:pPr marL="0" indent="0">
              <a:lnSpc>
                <a:spcPct val="90000"/>
              </a:lnSpc>
              <a:buNone/>
            </a:pPr>
            <a:r>
              <a:rPr lang="en-GB" b="1"/>
              <a:t>If your child is in Year Five and you have received an email notifying you that your child is on the list to attend swimming lessons, please let us know if your child can already swim 25 metres.</a:t>
            </a:r>
          </a:p>
        </p:txBody>
      </p:sp>
      <p:graphicFrame>
        <p:nvGraphicFramePr>
          <p:cNvPr id="4" name="Table 3">
            <a:extLst>
              <a:ext uri="{FF2B5EF4-FFF2-40B4-BE49-F238E27FC236}">
                <a16:creationId xmlns:a16="http://schemas.microsoft.com/office/drawing/2014/main" id="{59A1EF96-9D66-4553-95E3-6D3C70A7DE2E}"/>
              </a:ext>
            </a:extLst>
          </p:cNvPr>
          <p:cNvGraphicFramePr>
            <a:graphicFrameLocks noGrp="1"/>
          </p:cNvGraphicFramePr>
          <p:nvPr>
            <p:extLst>
              <p:ext uri="{D42A27DB-BD31-4B8C-83A1-F6EECF244321}">
                <p14:modId xmlns:p14="http://schemas.microsoft.com/office/powerpoint/2010/main" val="3241196599"/>
              </p:ext>
            </p:extLst>
          </p:nvPr>
        </p:nvGraphicFramePr>
        <p:xfrm>
          <a:off x="7563742" y="3249358"/>
          <a:ext cx="3980140" cy="2755882"/>
        </p:xfrm>
        <a:graphic>
          <a:graphicData uri="http://schemas.openxmlformats.org/drawingml/2006/table">
            <a:tbl>
              <a:tblPr firstRow="1" bandRow="1">
                <a:tableStyleId>{5C22544A-7EE6-4342-B048-85BDC9FD1C3A}</a:tableStyleId>
              </a:tblPr>
              <a:tblGrid>
                <a:gridCol w="1896538">
                  <a:extLst>
                    <a:ext uri="{9D8B030D-6E8A-4147-A177-3AD203B41FA5}">
                      <a16:colId xmlns:a16="http://schemas.microsoft.com/office/drawing/2014/main" val="3352023012"/>
                    </a:ext>
                  </a:extLst>
                </a:gridCol>
                <a:gridCol w="2083602">
                  <a:extLst>
                    <a:ext uri="{9D8B030D-6E8A-4147-A177-3AD203B41FA5}">
                      <a16:colId xmlns:a16="http://schemas.microsoft.com/office/drawing/2014/main" val="2552028567"/>
                    </a:ext>
                  </a:extLst>
                </a:gridCol>
              </a:tblGrid>
              <a:tr h="455860">
                <a:tc>
                  <a:txBody>
                    <a:bodyPr/>
                    <a:lstStyle/>
                    <a:p>
                      <a:pPr algn="ctr"/>
                      <a:r>
                        <a:rPr lang="en-GB" sz="2000" dirty="0"/>
                        <a:t>Class</a:t>
                      </a:r>
                    </a:p>
                  </a:txBody>
                  <a:tcPr marL="103604" marR="103604" marT="51802" marB="51802"/>
                </a:tc>
                <a:tc>
                  <a:txBody>
                    <a:bodyPr/>
                    <a:lstStyle/>
                    <a:p>
                      <a:pPr algn="ctr"/>
                      <a:r>
                        <a:rPr lang="en-GB" sz="2000" dirty="0"/>
                        <a:t>PE Days</a:t>
                      </a:r>
                    </a:p>
                  </a:txBody>
                  <a:tcPr marL="103604" marR="103604" marT="51802" marB="51802"/>
                </a:tc>
                <a:extLst>
                  <a:ext uri="{0D108BD9-81ED-4DB2-BD59-A6C34878D82A}">
                    <a16:rowId xmlns:a16="http://schemas.microsoft.com/office/drawing/2014/main" val="1229698358"/>
                  </a:ext>
                </a:extLst>
              </a:tr>
              <a:tr h="766674">
                <a:tc>
                  <a:txBody>
                    <a:bodyPr/>
                    <a:lstStyle/>
                    <a:p>
                      <a:r>
                        <a:rPr lang="en-GB" sz="2000" b="1" dirty="0"/>
                        <a:t>Red Squirrel</a:t>
                      </a:r>
                    </a:p>
                  </a:txBody>
                  <a:tcPr marL="103604" marR="103604" marT="51802" marB="51802"/>
                </a:tc>
                <a:tc>
                  <a:txBody>
                    <a:bodyPr/>
                    <a:lstStyle/>
                    <a:p>
                      <a:r>
                        <a:rPr lang="en-GB" sz="2000" b="1" dirty="0"/>
                        <a:t>Tuesdays and Thursdays</a:t>
                      </a:r>
                    </a:p>
                  </a:txBody>
                  <a:tcPr marL="103604" marR="103604" marT="51802" marB="51802"/>
                </a:tc>
                <a:extLst>
                  <a:ext uri="{0D108BD9-81ED-4DB2-BD59-A6C34878D82A}">
                    <a16:rowId xmlns:a16="http://schemas.microsoft.com/office/drawing/2014/main" val="2711066067"/>
                  </a:ext>
                </a:extLst>
              </a:tr>
              <a:tr h="766674">
                <a:tc>
                  <a:txBody>
                    <a:bodyPr/>
                    <a:lstStyle/>
                    <a:p>
                      <a:r>
                        <a:rPr lang="en-GB" sz="2000" b="1" dirty="0"/>
                        <a:t>Hedgehog</a:t>
                      </a:r>
                    </a:p>
                  </a:txBody>
                  <a:tcPr marL="103604" marR="103604" marT="51802" marB="51802"/>
                </a:tc>
                <a:tc>
                  <a:txBody>
                    <a:bodyPr/>
                    <a:lstStyle/>
                    <a:p>
                      <a:r>
                        <a:rPr lang="en-GB" sz="2000" b="1" dirty="0"/>
                        <a:t>Mondays and Thursdays</a:t>
                      </a:r>
                    </a:p>
                  </a:txBody>
                  <a:tcPr marL="103604" marR="103604" marT="51802" marB="51802"/>
                </a:tc>
                <a:extLst>
                  <a:ext uri="{0D108BD9-81ED-4DB2-BD59-A6C34878D82A}">
                    <a16:rowId xmlns:a16="http://schemas.microsoft.com/office/drawing/2014/main" val="2854330156"/>
                  </a:ext>
                </a:extLst>
              </a:tr>
              <a:tr h="766674">
                <a:tc>
                  <a:txBody>
                    <a:bodyPr/>
                    <a:lstStyle/>
                    <a:p>
                      <a:r>
                        <a:rPr lang="en-GB" sz="2000" b="1" dirty="0"/>
                        <a:t>Pine Marten </a:t>
                      </a:r>
                      <a:endParaRPr lang="en-GB" sz="2000" b="1"/>
                    </a:p>
                  </a:txBody>
                  <a:tcPr marL="103604" marR="103604" marT="51802" marB="51802"/>
                </a:tc>
                <a:tc>
                  <a:txBody>
                    <a:bodyPr/>
                    <a:lstStyle/>
                    <a:p>
                      <a:r>
                        <a:rPr lang="en-GB" sz="2000" b="1" dirty="0"/>
                        <a:t>Tuesdays and Thursdays</a:t>
                      </a:r>
                    </a:p>
                  </a:txBody>
                  <a:tcPr marL="103604" marR="103604" marT="51802" marB="51802"/>
                </a:tc>
                <a:extLst>
                  <a:ext uri="{0D108BD9-81ED-4DB2-BD59-A6C34878D82A}">
                    <a16:rowId xmlns:a16="http://schemas.microsoft.com/office/drawing/2014/main" val="1713490842"/>
                  </a:ext>
                </a:extLst>
              </a:tr>
            </a:tbl>
          </a:graphicData>
        </a:graphic>
      </p:graphicFrame>
    </p:spTree>
    <p:extLst>
      <p:ext uri="{BB962C8B-B14F-4D97-AF65-F5344CB8AC3E}">
        <p14:creationId xmlns:p14="http://schemas.microsoft.com/office/powerpoint/2010/main" val="634883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69D7D-0AB7-47E7-A261-5C7EDB28EC8C}"/>
              </a:ext>
            </a:extLst>
          </p:cNvPr>
          <p:cNvSpPr>
            <a:spLocks noGrp="1"/>
          </p:cNvSpPr>
          <p:nvPr>
            <p:ph type="title"/>
          </p:nvPr>
        </p:nvSpPr>
        <p:spPr>
          <a:xfrm>
            <a:off x="646111" y="452718"/>
            <a:ext cx="9404723" cy="939854"/>
          </a:xfrm>
        </p:spPr>
        <p:txBody>
          <a:bodyPr/>
          <a:lstStyle/>
          <a:p>
            <a:r>
              <a:rPr lang="en-GB" b="1" dirty="0">
                <a:solidFill>
                  <a:srgbClr val="FFC000"/>
                </a:solidFill>
              </a:rPr>
              <a:t>RE (Religious Education)</a:t>
            </a:r>
          </a:p>
        </p:txBody>
      </p:sp>
      <p:sp>
        <p:nvSpPr>
          <p:cNvPr id="3" name="Content Placeholder 2">
            <a:extLst>
              <a:ext uri="{FF2B5EF4-FFF2-40B4-BE49-F238E27FC236}">
                <a16:creationId xmlns:a16="http://schemas.microsoft.com/office/drawing/2014/main" id="{9A5BD558-5B24-4464-BD49-8374C6769608}"/>
              </a:ext>
            </a:extLst>
          </p:cNvPr>
          <p:cNvSpPr>
            <a:spLocks noGrp="1"/>
          </p:cNvSpPr>
          <p:nvPr>
            <p:ph idx="1"/>
          </p:nvPr>
        </p:nvSpPr>
        <p:spPr>
          <a:xfrm>
            <a:off x="1103312" y="1291906"/>
            <a:ext cx="8946541" cy="4956494"/>
          </a:xfrm>
        </p:spPr>
        <p:txBody>
          <a:bodyPr/>
          <a:lstStyle/>
          <a:p>
            <a:pPr marL="0" indent="0">
              <a:buNone/>
            </a:pPr>
            <a:r>
              <a:rPr lang="en-GB" b="1" dirty="0">
                <a:solidFill>
                  <a:srgbClr val="FFC000"/>
                </a:solidFill>
              </a:rPr>
              <a:t>Throughout primary education, most lessons are focused on Christianity.  Each primary school year also focuses on another major world religion.  This year, the additional religion UKS2 will be focusing on is Sikhism.</a:t>
            </a:r>
          </a:p>
          <a:p>
            <a:endParaRPr lang="en-GB" b="1" dirty="0">
              <a:solidFill>
                <a:srgbClr val="FFC000"/>
              </a:solidFill>
            </a:endParaRPr>
          </a:p>
          <a:p>
            <a:r>
              <a:rPr lang="en-GB" b="1" dirty="0">
                <a:solidFill>
                  <a:srgbClr val="FFC000"/>
                </a:solidFill>
              </a:rPr>
              <a:t>What is the best way for a Christian to show commitment to God?</a:t>
            </a:r>
          </a:p>
          <a:p>
            <a:r>
              <a:rPr lang="en-GB" b="1" dirty="0">
                <a:solidFill>
                  <a:srgbClr val="FFC000"/>
                </a:solidFill>
              </a:rPr>
              <a:t>Is the Christmas Story true?</a:t>
            </a:r>
          </a:p>
          <a:p>
            <a:r>
              <a:rPr lang="en-GB" b="1" dirty="0">
                <a:solidFill>
                  <a:srgbClr val="FFC000"/>
                </a:solidFill>
              </a:rPr>
              <a:t>How significant is it for Christians to believe God intended Jesus to die?</a:t>
            </a:r>
          </a:p>
          <a:p>
            <a:r>
              <a:rPr lang="en-GB" b="1" dirty="0">
                <a:solidFill>
                  <a:srgbClr val="FFC000"/>
                </a:solidFill>
              </a:rPr>
              <a:t>How far would a Sikh go for his/her religion?</a:t>
            </a:r>
          </a:p>
          <a:p>
            <a:r>
              <a:rPr lang="en-GB" b="1" dirty="0">
                <a:solidFill>
                  <a:srgbClr val="FFC000"/>
                </a:solidFill>
              </a:rPr>
              <a:t>Are Sikh stories important today?</a:t>
            </a:r>
          </a:p>
          <a:p>
            <a:r>
              <a:rPr lang="en-GB" b="1" dirty="0">
                <a:solidFill>
                  <a:srgbClr val="FFC000"/>
                </a:solidFill>
              </a:rPr>
              <a:t>What is the best way for a Sikh to show commitment to God?</a:t>
            </a:r>
          </a:p>
        </p:txBody>
      </p:sp>
      <p:pic>
        <p:nvPicPr>
          <p:cNvPr id="4" name="Picture 3">
            <a:extLst>
              <a:ext uri="{FF2B5EF4-FFF2-40B4-BE49-F238E27FC236}">
                <a16:creationId xmlns:a16="http://schemas.microsoft.com/office/drawing/2014/main" id="{304F9857-C1F0-4204-BCCF-7A1D71174B91}"/>
              </a:ext>
            </a:extLst>
          </p:cNvPr>
          <p:cNvPicPr>
            <a:picLocks noChangeAspect="1"/>
          </p:cNvPicPr>
          <p:nvPr/>
        </p:nvPicPr>
        <p:blipFill>
          <a:blip r:embed="rId2"/>
          <a:stretch>
            <a:fillRect/>
          </a:stretch>
        </p:blipFill>
        <p:spPr>
          <a:xfrm>
            <a:off x="9808783" y="2443940"/>
            <a:ext cx="1886213" cy="762106"/>
          </a:xfrm>
          <a:prstGeom prst="rect">
            <a:avLst/>
          </a:prstGeom>
        </p:spPr>
      </p:pic>
      <p:pic>
        <p:nvPicPr>
          <p:cNvPr id="5" name="Picture 4">
            <a:extLst>
              <a:ext uri="{FF2B5EF4-FFF2-40B4-BE49-F238E27FC236}">
                <a16:creationId xmlns:a16="http://schemas.microsoft.com/office/drawing/2014/main" id="{0AFE7D16-23A3-4EB6-963C-7609DD7F813E}"/>
              </a:ext>
            </a:extLst>
          </p:cNvPr>
          <p:cNvPicPr>
            <a:picLocks noChangeAspect="1"/>
          </p:cNvPicPr>
          <p:nvPr/>
        </p:nvPicPr>
        <p:blipFill>
          <a:blip r:embed="rId3"/>
          <a:stretch>
            <a:fillRect/>
          </a:stretch>
        </p:blipFill>
        <p:spPr>
          <a:xfrm>
            <a:off x="9980256" y="4045234"/>
            <a:ext cx="1543265" cy="1743318"/>
          </a:xfrm>
          <a:prstGeom prst="rect">
            <a:avLst/>
          </a:prstGeom>
        </p:spPr>
      </p:pic>
    </p:spTree>
    <p:extLst>
      <p:ext uri="{BB962C8B-B14F-4D97-AF65-F5344CB8AC3E}">
        <p14:creationId xmlns:p14="http://schemas.microsoft.com/office/powerpoint/2010/main" val="16768082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00415-4EDA-4B99-B7CF-5E1FBD0BD508}"/>
              </a:ext>
            </a:extLst>
          </p:cNvPr>
          <p:cNvSpPr>
            <a:spLocks noGrp="1"/>
          </p:cNvSpPr>
          <p:nvPr>
            <p:ph type="title"/>
          </p:nvPr>
        </p:nvSpPr>
        <p:spPr>
          <a:xfrm>
            <a:off x="646111" y="452718"/>
            <a:ext cx="9404723" cy="847576"/>
          </a:xfrm>
        </p:spPr>
        <p:txBody>
          <a:bodyPr/>
          <a:lstStyle/>
          <a:p>
            <a:r>
              <a:rPr lang="en-GB" b="1" dirty="0">
                <a:solidFill>
                  <a:srgbClr val="FFC000"/>
                </a:solidFill>
              </a:rPr>
              <a:t>PSHE</a:t>
            </a:r>
          </a:p>
        </p:txBody>
      </p:sp>
      <p:sp>
        <p:nvSpPr>
          <p:cNvPr id="3" name="Content Placeholder 2">
            <a:extLst>
              <a:ext uri="{FF2B5EF4-FFF2-40B4-BE49-F238E27FC236}">
                <a16:creationId xmlns:a16="http://schemas.microsoft.com/office/drawing/2014/main" id="{30FD3C2D-6AF1-4857-8925-3452606AFCA0}"/>
              </a:ext>
            </a:extLst>
          </p:cNvPr>
          <p:cNvSpPr>
            <a:spLocks noGrp="1"/>
          </p:cNvSpPr>
          <p:nvPr>
            <p:ph idx="1"/>
          </p:nvPr>
        </p:nvSpPr>
        <p:spPr>
          <a:xfrm>
            <a:off x="1103312" y="1241572"/>
            <a:ext cx="8946541" cy="5006828"/>
          </a:xfrm>
        </p:spPr>
        <p:txBody>
          <a:bodyPr vert="horz" lIns="91440" tIns="45720" rIns="91440" bIns="45720" rtlCol="0" anchor="t">
            <a:normAutofit lnSpcReduction="10000"/>
          </a:bodyPr>
          <a:lstStyle/>
          <a:p>
            <a:r>
              <a:rPr lang="en-GB" b="1" dirty="0">
                <a:solidFill>
                  <a:srgbClr val="FFC000"/>
                </a:solidFill>
              </a:rPr>
              <a:t>Respect and bullying</a:t>
            </a:r>
          </a:p>
          <a:p>
            <a:r>
              <a:rPr lang="en-GB" b="1" dirty="0">
                <a:solidFill>
                  <a:srgbClr val="FFC000"/>
                </a:solidFill>
              </a:rPr>
              <a:t>Mental wellbeing</a:t>
            </a:r>
          </a:p>
          <a:p>
            <a:r>
              <a:rPr lang="en-GB" b="1" dirty="0">
                <a:solidFill>
                  <a:srgbClr val="FFC000"/>
                </a:solidFill>
              </a:rPr>
              <a:t>Staying safe</a:t>
            </a:r>
          </a:p>
          <a:p>
            <a:r>
              <a:rPr lang="en-GB" b="1" dirty="0">
                <a:solidFill>
                  <a:srgbClr val="FFC000"/>
                </a:solidFill>
              </a:rPr>
              <a:t>Substances </a:t>
            </a:r>
          </a:p>
          <a:p>
            <a:r>
              <a:rPr lang="en-GB" b="1" dirty="0">
                <a:solidFill>
                  <a:srgbClr val="FFC000"/>
                </a:solidFill>
              </a:rPr>
              <a:t>Keeping active</a:t>
            </a:r>
          </a:p>
          <a:p>
            <a:r>
              <a:rPr lang="en-GB" b="1" dirty="0">
                <a:solidFill>
                  <a:srgbClr val="FFC000"/>
                </a:solidFill>
              </a:rPr>
              <a:t>Careers</a:t>
            </a:r>
          </a:p>
          <a:p>
            <a:r>
              <a:rPr lang="en-GB" b="1" dirty="0">
                <a:solidFill>
                  <a:srgbClr val="FFC000"/>
                </a:solidFill>
              </a:rPr>
              <a:t>Relationships and Sex Education (RSE):</a:t>
            </a:r>
          </a:p>
          <a:p>
            <a:pPr>
              <a:buFont typeface="Wingdings" panose="05000000000000000000" pitchFamily="2" charset="2"/>
              <a:buChar char="§"/>
            </a:pPr>
            <a:r>
              <a:rPr lang="en-GB" b="1" dirty="0">
                <a:solidFill>
                  <a:srgbClr val="FFC000"/>
                </a:solidFill>
              </a:rPr>
              <a:t>Year Five – Growing and changing</a:t>
            </a:r>
          </a:p>
          <a:p>
            <a:pPr>
              <a:buFont typeface="Wingdings" panose="05000000000000000000" pitchFamily="2" charset="2"/>
              <a:buChar char="§"/>
            </a:pPr>
            <a:r>
              <a:rPr lang="en-GB" b="1" dirty="0">
                <a:solidFill>
                  <a:srgbClr val="FFC000"/>
                </a:solidFill>
              </a:rPr>
              <a:t>Year Six – Puberty and reproduction</a:t>
            </a:r>
          </a:p>
          <a:p>
            <a:pPr marL="0" indent="0">
              <a:buNone/>
            </a:pPr>
            <a:endParaRPr lang="en-GB" b="1" dirty="0">
              <a:solidFill>
                <a:srgbClr val="FFC000"/>
              </a:solidFill>
            </a:endParaRPr>
          </a:p>
          <a:p>
            <a:pPr marL="0" indent="0">
              <a:buNone/>
            </a:pPr>
            <a:r>
              <a:rPr lang="en-GB" b="1" dirty="0">
                <a:solidFill>
                  <a:srgbClr val="FFC000"/>
                </a:solidFill>
              </a:rPr>
              <a:t>Our RSE Policy is on the school website.  Before we teach the RSE units, we will invite parents to come to a meeting where we will share what we will cover and the resources we will use with the children.</a:t>
            </a:r>
          </a:p>
        </p:txBody>
      </p:sp>
      <p:pic>
        <p:nvPicPr>
          <p:cNvPr id="4" name="Picture 3">
            <a:extLst>
              <a:ext uri="{FF2B5EF4-FFF2-40B4-BE49-F238E27FC236}">
                <a16:creationId xmlns:a16="http://schemas.microsoft.com/office/drawing/2014/main" id="{013477ED-F6F0-4EAF-8347-0428A2DD2416}"/>
              </a:ext>
            </a:extLst>
          </p:cNvPr>
          <p:cNvPicPr>
            <a:picLocks noChangeAspect="1"/>
          </p:cNvPicPr>
          <p:nvPr/>
        </p:nvPicPr>
        <p:blipFill>
          <a:blip r:embed="rId2"/>
          <a:stretch>
            <a:fillRect/>
          </a:stretch>
        </p:blipFill>
        <p:spPr>
          <a:xfrm>
            <a:off x="4354076" y="275439"/>
            <a:ext cx="2296687" cy="3036815"/>
          </a:xfrm>
          <a:prstGeom prst="rect">
            <a:avLst/>
          </a:prstGeom>
        </p:spPr>
      </p:pic>
      <p:pic>
        <p:nvPicPr>
          <p:cNvPr id="5" name="Picture 4">
            <a:extLst>
              <a:ext uri="{FF2B5EF4-FFF2-40B4-BE49-F238E27FC236}">
                <a16:creationId xmlns:a16="http://schemas.microsoft.com/office/drawing/2014/main" id="{356CB9BB-11A5-469D-9140-EF9D12934DFD}"/>
              </a:ext>
            </a:extLst>
          </p:cNvPr>
          <p:cNvPicPr>
            <a:picLocks noChangeAspect="1"/>
          </p:cNvPicPr>
          <p:nvPr/>
        </p:nvPicPr>
        <p:blipFill>
          <a:blip r:embed="rId3"/>
          <a:stretch>
            <a:fillRect/>
          </a:stretch>
        </p:blipFill>
        <p:spPr>
          <a:xfrm>
            <a:off x="7017929" y="609600"/>
            <a:ext cx="4070759" cy="2713839"/>
          </a:xfrm>
          <a:prstGeom prst="rect">
            <a:avLst/>
          </a:prstGeom>
        </p:spPr>
      </p:pic>
      <p:pic>
        <p:nvPicPr>
          <p:cNvPr id="6" name="Picture 5">
            <a:extLst>
              <a:ext uri="{FF2B5EF4-FFF2-40B4-BE49-F238E27FC236}">
                <a16:creationId xmlns:a16="http://schemas.microsoft.com/office/drawing/2014/main" id="{9BEFE6F6-D3B0-4B47-8A4E-69AC0A89F50D}"/>
              </a:ext>
            </a:extLst>
          </p:cNvPr>
          <p:cNvPicPr>
            <a:picLocks noChangeAspect="1"/>
          </p:cNvPicPr>
          <p:nvPr/>
        </p:nvPicPr>
        <p:blipFill>
          <a:blip r:embed="rId4"/>
          <a:stretch>
            <a:fillRect/>
          </a:stretch>
        </p:blipFill>
        <p:spPr>
          <a:xfrm>
            <a:off x="6400800" y="3628240"/>
            <a:ext cx="5033142" cy="1288271"/>
          </a:xfrm>
          <a:prstGeom prst="rect">
            <a:avLst/>
          </a:prstGeom>
        </p:spPr>
      </p:pic>
    </p:spTree>
    <p:extLst>
      <p:ext uri="{BB962C8B-B14F-4D97-AF65-F5344CB8AC3E}">
        <p14:creationId xmlns:p14="http://schemas.microsoft.com/office/powerpoint/2010/main" val="3583299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BC0A03-A763-4E03-ACDE-212E165C21F3}"/>
              </a:ext>
            </a:extLst>
          </p:cNvPr>
          <p:cNvSpPr>
            <a:spLocks noGrp="1"/>
          </p:cNvSpPr>
          <p:nvPr>
            <p:ph type="title"/>
          </p:nvPr>
        </p:nvSpPr>
        <p:spPr>
          <a:xfrm>
            <a:off x="648930" y="629266"/>
            <a:ext cx="6188190" cy="1622321"/>
          </a:xfrm>
        </p:spPr>
        <p:txBody>
          <a:bodyPr>
            <a:normAutofit/>
          </a:bodyPr>
          <a:lstStyle/>
          <a:p>
            <a:r>
              <a:rPr lang="en-GB" b="1">
                <a:solidFill>
                  <a:srgbClr val="EBEBEB"/>
                </a:solidFill>
              </a:rPr>
              <a:t>Latin</a:t>
            </a:r>
          </a:p>
        </p:txBody>
      </p:sp>
      <p:sp>
        <p:nvSpPr>
          <p:cNvPr id="3" name="Content Placeholder 2">
            <a:extLst>
              <a:ext uri="{FF2B5EF4-FFF2-40B4-BE49-F238E27FC236}">
                <a16:creationId xmlns:a16="http://schemas.microsoft.com/office/drawing/2014/main" id="{BC920EC9-1639-411F-9871-134D230DA700}"/>
              </a:ext>
            </a:extLst>
          </p:cNvPr>
          <p:cNvSpPr>
            <a:spLocks noGrp="1"/>
          </p:cNvSpPr>
          <p:nvPr>
            <p:ph idx="1"/>
          </p:nvPr>
        </p:nvSpPr>
        <p:spPr>
          <a:xfrm>
            <a:off x="648930" y="2438400"/>
            <a:ext cx="6188189" cy="3785419"/>
          </a:xfrm>
        </p:spPr>
        <p:txBody>
          <a:bodyPr>
            <a:normAutofit/>
          </a:bodyPr>
          <a:lstStyle/>
          <a:p>
            <a:r>
              <a:rPr lang="en-GB" b="1">
                <a:solidFill>
                  <a:srgbClr val="FFFFFF"/>
                </a:solidFill>
              </a:rPr>
              <a:t>Latin is being introduced this year.</a:t>
            </a:r>
          </a:p>
          <a:p>
            <a:r>
              <a:rPr lang="en-GB" b="1">
                <a:solidFill>
                  <a:srgbClr val="FFFFFF"/>
                </a:solidFill>
              </a:rPr>
              <a:t>Teachers enjoyed a really engaging and inspiring professional development session on Latin.</a:t>
            </a:r>
          </a:p>
          <a:p>
            <a:r>
              <a:rPr lang="en-GB" b="1">
                <a:solidFill>
                  <a:srgbClr val="FFFFFF"/>
                </a:solidFill>
              </a:rPr>
              <a:t>Latin supports the development of spelling, grammar and vocabulary.</a:t>
            </a:r>
          </a:p>
          <a:p>
            <a:r>
              <a:rPr lang="en-GB" b="1">
                <a:solidFill>
                  <a:srgbClr val="FFFFFF"/>
                </a:solidFill>
              </a:rPr>
              <a:t>Research shows children who are less able experience the greatest gains in Latin.</a:t>
            </a:r>
          </a:p>
          <a:p>
            <a:endParaRPr lang="en-GB" b="1">
              <a:solidFill>
                <a:srgbClr val="FFFFFF"/>
              </a:solidFill>
            </a:endParaRPr>
          </a:p>
        </p:txBody>
      </p:sp>
      <p:sp>
        <p:nvSpPr>
          <p:cNvPr id="11"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4" name="Picture 3">
            <a:extLst>
              <a:ext uri="{FF2B5EF4-FFF2-40B4-BE49-F238E27FC236}">
                <a16:creationId xmlns:a16="http://schemas.microsoft.com/office/drawing/2014/main" id="{7F14934A-827D-4872-8E1F-F345D7601D3A}"/>
              </a:ext>
            </a:extLst>
          </p:cNvPr>
          <p:cNvPicPr>
            <a:picLocks noChangeAspect="1"/>
          </p:cNvPicPr>
          <p:nvPr/>
        </p:nvPicPr>
        <p:blipFill rotWithShape="1">
          <a:blip r:embed="rId3"/>
          <a:srcRect t="165" r="1" b="4495"/>
          <a:stretch/>
        </p:blipFill>
        <p:spPr>
          <a:xfrm>
            <a:off x="7229175" y="1"/>
            <a:ext cx="4963245" cy="6858001"/>
          </a:xfrm>
          <a:custGeom>
            <a:avLst/>
            <a:gdLst/>
            <a:ahLst/>
            <a:cxnLst/>
            <a:rect l="l" t="t" r="r" b="b"/>
            <a:pathLst>
              <a:path w="4963245" h="6858001">
                <a:moveTo>
                  <a:pt x="1177" y="0"/>
                </a:moveTo>
                <a:lnTo>
                  <a:pt x="1344715" y="0"/>
                </a:lnTo>
                <a:lnTo>
                  <a:pt x="1344715" y="1"/>
                </a:lnTo>
                <a:lnTo>
                  <a:pt x="4963245" y="1"/>
                </a:lnTo>
                <a:lnTo>
                  <a:pt x="4963244" y="6858001"/>
                </a:lnTo>
                <a:lnTo>
                  <a:pt x="900697" y="6858001"/>
                </a:lnTo>
                <a:lnTo>
                  <a:pt x="900697" y="6858000"/>
                </a:lnTo>
                <a:lnTo>
                  <a:pt x="0" y="6858000"/>
                </a:lnTo>
                <a:lnTo>
                  <a:pt x="5883" y="6817538"/>
                </a:lnTo>
                <a:lnTo>
                  <a:pt x="23196" y="6698894"/>
                </a:lnTo>
                <a:lnTo>
                  <a:pt x="35299" y="6612483"/>
                </a:lnTo>
                <a:lnTo>
                  <a:pt x="48073" y="6509613"/>
                </a:lnTo>
                <a:lnTo>
                  <a:pt x="63369" y="6387541"/>
                </a:lnTo>
                <a:lnTo>
                  <a:pt x="79506" y="6252438"/>
                </a:lnTo>
                <a:lnTo>
                  <a:pt x="96483" y="6100191"/>
                </a:lnTo>
                <a:lnTo>
                  <a:pt x="114469" y="5934227"/>
                </a:lnTo>
                <a:lnTo>
                  <a:pt x="132454" y="5753862"/>
                </a:lnTo>
                <a:lnTo>
                  <a:pt x="150776" y="5561838"/>
                </a:lnTo>
                <a:lnTo>
                  <a:pt x="167753" y="5354726"/>
                </a:lnTo>
                <a:lnTo>
                  <a:pt x="184058" y="5138013"/>
                </a:lnTo>
                <a:lnTo>
                  <a:pt x="198849" y="4908956"/>
                </a:lnTo>
                <a:lnTo>
                  <a:pt x="212969" y="4670298"/>
                </a:lnTo>
                <a:lnTo>
                  <a:pt x="226248" y="4421352"/>
                </a:lnTo>
                <a:lnTo>
                  <a:pt x="230955" y="4293793"/>
                </a:lnTo>
                <a:lnTo>
                  <a:pt x="236165" y="4163492"/>
                </a:lnTo>
                <a:lnTo>
                  <a:pt x="241040" y="4031133"/>
                </a:lnTo>
                <a:lnTo>
                  <a:pt x="244234" y="3898087"/>
                </a:lnTo>
                <a:lnTo>
                  <a:pt x="247091" y="3762299"/>
                </a:lnTo>
                <a:lnTo>
                  <a:pt x="250117" y="3625139"/>
                </a:lnTo>
                <a:lnTo>
                  <a:pt x="252134" y="3485236"/>
                </a:lnTo>
                <a:lnTo>
                  <a:pt x="252134" y="3343961"/>
                </a:lnTo>
                <a:lnTo>
                  <a:pt x="253142" y="3201315"/>
                </a:lnTo>
                <a:lnTo>
                  <a:pt x="252134" y="3057297"/>
                </a:lnTo>
                <a:lnTo>
                  <a:pt x="250117" y="2911221"/>
                </a:lnTo>
                <a:lnTo>
                  <a:pt x="248268" y="2765146"/>
                </a:lnTo>
                <a:lnTo>
                  <a:pt x="244234" y="2617013"/>
                </a:lnTo>
                <a:lnTo>
                  <a:pt x="240032" y="2467509"/>
                </a:lnTo>
                <a:lnTo>
                  <a:pt x="235157" y="2318004"/>
                </a:lnTo>
                <a:lnTo>
                  <a:pt x="228266" y="2167128"/>
                </a:lnTo>
                <a:lnTo>
                  <a:pt x="220029" y="2014881"/>
                </a:lnTo>
                <a:lnTo>
                  <a:pt x="212129" y="1861947"/>
                </a:lnTo>
                <a:lnTo>
                  <a:pt x="202044" y="1709014"/>
                </a:lnTo>
                <a:lnTo>
                  <a:pt x="189941" y="1554023"/>
                </a:lnTo>
                <a:lnTo>
                  <a:pt x="177839" y="1401090"/>
                </a:lnTo>
                <a:lnTo>
                  <a:pt x="163887" y="1245413"/>
                </a:lnTo>
                <a:lnTo>
                  <a:pt x="148591" y="1089051"/>
                </a:lnTo>
                <a:lnTo>
                  <a:pt x="132455" y="934746"/>
                </a:lnTo>
                <a:lnTo>
                  <a:pt x="113629" y="778383"/>
                </a:lnTo>
                <a:lnTo>
                  <a:pt x="93458" y="622707"/>
                </a:lnTo>
                <a:lnTo>
                  <a:pt x="73455" y="466344"/>
                </a:lnTo>
                <a:lnTo>
                  <a:pt x="50091" y="310668"/>
                </a:lnTo>
                <a:lnTo>
                  <a:pt x="26222" y="155677"/>
                </a:lnTo>
                <a:close/>
              </a:path>
            </a:pathLst>
          </a:custGeom>
        </p:spPr>
      </p:pic>
    </p:spTree>
    <p:extLst>
      <p:ext uri="{BB962C8B-B14F-4D97-AF65-F5344CB8AC3E}">
        <p14:creationId xmlns:p14="http://schemas.microsoft.com/office/powerpoint/2010/main" val="3097953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solidFill>
                  <a:srgbClr val="FFC000"/>
                </a:solidFill>
              </a:rPr>
              <a:t>UKS2 Staff Team</a:t>
            </a:r>
          </a:p>
        </p:txBody>
      </p:sp>
      <p:graphicFrame>
        <p:nvGraphicFramePr>
          <p:cNvPr id="21" name="Content Placeholder 2">
            <a:extLst>
              <a:ext uri="{FF2B5EF4-FFF2-40B4-BE49-F238E27FC236}">
                <a16:creationId xmlns:a16="http://schemas.microsoft.com/office/drawing/2014/main" id="{CD904978-31F2-D220-6772-FD101BA89609}"/>
              </a:ext>
            </a:extLst>
          </p:cNvPr>
          <p:cNvGraphicFramePr>
            <a:graphicFrameLocks noGrp="1"/>
          </p:cNvGraphicFramePr>
          <p:nvPr>
            <p:ph idx="1"/>
            <p:extLst>
              <p:ext uri="{D42A27DB-BD31-4B8C-83A1-F6EECF244321}">
                <p14:modId xmlns:p14="http://schemas.microsoft.com/office/powerpoint/2010/main" val="2378251188"/>
              </p:ext>
            </p:extLst>
          </p:nvPr>
        </p:nvGraphicFramePr>
        <p:xfrm>
          <a:off x="351079" y="1184224"/>
          <a:ext cx="10245847" cy="49208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449680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0185B5-9F70-437A-8473-86BAB0BCF433}"/>
              </a:ext>
            </a:extLst>
          </p:cNvPr>
          <p:cNvSpPr>
            <a:spLocks noGrp="1"/>
          </p:cNvSpPr>
          <p:nvPr>
            <p:ph type="title"/>
          </p:nvPr>
        </p:nvSpPr>
        <p:spPr>
          <a:xfrm>
            <a:off x="648930" y="629266"/>
            <a:ext cx="6188190" cy="1622321"/>
          </a:xfrm>
        </p:spPr>
        <p:txBody>
          <a:bodyPr>
            <a:normAutofit/>
          </a:bodyPr>
          <a:lstStyle/>
          <a:p>
            <a:r>
              <a:rPr lang="en-GB" b="1">
                <a:solidFill>
                  <a:srgbClr val="EBEBEB"/>
                </a:solidFill>
              </a:rPr>
              <a:t>Homework</a:t>
            </a:r>
          </a:p>
        </p:txBody>
      </p:sp>
      <p:sp>
        <p:nvSpPr>
          <p:cNvPr id="3" name="Content Placeholder 2">
            <a:extLst>
              <a:ext uri="{FF2B5EF4-FFF2-40B4-BE49-F238E27FC236}">
                <a16:creationId xmlns:a16="http://schemas.microsoft.com/office/drawing/2014/main" id="{7B675839-BC29-475D-81F7-CFF9964E8182}"/>
              </a:ext>
            </a:extLst>
          </p:cNvPr>
          <p:cNvSpPr>
            <a:spLocks noGrp="1"/>
          </p:cNvSpPr>
          <p:nvPr>
            <p:ph idx="1"/>
          </p:nvPr>
        </p:nvSpPr>
        <p:spPr>
          <a:xfrm>
            <a:off x="648930" y="1575917"/>
            <a:ext cx="6188189" cy="4647902"/>
          </a:xfrm>
        </p:spPr>
        <p:txBody>
          <a:bodyPr>
            <a:normAutofit/>
          </a:bodyPr>
          <a:lstStyle/>
          <a:p>
            <a:pPr marL="0" indent="0">
              <a:lnSpc>
                <a:spcPct val="90000"/>
              </a:lnSpc>
              <a:buNone/>
            </a:pPr>
            <a:r>
              <a:rPr lang="en-GB" sz="1300" b="1">
                <a:solidFill>
                  <a:srgbClr val="FFFFFF"/>
                </a:solidFill>
              </a:rPr>
              <a:t>Children should:</a:t>
            </a:r>
          </a:p>
          <a:p>
            <a:pPr>
              <a:lnSpc>
                <a:spcPct val="90000"/>
              </a:lnSpc>
            </a:pPr>
            <a:endParaRPr lang="en-GB" sz="1300" b="1">
              <a:solidFill>
                <a:srgbClr val="FFFFFF"/>
              </a:solidFill>
            </a:endParaRPr>
          </a:p>
          <a:p>
            <a:pPr>
              <a:lnSpc>
                <a:spcPct val="90000"/>
              </a:lnSpc>
            </a:pPr>
            <a:r>
              <a:rPr lang="en-GB" sz="1300" b="1">
                <a:solidFill>
                  <a:srgbClr val="FFFFFF"/>
                </a:solidFill>
              </a:rPr>
              <a:t>Read every day for 20 minutes.  They should record the books they are reading in their home/school reading book.</a:t>
            </a:r>
          </a:p>
          <a:p>
            <a:pPr>
              <a:lnSpc>
                <a:spcPct val="90000"/>
              </a:lnSpc>
            </a:pPr>
            <a:r>
              <a:rPr lang="en-GB" sz="1300" b="1">
                <a:solidFill>
                  <a:srgbClr val="FFFFFF"/>
                </a:solidFill>
              </a:rPr>
              <a:t>Complete the set Spelling Shed activities 3 times a week.  These include spelling and grammar exercises.</a:t>
            </a:r>
          </a:p>
          <a:p>
            <a:pPr>
              <a:lnSpc>
                <a:spcPct val="90000"/>
              </a:lnSpc>
            </a:pPr>
            <a:r>
              <a:rPr lang="en-GB" sz="1300" b="1">
                <a:solidFill>
                  <a:srgbClr val="FFFFFF"/>
                </a:solidFill>
              </a:rPr>
              <a:t>Complete set tasks on either Mathletics or Times Tables Rock Stars 3 times a week.</a:t>
            </a:r>
          </a:p>
          <a:p>
            <a:pPr marL="0" indent="0">
              <a:lnSpc>
                <a:spcPct val="90000"/>
              </a:lnSpc>
              <a:buNone/>
            </a:pPr>
            <a:endParaRPr lang="en-GB" sz="1300" b="1">
              <a:solidFill>
                <a:srgbClr val="FFFFFF"/>
              </a:solidFill>
            </a:endParaRPr>
          </a:p>
          <a:p>
            <a:pPr marL="0" indent="0">
              <a:lnSpc>
                <a:spcPct val="90000"/>
              </a:lnSpc>
              <a:buNone/>
            </a:pPr>
            <a:r>
              <a:rPr lang="en-GB" sz="1300" b="1">
                <a:solidFill>
                  <a:srgbClr val="FFFFFF"/>
                </a:solidFill>
              </a:rPr>
              <a:t>Your child will have their logon details for the learning platforms.</a:t>
            </a:r>
          </a:p>
          <a:p>
            <a:pPr marL="0" indent="0">
              <a:lnSpc>
                <a:spcPct val="90000"/>
              </a:lnSpc>
              <a:buNone/>
            </a:pPr>
            <a:endParaRPr lang="en-GB" sz="1300" b="1">
              <a:solidFill>
                <a:srgbClr val="FFFFFF"/>
              </a:solidFill>
            </a:endParaRPr>
          </a:p>
          <a:p>
            <a:pPr marL="0" indent="0">
              <a:lnSpc>
                <a:spcPct val="90000"/>
              </a:lnSpc>
              <a:buNone/>
            </a:pPr>
            <a:r>
              <a:rPr lang="en-GB" sz="1300" b="1">
                <a:solidFill>
                  <a:srgbClr val="FFFFFF"/>
                </a:solidFill>
              </a:rPr>
              <a:t>Each half-term, we will also email to you a range of additional homework tasks your child can complete.  We will send home an exercise book for the homework to be completed in.</a:t>
            </a:r>
          </a:p>
          <a:p>
            <a:pPr>
              <a:lnSpc>
                <a:spcPct val="90000"/>
              </a:lnSpc>
            </a:pPr>
            <a:endParaRPr lang="en-GB" sz="1300" b="1">
              <a:solidFill>
                <a:srgbClr val="FFFFFF"/>
              </a:solidFill>
            </a:endParaRPr>
          </a:p>
        </p:txBody>
      </p:sp>
      <p:sp>
        <p:nvSpPr>
          <p:cNvPr id="11"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5" name="Picture 4" descr="Closeup of hands holding an open book">
            <a:extLst>
              <a:ext uri="{FF2B5EF4-FFF2-40B4-BE49-F238E27FC236}">
                <a16:creationId xmlns:a16="http://schemas.microsoft.com/office/drawing/2014/main" id="{B81952C8-70AE-C1AC-D386-7B7E7D8683E8}"/>
              </a:ext>
            </a:extLst>
          </p:cNvPr>
          <p:cNvPicPr>
            <a:picLocks noChangeAspect="1"/>
          </p:cNvPicPr>
          <p:nvPr/>
        </p:nvPicPr>
        <p:blipFill rotWithShape="1">
          <a:blip r:embed="rId3"/>
          <a:srcRect l="27528" r="24196" b="-10"/>
          <a:stretch/>
        </p:blipFill>
        <p:spPr>
          <a:xfrm>
            <a:off x="7229175" y="1"/>
            <a:ext cx="4963245" cy="6858001"/>
          </a:xfrm>
          <a:custGeom>
            <a:avLst/>
            <a:gdLst/>
            <a:ahLst/>
            <a:cxnLst/>
            <a:rect l="l" t="t" r="r" b="b"/>
            <a:pathLst>
              <a:path w="4963245" h="6858001">
                <a:moveTo>
                  <a:pt x="1177" y="0"/>
                </a:moveTo>
                <a:lnTo>
                  <a:pt x="1344715" y="0"/>
                </a:lnTo>
                <a:lnTo>
                  <a:pt x="1344715" y="1"/>
                </a:lnTo>
                <a:lnTo>
                  <a:pt x="4963245" y="1"/>
                </a:lnTo>
                <a:lnTo>
                  <a:pt x="4963244" y="6858001"/>
                </a:lnTo>
                <a:lnTo>
                  <a:pt x="900697" y="6858001"/>
                </a:lnTo>
                <a:lnTo>
                  <a:pt x="900697" y="6858000"/>
                </a:lnTo>
                <a:lnTo>
                  <a:pt x="0" y="6858000"/>
                </a:lnTo>
                <a:lnTo>
                  <a:pt x="5883" y="6817538"/>
                </a:lnTo>
                <a:lnTo>
                  <a:pt x="23196" y="6698894"/>
                </a:lnTo>
                <a:lnTo>
                  <a:pt x="35299" y="6612483"/>
                </a:lnTo>
                <a:lnTo>
                  <a:pt x="48073" y="6509613"/>
                </a:lnTo>
                <a:lnTo>
                  <a:pt x="63369" y="6387541"/>
                </a:lnTo>
                <a:lnTo>
                  <a:pt x="79506" y="6252438"/>
                </a:lnTo>
                <a:lnTo>
                  <a:pt x="96483" y="6100191"/>
                </a:lnTo>
                <a:lnTo>
                  <a:pt x="114469" y="5934227"/>
                </a:lnTo>
                <a:lnTo>
                  <a:pt x="132454" y="5753862"/>
                </a:lnTo>
                <a:lnTo>
                  <a:pt x="150776" y="5561838"/>
                </a:lnTo>
                <a:lnTo>
                  <a:pt x="167753" y="5354726"/>
                </a:lnTo>
                <a:lnTo>
                  <a:pt x="184058" y="5138013"/>
                </a:lnTo>
                <a:lnTo>
                  <a:pt x="198849" y="4908956"/>
                </a:lnTo>
                <a:lnTo>
                  <a:pt x="212969" y="4670298"/>
                </a:lnTo>
                <a:lnTo>
                  <a:pt x="226248" y="4421352"/>
                </a:lnTo>
                <a:lnTo>
                  <a:pt x="230955" y="4293793"/>
                </a:lnTo>
                <a:lnTo>
                  <a:pt x="236165" y="4163492"/>
                </a:lnTo>
                <a:lnTo>
                  <a:pt x="241040" y="4031133"/>
                </a:lnTo>
                <a:lnTo>
                  <a:pt x="244234" y="3898087"/>
                </a:lnTo>
                <a:lnTo>
                  <a:pt x="247091" y="3762299"/>
                </a:lnTo>
                <a:lnTo>
                  <a:pt x="250117" y="3625139"/>
                </a:lnTo>
                <a:lnTo>
                  <a:pt x="252134" y="3485236"/>
                </a:lnTo>
                <a:lnTo>
                  <a:pt x="252134" y="3343961"/>
                </a:lnTo>
                <a:lnTo>
                  <a:pt x="253142" y="3201315"/>
                </a:lnTo>
                <a:lnTo>
                  <a:pt x="252134" y="3057297"/>
                </a:lnTo>
                <a:lnTo>
                  <a:pt x="250117" y="2911221"/>
                </a:lnTo>
                <a:lnTo>
                  <a:pt x="248268" y="2765146"/>
                </a:lnTo>
                <a:lnTo>
                  <a:pt x="244234" y="2617013"/>
                </a:lnTo>
                <a:lnTo>
                  <a:pt x="240032" y="2467509"/>
                </a:lnTo>
                <a:lnTo>
                  <a:pt x="235157" y="2318004"/>
                </a:lnTo>
                <a:lnTo>
                  <a:pt x="228266" y="2167128"/>
                </a:lnTo>
                <a:lnTo>
                  <a:pt x="220029" y="2014881"/>
                </a:lnTo>
                <a:lnTo>
                  <a:pt x="212129" y="1861947"/>
                </a:lnTo>
                <a:lnTo>
                  <a:pt x="202044" y="1709014"/>
                </a:lnTo>
                <a:lnTo>
                  <a:pt x="189941" y="1554023"/>
                </a:lnTo>
                <a:lnTo>
                  <a:pt x="177839" y="1401090"/>
                </a:lnTo>
                <a:lnTo>
                  <a:pt x="163887" y="1245413"/>
                </a:lnTo>
                <a:lnTo>
                  <a:pt x="148591" y="1089051"/>
                </a:lnTo>
                <a:lnTo>
                  <a:pt x="132455" y="934746"/>
                </a:lnTo>
                <a:lnTo>
                  <a:pt x="113629" y="778383"/>
                </a:lnTo>
                <a:lnTo>
                  <a:pt x="93458" y="622707"/>
                </a:lnTo>
                <a:lnTo>
                  <a:pt x="73455" y="466344"/>
                </a:lnTo>
                <a:lnTo>
                  <a:pt x="50091" y="310668"/>
                </a:lnTo>
                <a:lnTo>
                  <a:pt x="26222" y="155677"/>
                </a:lnTo>
                <a:close/>
              </a:path>
            </a:pathLst>
          </a:custGeom>
        </p:spPr>
      </p:pic>
    </p:spTree>
    <p:extLst>
      <p:ext uri="{BB962C8B-B14F-4D97-AF65-F5344CB8AC3E}">
        <p14:creationId xmlns:p14="http://schemas.microsoft.com/office/powerpoint/2010/main" val="33772735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Title 1">
            <a:extLst>
              <a:ext uri="{FF2B5EF4-FFF2-40B4-BE49-F238E27FC236}">
                <a16:creationId xmlns:a16="http://schemas.microsoft.com/office/drawing/2014/main" id="{FBB61889-AB48-4BEE-AAAD-4C85280DB1F5}"/>
              </a:ext>
            </a:extLst>
          </p:cNvPr>
          <p:cNvSpPr>
            <a:spLocks noGrp="1"/>
          </p:cNvSpPr>
          <p:nvPr>
            <p:ph type="title"/>
          </p:nvPr>
        </p:nvSpPr>
        <p:spPr>
          <a:xfrm>
            <a:off x="648930" y="629266"/>
            <a:ext cx="6188190" cy="1622321"/>
          </a:xfrm>
        </p:spPr>
        <p:txBody>
          <a:bodyPr>
            <a:normAutofit/>
          </a:bodyPr>
          <a:lstStyle/>
          <a:p>
            <a:r>
              <a:rPr lang="en-GB" b="1">
                <a:solidFill>
                  <a:srgbClr val="EBEBEB"/>
                </a:solidFill>
              </a:rPr>
              <a:t>Enrichment</a:t>
            </a:r>
          </a:p>
        </p:txBody>
      </p:sp>
      <p:sp>
        <p:nvSpPr>
          <p:cNvPr id="13"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5" name="Picture 4">
            <a:extLst>
              <a:ext uri="{FF2B5EF4-FFF2-40B4-BE49-F238E27FC236}">
                <a16:creationId xmlns:a16="http://schemas.microsoft.com/office/drawing/2014/main" id="{4EF4611B-F28B-49ED-BC51-1C3195D8933F}"/>
              </a:ext>
            </a:extLst>
          </p:cNvPr>
          <p:cNvPicPr>
            <a:picLocks noChangeAspect="1"/>
          </p:cNvPicPr>
          <p:nvPr/>
        </p:nvPicPr>
        <p:blipFill rotWithShape="1">
          <a:blip r:embed="rId3"/>
          <a:srcRect r="2" b="39304"/>
          <a:stretch/>
        </p:blipFill>
        <p:spPr>
          <a:xfrm>
            <a:off x="7220078" y="10"/>
            <a:ext cx="4971922" cy="2285990"/>
          </a:xfrm>
          <a:custGeom>
            <a:avLst/>
            <a:gdLst/>
            <a:ahLst/>
            <a:cxnLst/>
            <a:rect l="l" t="t" r="r" b="b"/>
            <a:pathLst>
              <a:path w="4971922" h="2286000">
                <a:moveTo>
                  <a:pt x="0" y="0"/>
                </a:moveTo>
                <a:lnTo>
                  <a:pt x="1343538" y="0"/>
                </a:lnTo>
                <a:lnTo>
                  <a:pt x="1343538" y="1"/>
                </a:lnTo>
                <a:lnTo>
                  <a:pt x="4971922" y="1"/>
                </a:lnTo>
                <a:lnTo>
                  <a:pt x="4971922" y="2286000"/>
                </a:lnTo>
                <a:lnTo>
                  <a:pt x="232518" y="2286000"/>
                </a:lnTo>
                <a:lnTo>
                  <a:pt x="227089" y="2167128"/>
                </a:lnTo>
                <a:lnTo>
                  <a:pt x="218852" y="2014881"/>
                </a:lnTo>
                <a:lnTo>
                  <a:pt x="210952" y="1861947"/>
                </a:lnTo>
                <a:lnTo>
                  <a:pt x="200867" y="1709014"/>
                </a:lnTo>
                <a:lnTo>
                  <a:pt x="188764" y="1554023"/>
                </a:lnTo>
                <a:lnTo>
                  <a:pt x="176662" y="1401090"/>
                </a:lnTo>
                <a:lnTo>
                  <a:pt x="162710" y="1245413"/>
                </a:lnTo>
                <a:lnTo>
                  <a:pt x="147414" y="1089051"/>
                </a:lnTo>
                <a:lnTo>
                  <a:pt x="131278" y="934746"/>
                </a:lnTo>
                <a:lnTo>
                  <a:pt x="112452" y="778383"/>
                </a:lnTo>
                <a:lnTo>
                  <a:pt x="92281" y="622707"/>
                </a:lnTo>
                <a:lnTo>
                  <a:pt x="72278" y="466344"/>
                </a:lnTo>
                <a:lnTo>
                  <a:pt x="48914" y="310668"/>
                </a:lnTo>
                <a:lnTo>
                  <a:pt x="25045" y="155677"/>
                </a:lnTo>
                <a:close/>
              </a:path>
            </a:pathLst>
          </a:custGeom>
        </p:spPr>
      </p:pic>
      <p:sp>
        <p:nvSpPr>
          <p:cNvPr id="3" name="Content Placeholder 2">
            <a:extLst>
              <a:ext uri="{FF2B5EF4-FFF2-40B4-BE49-F238E27FC236}">
                <a16:creationId xmlns:a16="http://schemas.microsoft.com/office/drawing/2014/main" id="{9FBE706D-16B5-43F1-9A56-A119421A8973}"/>
              </a:ext>
            </a:extLst>
          </p:cNvPr>
          <p:cNvSpPr>
            <a:spLocks noGrp="1"/>
          </p:cNvSpPr>
          <p:nvPr>
            <p:ph idx="1"/>
          </p:nvPr>
        </p:nvSpPr>
        <p:spPr>
          <a:xfrm>
            <a:off x="648930" y="2438400"/>
            <a:ext cx="6188189" cy="3785419"/>
          </a:xfrm>
        </p:spPr>
        <p:txBody>
          <a:bodyPr>
            <a:normAutofit/>
          </a:bodyPr>
          <a:lstStyle/>
          <a:p>
            <a:r>
              <a:rPr lang="en-GB" b="1">
                <a:solidFill>
                  <a:srgbClr val="FFFFFF"/>
                </a:solidFill>
              </a:rPr>
              <a:t>Osun Arts Foundation workshop</a:t>
            </a:r>
          </a:p>
          <a:p>
            <a:r>
              <a:rPr lang="en-GB" b="1">
                <a:solidFill>
                  <a:srgbClr val="FFFFFF"/>
                </a:solidFill>
              </a:rPr>
              <a:t>Winchester Science Centre and Planetarium</a:t>
            </a:r>
          </a:p>
          <a:p>
            <a:r>
              <a:rPr lang="en-GB" b="1">
                <a:solidFill>
                  <a:srgbClr val="FFFFFF"/>
                </a:solidFill>
              </a:rPr>
              <a:t>For WWII – either a museum trip or workshop</a:t>
            </a:r>
          </a:p>
          <a:p>
            <a:r>
              <a:rPr lang="en-GB" b="1">
                <a:solidFill>
                  <a:srgbClr val="FFFFFF"/>
                </a:solidFill>
              </a:rPr>
              <a:t>The Nature Discovery Centre</a:t>
            </a:r>
          </a:p>
          <a:p>
            <a:r>
              <a:rPr lang="en-GB" b="1">
                <a:solidFill>
                  <a:srgbClr val="FFFFFF"/>
                </a:solidFill>
              </a:rPr>
              <a:t>Big Foot Arts – Windrush visitor</a:t>
            </a:r>
          </a:p>
          <a:p>
            <a:r>
              <a:rPr lang="en-GB" b="1">
                <a:solidFill>
                  <a:srgbClr val="FFFFFF"/>
                </a:solidFill>
              </a:rPr>
              <a:t>Year Six – residential to Osmington Bay</a:t>
            </a:r>
          </a:p>
          <a:p>
            <a:pPr marL="0" indent="0">
              <a:buNone/>
            </a:pPr>
            <a:endParaRPr lang="en-GB" b="1">
              <a:solidFill>
                <a:srgbClr val="FFFFFF"/>
              </a:solidFill>
            </a:endParaRPr>
          </a:p>
        </p:txBody>
      </p:sp>
      <p:pic>
        <p:nvPicPr>
          <p:cNvPr id="4" name="Picture 3">
            <a:extLst>
              <a:ext uri="{FF2B5EF4-FFF2-40B4-BE49-F238E27FC236}">
                <a16:creationId xmlns:a16="http://schemas.microsoft.com/office/drawing/2014/main" id="{63EC8DE8-5E5B-4649-8308-ADD9AD967E92}"/>
              </a:ext>
            </a:extLst>
          </p:cNvPr>
          <p:cNvPicPr>
            <a:picLocks noChangeAspect="1"/>
          </p:cNvPicPr>
          <p:nvPr/>
        </p:nvPicPr>
        <p:blipFill rotWithShape="1">
          <a:blip r:embed="rId4"/>
          <a:srcRect r="-2" b="27155"/>
          <a:stretch/>
        </p:blipFill>
        <p:spPr>
          <a:xfrm>
            <a:off x="7437114" y="2286000"/>
            <a:ext cx="4754886" cy="2286000"/>
          </a:xfrm>
          <a:custGeom>
            <a:avLst/>
            <a:gdLst/>
            <a:ahLst/>
            <a:cxnLst/>
            <a:rect l="l" t="t" r="r" b="b"/>
            <a:pathLst>
              <a:path w="4754886" h="2286000">
                <a:moveTo>
                  <a:pt x="15482" y="0"/>
                </a:moveTo>
                <a:lnTo>
                  <a:pt x="4754886" y="0"/>
                </a:lnTo>
                <a:lnTo>
                  <a:pt x="4754886" y="2286000"/>
                </a:lnTo>
                <a:lnTo>
                  <a:pt x="0" y="2286000"/>
                </a:lnTo>
                <a:lnTo>
                  <a:pt x="8036" y="2135352"/>
                </a:lnTo>
                <a:lnTo>
                  <a:pt x="12742" y="2007793"/>
                </a:lnTo>
                <a:lnTo>
                  <a:pt x="17953" y="1877492"/>
                </a:lnTo>
                <a:lnTo>
                  <a:pt x="22827" y="1745133"/>
                </a:lnTo>
                <a:lnTo>
                  <a:pt x="26021" y="1612087"/>
                </a:lnTo>
                <a:lnTo>
                  <a:pt x="28879" y="1476299"/>
                </a:lnTo>
                <a:lnTo>
                  <a:pt x="31904" y="1339139"/>
                </a:lnTo>
                <a:lnTo>
                  <a:pt x="33921" y="1199236"/>
                </a:lnTo>
                <a:lnTo>
                  <a:pt x="33921" y="1057961"/>
                </a:lnTo>
                <a:lnTo>
                  <a:pt x="34930" y="915315"/>
                </a:lnTo>
                <a:lnTo>
                  <a:pt x="33921" y="771297"/>
                </a:lnTo>
                <a:lnTo>
                  <a:pt x="31904" y="625221"/>
                </a:lnTo>
                <a:lnTo>
                  <a:pt x="30055" y="479146"/>
                </a:lnTo>
                <a:lnTo>
                  <a:pt x="26021" y="331013"/>
                </a:lnTo>
                <a:lnTo>
                  <a:pt x="21819" y="181509"/>
                </a:lnTo>
                <a:lnTo>
                  <a:pt x="16944" y="32004"/>
                </a:lnTo>
                <a:close/>
              </a:path>
            </a:pathLst>
          </a:custGeom>
        </p:spPr>
      </p:pic>
      <p:pic>
        <p:nvPicPr>
          <p:cNvPr id="6" name="Picture 5">
            <a:extLst>
              <a:ext uri="{FF2B5EF4-FFF2-40B4-BE49-F238E27FC236}">
                <a16:creationId xmlns:a16="http://schemas.microsoft.com/office/drawing/2014/main" id="{CCDB0F33-99D9-4742-A325-E9B1786785F9}"/>
              </a:ext>
            </a:extLst>
          </p:cNvPr>
          <p:cNvPicPr>
            <a:picLocks noChangeAspect="1"/>
          </p:cNvPicPr>
          <p:nvPr/>
        </p:nvPicPr>
        <p:blipFill rotWithShape="1">
          <a:blip r:embed="rId5"/>
          <a:srcRect t="14891" r="2" b="3752"/>
          <a:stretch/>
        </p:blipFill>
        <p:spPr>
          <a:xfrm>
            <a:off x="7218902" y="4572000"/>
            <a:ext cx="4973099" cy="2286000"/>
          </a:xfrm>
          <a:custGeom>
            <a:avLst/>
            <a:gdLst/>
            <a:ahLst/>
            <a:cxnLst/>
            <a:rect l="l" t="t" r="r" b="b"/>
            <a:pathLst>
              <a:path w="4973099" h="2286000">
                <a:moveTo>
                  <a:pt x="218212" y="0"/>
                </a:moveTo>
                <a:lnTo>
                  <a:pt x="4973099" y="0"/>
                </a:lnTo>
                <a:lnTo>
                  <a:pt x="4973099" y="2286000"/>
                </a:lnTo>
                <a:lnTo>
                  <a:pt x="897889" y="2286000"/>
                </a:lnTo>
                <a:lnTo>
                  <a:pt x="0" y="2286000"/>
                </a:lnTo>
                <a:lnTo>
                  <a:pt x="5883" y="2245538"/>
                </a:lnTo>
                <a:lnTo>
                  <a:pt x="23197" y="2126894"/>
                </a:lnTo>
                <a:lnTo>
                  <a:pt x="35299" y="2040483"/>
                </a:lnTo>
                <a:lnTo>
                  <a:pt x="48074" y="1937613"/>
                </a:lnTo>
                <a:lnTo>
                  <a:pt x="63370" y="1815541"/>
                </a:lnTo>
                <a:lnTo>
                  <a:pt x="79507" y="1680438"/>
                </a:lnTo>
                <a:lnTo>
                  <a:pt x="96484" y="1528191"/>
                </a:lnTo>
                <a:lnTo>
                  <a:pt x="114469" y="1362227"/>
                </a:lnTo>
                <a:lnTo>
                  <a:pt x="132455" y="1181862"/>
                </a:lnTo>
                <a:lnTo>
                  <a:pt x="150776" y="989838"/>
                </a:lnTo>
                <a:lnTo>
                  <a:pt x="167753" y="782726"/>
                </a:lnTo>
                <a:lnTo>
                  <a:pt x="184058" y="566013"/>
                </a:lnTo>
                <a:lnTo>
                  <a:pt x="198850" y="336956"/>
                </a:lnTo>
                <a:lnTo>
                  <a:pt x="212969" y="98298"/>
                </a:lnTo>
                <a:close/>
              </a:path>
            </a:pathLst>
          </a:custGeom>
        </p:spPr>
      </p:pic>
    </p:spTree>
    <p:extLst>
      <p:ext uri="{BB962C8B-B14F-4D97-AF65-F5344CB8AC3E}">
        <p14:creationId xmlns:p14="http://schemas.microsoft.com/office/powerpoint/2010/main" val="38437060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descr="Glasses on top of a book">
            <a:extLst>
              <a:ext uri="{FF2B5EF4-FFF2-40B4-BE49-F238E27FC236}">
                <a16:creationId xmlns:a16="http://schemas.microsoft.com/office/drawing/2014/main" id="{848FC18C-F12E-0ADE-04DF-ECB142B9234C}"/>
              </a:ext>
            </a:extLst>
          </p:cNvPr>
          <p:cNvPicPr>
            <a:picLocks noChangeAspect="1"/>
          </p:cNvPicPr>
          <p:nvPr/>
        </p:nvPicPr>
        <p:blipFill rotWithShape="1">
          <a:blip r:embed="rId2">
            <a:alphaModFix amt="35000"/>
          </a:blip>
          <a:srcRect t="9175" r="-2" b="5867"/>
          <a:stretch/>
        </p:blipFill>
        <p:spPr>
          <a:xfrm>
            <a:off x="20" y="-1"/>
            <a:ext cx="12191980" cy="6858000"/>
          </a:xfrm>
          <a:prstGeom prst="rect">
            <a:avLst/>
          </a:prstGeom>
        </p:spPr>
      </p:pic>
      <p:sp>
        <p:nvSpPr>
          <p:cNvPr id="2" name="Title 1">
            <a:extLst>
              <a:ext uri="{FF2B5EF4-FFF2-40B4-BE49-F238E27FC236}">
                <a16:creationId xmlns:a16="http://schemas.microsoft.com/office/drawing/2014/main" id="{17FA831D-06D5-448E-AA6B-8ACB1766C098}"/>
              </a:ext>
            </a:extLst>
          </p:cNvPr>
          <p:cNvSpPr>
            <a:spLocks noGrp="1"/>
          </p:cNvSpPr>
          <p:nvPr>
            <p:ph type="title"/>
          </p:nvPr>
        </p:nvSpPr>
        <p:spPr>
          <a:xfrm>
            <a:off x="646111" y="452718"/>
            <a:ext cx="9404723" cy="1400530"/>
          </a:xfrm>
        </p:spPr>
        <p:txBody>
          <a:bodyPr>
            <a:normAutofit/>
          </a:bodyPr>
          <a:lstStyle/>
          <a:p>
            <a:r>
              <a:rPr lang="en-GB" b="1"/>
              <a:t>Additional Information</a:t>
            </a:r>
          </a:p>
        </p:txBody>
      </p:sp>
      <p:sp>
        <p:nvSpPr>
          <p:cNvPr id="14" name="Rectangle 13">
            <a:extLst>
              <a:ext uri="{FF2B5EF4-FFF2-40B4-BE49-F238E27FC236}">
                <a16:creationId xmlns:a16="http://schemas.microsoft.com/office/drawing/2014/main" id="{0D187C4E-14B9-4504-B200-5127823FA7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F3D76FD3-A863-4782-901D-2D019AE691B1}"/>
              </a:ext>
            </a:extLst>
          </p:cNvPr>
          <p:cNvSpPr>
            <a:spLocks noGrp="1"/>
          </p:cNvSpPr>
          <p:nvPr>
            <p:ph idx="1"/>
          </p:nvPr>
        </p:nvSpPr>
        <p:spPr>
          <a:xfrm>
            <a:off x="1103312" y="2052918"/>
            <a:ext cx="8946541" cy="4195481"/>
          </a:xfrm>
        </p:spPr>
        <p:txBody>
          <a:bodyPr vert="horz" lIns="91440" tIns="45720" rIns="91440" bIns="45720" rtlCol="0" anchor="t">
            <a:normAutofit/>
          </a:bodyPr>
          <a:lstStyle/>
          <a:p>
            <a:pPr>
              <a:lnSpc>
                <a:spcPct val="90000"/>
              </a:lnSpc>
            </a:pPr>
            <a:r>
              <a:rPr lang="en-GB" sz="1400" b="1" dirty="0"/>
              <a:t>Remember to send your child into school with a water bottle each day.</a:t>
            </a:r>
          </a:p>
          <a:p>
            <a:pPr>
              <a:lnSpc>
                <a:spcPct val="90000"/>
              </a:lnSpc>
            </a:pPr>
            <a:r>
              <a:rPr lang="en-GB" sz="1400" b="1" dirty="0"/>
              <a:t>Children in KS2 can bring in fruit or a piece of vegetable for a morning breaktime snack.</a:t>
            </a:r>
          </a:p>
          <a:p>
            <a:pPr>
              <a:lnSpc>
                <a:spcPct val="90000"/>
              </a:lnSpc>
            </a:pPr>
            <a:r>
              <a:rPr lang="en-GB" sz="1400" b="1" dirty="0"/>
              <a:t>Children should not bring in lip balms, hand gels or hand creams etc unless they have been approved via the office.</a:t>
            </a:r>
          </a:p>
          <a:p>
            <a:pPr>
              <a:lnSpc>
                <a:spcPct val="90000"/>
              </a:lnSpc>
            </a:pPr>
            <a:r>
              <a:rPr lang="en-GB" sz="1400" b="1" dirty="0"/>
              <a:t>Jewellery and valuable belongings should not be worn or brought to school.  If your child has pierced ears, they can wear one stud earring in each ear.  Earrings must be removed or have micropore tape over them for PE lessons.  Only analogue watches can be worn.</a:t>
            </a:r>
          </a:p>
          <a:p>
            <a:pPr>
              <a:lnSpc>
                <a:spcPct val="90000"/>
              </a:lnSpc>
            </a:pPr>
            <a:r>
              <a:rPr lang="en-GB" sz="1400" b="1" dirty="0"/>
              <a:t>Make-up of any kind is not permitted.  </a:t>
            </a:r>
          </a:p>
          <a:p>
            <a:pPr>
              <a:lnSpc>
                <a:spcPct val="90000"/>
              </a:lnSpc>
            </a:pPr>
            <a:r>
              <a:rPr lang="en-GB" sz="1400" b="1" dirty="0"/>
              <a:t>If your child is not wearing the correct school uniform, they will receive a reminder slip.</a:t>
            </a:r>
          </a:p>
          <a:p>
            <a:pPr>
              <a:lnSpc>
                <a:spcPct val="90000"/>
              </a:lnSpc>
            </a:pPr>
            <a:r>
              <a:rPr lang="en-GB" sz="1400" b="1" dirty="0"/>
              <a:t>If you want your child to go home alone, please complete the required form.</a:t>
            </a:r>
          </a:p>
          <a:p>
            <a:pPr>
              <a:lnSpc>
                <a:spcPct val="90000"/>
              </a:lnSpc>
            </a:pPr>
            <a:r>
              <a:rPr lang="en-GB" sz="1400" b="1" dirty="0"/>
              <a:t>UKS2 children travelling to or from school alone may bring in a mobile phone.  The phone will be collected as soon as they arrive into their classroom, and will be handed back at home time.</a:t>
            </a:r>
          </a:p>
          <a:p>
            <a:pPr>
              <a:lnSpc>
                <a:spcPct val="90000"/>
              </a:lnSpc>
            </a:pPr>
            <a:endParaRPr lang="en-GB" sz="1400"/>
          </a:p>
        </p:txBody>
      </p:sp>
      <p:sp>
        <p:nvSpPr>
          <p:cNvPr id="4" name="AutoShape 2" descr="https://ukc-powerpoint.officeapps.live.com/pods/GetClipboardImage.ashx?Id=48d4bc16-dc9c-4c5b-a216-d143a6a712fa&amp;DC=GUK1&amp;pkey=b8fcc8dc-e55c-41c9-a9af-aa413b0d8366&amp;wdwaccluster=GUK1">
            <a:extLst>
              <a:ext uri="{FF2B5EF4-FFF2-40B4-BE49-F238E27FC236}">
                <a16:creationId xmlns:a16="http://schemas.microsoft.com/office/drawing/2014/main" id="{EA07DC77-812F-437B-9C6A-E8E1ADA1F5B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4" descr="https://ukc-powerpoint.officeapps.live.com/pods/GetClipboardImage.ashx?Id=48d4bc16-dc9c-4c5b-a216-d143a6a712fa&amp;DC=GUK1&amp;pkey=b8fcc8dc-e55c-41c9-a9af-aa413b0d8366&amp;wdwaccluster=GUK1">
            <a:extLst>
              <a:ext uri="{FF2B5EF4-FFF2-40B4-BE49-F238E27FC236}">
                <a16:creationId xmlns:a16="http://schemas.microsoft.com/office/drawing/2014/main" id="{E617B76A-B239-4569-803B-C85B9701680D}"/>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6" descr="https://ukc-powerpoint.officeapps.live.com/pods/GetClipboardImage.ashx?Id=1607073a-2cc5-4722-b4c2-5b5378f7fb0d&amp;DC=GUK1&amp;pkey=5e2818b2-8535-4b42-a8c5-4e41aa20f212&amp;wdwaccluster=GUK1">
            <a:extLst>
              <a:ext uri="{FF2B5EF4-FFF2-40B4-BE49-F238E27FC236}">
                <a16:creationId xmlns:a16="http://schemas.microsoft.com/office/drawing/2014/main" id="{585C0506-4045-4EC8-A7CF-EC152B0CF684}"/>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8" descr="https://ukc-powerpoint.officeapps.live.com/pods/GetClipboardImage.ashx?Id=1607073a-2cc5-4722-b4c2-5b5378f7fb0d&amp;DC=GUK1&amp;pkey=5e2818b2-8535-4b42-a8c5-4e41aa20f212&amp;wdwaccluster=GUK1">
            <a:extLst>
              <a:ext uri="{FF2B5EF4-FFF2-40B4-BE49-F238E27FC236}">
                <a16:creationId xmlns:a16="http://schemas.microsoft.com/office/drawing/2014/main" id="{D103C9D1-BA26-41A5-807E-CBB2789E83A4}"/>
              </a:ext>
            </a:extLst>
          </p:cNvPr>
          <p:cNvSpPr>
            <a:spLocks noChangeAspect="1" noChangeArrowheads="1"/>
          </p:cNvSpPr>
          <p:nvPr/>
        </p:nvSpPr>
        <p:spPr bwMode="auto">
          <a:xfrm>
            <a:off x="6400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Rectangle 7">
            <a:extLst>
              <a:ext uri="{FF2B5EF4-FFF2-40B4-BE49-F238E27FC236}">
                <a16:creationId xmlns:a16="http://schemas.microsoft.com/office/drawing/2014/main" id="{A5DC6016-37F0-4F18-B7A5-6A5040DEB474}"/>
              </a:ext>
            </a:extLst>
          </p:cNvPr>
          <p:cNvSpPr/>
          <p:nvPr/>
        </p:nvSpPr>
        <p:spPr>
          <a:xfrm>
            <a:off x="5971607" y="3244334"/>
            <a:ext cx="248786" cy="369332"/>
          </a:xfrm>
          <a:prstGeom prst="rect">
            <a:avLst/>
          </a:prstGeom>
        </p:spPr>
        <p:txBody>
          <a:bodyPr wrap="none">
            <a:spAutoFit/>
          </a:bodyPr>
          <a:lstStyle/>
          <a:p>
            <a:pPr>
              <a:spcAft>
                <a:spcPts val="600"/>
              </a:spcAft>
            </a:pPr>
            <a:r>
              <a:rPr lang="en-GB" dirty="0"/>
              <a:t> </a:t>
            </a:r>
            <a:endParaRPr lang="en-GB"/>
          </a:p>
        </p:txBody>
      </p:sp>
    </p:spTree>
    <p:extLst>
      <p:ext uri="{BB962C8B-B14F-4D97-AF65-F5344CB8AC3E}">
        <p14:creationId xmlns:p14="http://schemas.microsoft.com/office/powerpoint/2010/main" val="40597516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FFC000"/>
                </a:solidFill>
              </a:rPr>
              <a:t>We aspire to be…</a:t>
            </a:r>
          </a:p>
        </p:txBody>
      </p:sp>
      <p:sp>
        <p:nvSpPr>
          <p:cNvPr id="3" name="Content Placeholder 2"/>
          <p:cNvSpPr>
            <a:spLocks noGrp="1"/>
          </p:cNvSpPr>
          <p:nvPr>
            <p:ph idx="1"/>
          </p:nvPr>
        </p:nvSpPr>
        <p:spPr>
          <a:xfrm>
            <a:off x="1103312" y="1205346"/>
            <a:ext cx="8946541" cy="5043054"/>
          </a:xfrm>
        </p:spPr>
        <p:txBody>
          <a:bodyPr>
            <a:normAutofit fontScale="55000" lnSpcReduction="20000"/>
          </a:bodyPr>
          <a:lstStyle/>
          <a:p>
            <a:pPr marL="0" indent="0" algn="ctr">
              <a:buNone/>
            </a:pPr>
            <a:r>
              <a:rPr lang="en-GB" sz="5800" b="1" u="sng" dirty="0">
                <a:solidFill>
                  <a:srgbClr val="FFC000"/>
                </a:solidFill>
              </a:rPr>
              <a:t>OUTSTANDING</a:t>
            </a:r>
          </a:p>
          <a:p>
            <a:pPr marL="0" indent="0" algn="ctr">
              <a:buNone/>
            </a:pPr>
            <a:endParaRPr lang="en-GB" sz="6000" b="1" u="sng" dirty="0">
              <a:solidFill>
                <a:srgbClr val="FFC000"/>
              </a:solidFill>
            </a:endParaRPr>
          </a:p>
          <a:p>
            <a:pPr marL="0" indent="0" algn="ctr">
              <a:buNone/>
            </a:pPr>
            <a:endParaRPr lang="en-GB" sz="6000" b="1" u="sng" dirty="0">
              <a:solidFill>
                <a:srgbClr val="FFC000"/>
              </a:solidFill>
            </a:endParaRPr>
          </a:p>
          <a:p>
            <a:pPr marL="0" indent="0" algn="ctr">
              <a:buNone/>
            </a:pPr>
            <a:endParaRPr lang="en-GB" sz="6000" b="1" u="sng" dirty="0">
              <a:solidFill>
                <a:srgbClr val="FFC000"/>
              </a:solidFill>
            </a:endParaRPr>
          </a:p>
          <a:p>
            <a:pPr marL="0" indent="0">
              <a:buNone/>
            </a:pPr>
            <a:endParaRPr lang="en-GB" b="1" dirty="0">
              <a:solidFill>
                <a:srgbClr val="FFC000"/>
              </a:solidFill>
            </a:endParaRPr>
          </a:p>
          <a:p>
            <a:pPr marL="0" indent="0" algn="ctr">
              <a:buNone/>
            </a:pPr>
            <a:endParaRPr lang="en-GB" sz="2400" b="1" dirty="0">
              <a:solidFill>
                <a:srgbClr val="FFC000"/>
              </a:solidFill>
            </a:endParaRPr>
          </a:p>
          <a:p>
            <a:pPr marL="0" indent="0" algn="ctr">
              <a:buNone/>
            </a:pPr>
            <a:endParaRPr lang="en-GB" sz="2400" b="1" dirty="0">
              <a:solidFill>
                <a:srgbClr val="FFC000"/>
              </a:solidFill>
            </a:endParaRPr>
          </a:p>
          <a:p>
            <a:pPr marL="0" indent="0" algn="ctr">
              <a:buNone/>
            </a:pPr>
            <a:endParaRPr lang="en-GB" sz="2600" b="1" dirty="0">
              <a:solidFill>
                <a:srgbClr val="FFC000"/>
              </a:solidFill>
            </a:endParaRPr>
          </a:p>
          <a:p>
            <a:pPr marL="0" indent="0" algn="ctr">
              <a:buNone/>
            </a:pPr>
            <a:endParaRPr lang="en-GB" sz="2600" b="1" dirty="0">
              <a:solidFill>
                <a:srgbClr val="FFC000"/>
              </a:solidFill>
            </a:endParaRPr>
          </a:p>
          <a:p>
            <a:pPr marL="0" indent="0" algn="ctr">
              <a:buNone/>
            </a:pPr>
            <a:endParaRPr lang="en-GB" sz="3800" b="1" dirty="0">
              <a:solidFill>
                <a:srgbClr val="FFC000"/>
              </a:solidFill>
            </a:endParaRPr>
          </a:p>
          <a:p>
            <a:pPr marL="0" indent="0" algn="ctr">
              <a:buNone/>
            </a:pPr>
            <a:r>
              <a:rPr lang="en-GB" sz="3800" b="1" dirty="0">
                <a:solidFill>
                  <a:srgbClr val="FFC000"/>
                </a:solidFill>
              </a:rPr>
              <a:t>We will strive to ensure every child is at age-related+</a:t>
            </a:r>
          </a:p>
          <a:p>
            <a:pPr marL="0" indent="0" algn="ctr">
              <a:buNone/>
            </a:pPr>
            <a:endParaRPr lang="en-GB" sz="2600" b="1" dirty="0">
              <a:solidFill>
                <a:srgbClr val="FFC000"/>
              </a:solidFill>
            </a:endParaRPr>
          </a:p>
          <a:p>
            <a:pPr marL="0" indent="0" algn="ctr">
              <a:buNone/>
            </a:pPr>
            <a:r>
              <a:rPr lang="en-GB" sz="2600" b="1" dirty="0">
                <a:solidFill>
                  <a:srgbClr val="FFC000"/>
                </a:solidFill>
              </a:rPr>
              <a:t>All of the UKS2 team are looking forward to a productive and fun filled year with your children. </a:t>
            </a:r>
            <a:r>
              <a:rPr lang="en-GB" sz="2600" b="1" dirty="0">
                <a:solidFill>
                  <a:srgbClr val="FFC000"/>
                </a:solidFill>
                <a:sym typeface="Wingdings" panose="05000000000000000000" pitchFamily="2" charset="2"/>
              </a:rPr>
              <a:t></a:t>
            </a:r>
            <a:endParaRPr lang="en-GB" sz="2600" b="1" dirty="0">
              <a:solidFill>
                <a:srgbClr val="FFC000"/>
              </a:solidFill>
            </a:endParaRPr>
          </a:p>
        </p:txBody>
      </p:sp>
      <p:pic>
        <p:nvPicPr>
          <p:cNvPr id="5" name="Picture 4">
            <a:extLst>
              <a:ext uri="{FF2B5EF4-FFF2-40B4-BE49-F238E27FC236}">
                <a16:creationId xmlns:a16="http://schemas.microsoft.com/office/drawing/2014/main" id="{2BE5A410-73FB-4F9A-81F1-E3DAE6CE1252}"/>
              </a:ext>
            </a:extLst>
          </p:cNvPr>
          <p:cNvPicPr>
            <a:picLocks noChangeAspect="1"/>
          </p:cNvPicPr>
          <p:nvPr/>
        </p:nvPicPr>
        <p:blipFill>
          <a:blip r:embed="rId2"/>
          <a:stretch>
            <a:fillRect/>
          </a:stretch>
        </p:blipFill>
        <p:spPr>
          <a:xfrm>
            <a:off x="558217" y="1853248"/>
            <a:ext cx="4240286" cy="2826857"/>
          </a:xfrm>
          <a:prstGeom prst="rect">
            <a:avLst/>
          </a:prstGeom>
        </p:spPr>
      </p:pic>
      <p:pic>
        <p:nvPicPr>
          <p:cNvPr id="6" name="Picture 5">
            <a:extLst>
              <a:ext uri="{FF2B5EF4-FFF2-40B4-BE49-F238E27FC236}">
                <a16:creationId xmlns:a16="http://schemas.microsoft.com/office/drawing/2014/main" id="{447EB606-6111-4069-AC9A-947CDCBDC7A7}"/>
              </a:ext>
            </a:extLst>
          </p:cNvPr>
          <p:cNvPicPr>
            <a:picLocks noChangeAspect="1"/>
          </p:cNvPicPr>
          <p:nvPr/>
        </p:nvPicPr>
        <p:blipFill>
          <a:blip r:embed="rId3"/>
          <a:stretch>
            <a:fillRect/>
          </a:stretch>
        </p:blipFill>
        <p:spPr>
          <a:xfrm>
            <a:off x="4836841" y="1853248"/>
            <a:ext cx="2587568" cy="1124844"/>
          </a:xfrm>
          <a:prstGeom prst="rect">
            <a:avLst/>
          </a:prstGeom>
        </p:spPr>
      </p:pic>
      <p:pic>
        <p:nvPicPr>
          <p:cNvPr id="7" name="Picture 6">
            <a:extLst>
              <a:ext uri="{FF2B5EF4-FFF2-40B4-BE49-F238E27FC236}">
                <a16:creationId xmlns:a16="http://schemas.microsoft.com/office/drawing/2014/main" id="{BFC87D6A-AF92-47DA-94B5-9CB2FE6FAFD7}"/>
              </a:ext>
            </a:extLst>
          </p:cNvPr>
          <p:cNvPicPr>
            <a:picLocks noChangeAspect="1"/>
          </p:cNvPicPr>
          <p:nvPr/>
        </p:nvPicPr>
        <p:blipFill>
          <a:blip r:embed="rId4"/>
          <a:stretch>
            <a:fillRect/>
          </a:stretch>
        </p:blipFill>
        <p:spPr>
          <a:xfrm>
            <a:off x="9476245" y="1400530"/>
            <a:ext cx="2157538" cy="4252124"/>
          </a:xfrm>
          <a:prstGeom prst="rect">
            <a:avLst/>
          </a:prstGeom>
        </p:spPr>
      </p:pic>
      <p:pic>
        <p:nvPicPr>
          <p:cNvPr id="8" name="Picture 7">
            <a:extLst>
              <a:ext uri="{FF2B5EF4-FFF2-40B4-BE49-F238E27FC236}">
                <a16:creationId xmlns:a16="http://schemas.microsoft.com/office/drawing/2014/main" id="{906256B7-3F85-4A84-BBAF-B57992D03F07}"/>
              </a:ext>
            </a:extLst>
          </p:cNvPr>
          <p:cNvPicPr>
            <a:picLocks noChangeAspect="1"/>
          </p:cNvPicPr>
          <p:nvPr/>
        </p:nvPicPr>
        <p:blipFill>
          <a:blip r:embed="rId5"/>
          <a:stretch>
            <a:fillRect/>
          </a:stretch>
        </p:blipFill>
        <p:spPr>
          <a:xfrm>
            <a:off x="4836841" y="2988088"/>
            <a:ext cx="2675463" cy="1783642"/>
          </a:xfrm>
          <a:prstGeom prst="rect">
            <a:avLst/>
          </a:prstGeom>
        </p:spPr>
      </p:pic>
      <p:pic>
        <p:nvPicPr>
          <p:cNvPr id="9" name="Picture 8">
            <a:extLst>
              <a:ext uri="{FF2B5EF4-FFF2-40B4-BE49-F238E27FC236}">
                <a16:creationId xmlns:a16="http://schemas.microsoft.com/office/drawing/2014/main" id="{1C8005E7-02A5-4BBF-80B0-60AE282A8CFA}"/>
              </a:ext>
            </a:extLst>
          </p:cNvPr>
          <p:cNvPicPr>
            <a:picLocks noChangeAspect="1"/>
          </p:cNvPicPr>
          <p:nvPr/>
        </p:nvPicPr>
        <p:blipFill>
          <a:blip r:embed="rId6"/>
          <a:stretch>
            <a:fillRect/>
          </a:stretch>
        </p:blipFill>
        <p:spPr>
          <a:xfrm>
            <a:off x="7513285" y="2029330"/>
            <a:ext cx="1962960" cy="2617280"/>
          </a:xfrm>
          <a:prstGeom prst="rect">
            <a:avLst/>
          </a:prstGeom>
        </p:spPr>
      </p:pic>
    </p:spTree>
    <p:extLst>
      <p:ext uri="{BB962C8B-B14F-4D97-AF65-F5344CB8AC3E}">
        <p14:creationId xmlns:p14="http://schemas.microsoft.com/office/powerpoint/2010/main" val="26741191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a:solidFill>
                  <a:srgbClr val="FFC000"/>
                </a:solidFill>
              </a:rPr>
              <a:t>Our Vision…</a:t>
            </a:r>
          </a:p>
        </p:txBody>
      </p:sp>
      <p:sp>
        <p:nvSpPr>
          <p:cNvPr id="3" name="Content Placeholder 2"/>
          <p:cNvSpPr>
            <a:spLocks noGrp="1"/>
          </p:cNvSpPr>
          <p:nvPr>
            <p:ph idx="1"/>
          </p:nvPr>
        </p:nvSpPr>
        <p:spPr>
          <a:xfrm>
            <a:off x="1103312" y="1562794"/>
            <a:ext cx="8946541" cy="4685606"/>
          </a:xfrm>
        </p:spPr>
        <p:txBody>
          <a:bodyPr>
            <a:normAutofit fontScale="85000" lnSpcReduction="20000"/>
          </a:bodyPr>
          <a:lstStyle/>
          <a:p>
            <a:pPr marL="0" indent="0">
              <a:buNone/>
            </a:pPr>
            <a:r>
              <a:rPr lang="en-GB" sz="2800" b="1" i="1" dirty="0">
                <a:solidFill>
                  <a:srgbClr val="FFC000"/>
                </a:solidFill>
              </a:rPr>
              <a:t>"We aspire to be an outstanding, values based school at the heart of our diverse community. </a:t>
            </a:r>
          </a:p>
          <a:p>
            <a:pPr marL="0" indent="0">
              <a:buNone/>
            </a:pPr>
            <a:endParaRPr lang="en-GB" sz="2800" b="1" i="1" dirty="0">
              <a:solidFill>
                <a:srgbClr val="FFC000"/>
              </a:solidFill>
            </a:endParaRPr>
          </a:p>
          <a:p>
            <a:pPr marL="0" indent="0">
              <a:buNone/>
            </a:pPr>
            <a:r>
              <a:rPr lang="en-GB" sz="2800" b="1" i="1" dirty="0">
                <a:solidFill>
                  <a:srgbClr val="FFC000"/>
                </a:solidFill>
              </a:rPr>
              <a:t>Striving for excellence, our focus is to enable our children to be resilient and independent learners whilst also considerate of others.  </a:t>
            </a:r>
          </a:p>
          <a:p>
            <a:pPr marL="0" indent="0">
              <a:buNone/>
            </a:pPr>
            <a:endParaRPr lang="en-GB" sz="2800" b="1" i="1" dirty="0">
              <a:solidFill>
                <a:srgbClr val="FFC000"/>
              </a:solidFill>
            </a:endParaRPr>
          </a:p>
          <a:p>
            <a:pPr marL="0" indent="0">
              <a:buNone/>
            </a:pPr>
            <a:r>
              <a:rPr lang="en-GB" sz="2800" b="1" i="1" dirty="0">
                <a:solidFill>
                  <a:srgbClr val="FFC000"/>
                </a:solidFill>
              </a:rPr>
              <a:t>Through an all-encompassing curriculum, our children will achieve their highest potential, and have a firm foundation on which to build successful and productive lives in an ever-changing world.“</a:t>
            </a:r>
          </a:p>
          <a:p>
            <a:pPr marL="0" indent="0">
              <a:buNone/>
            </a:pPr>
            <a:endParaRPr lang="en-GB" sz="2800" b="1" i="1" dirty="0">
              <a:solidFill>
                <a:srgbClr val="FFC000"/>
              </a:solidFill>
            </a:endParaRPr>
          </a:p>
          <a:p>
            <a:pPr marL="0" indent="0" algn="ctr">
              <a:buNone/>
            </a:pPr>
            <a:r>
              <a:rPr lang="en-GB" sz="2800" b="1" dirty="0">
                <a:solidFill>
                  <a:srgbClr val="FFC000"/>
                </a:solidFill>
              </a:rPr>
              <a:t>Aspire    ~    Succeed    ~    Excel</a:t>
            </a:r>
          </a:p>
          <a:p>
            <a:pPr marL="0" indent="0">
              <a:buNone/>
            </a:pPr>
            <a:endParaRPr lang="en-GB" dirty="0"/>
          </a:p>
        </p:txBody>
      </p:sp>
    </p:spTree>
    <p:extLst>
      <p:ext uri="{BB962C8B-B14F-4D97-AF65-F5344CB8AC3E}">
        <p14:creationId xmlns:p14="http://schemas.microsoft.com/office/powerpoint/2010/main" val="1922873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F99F3B-196E-4713-8468-E1987AFEBF58}"/>
              </a:ext>
            </a:extLst>
          </p:cNvPr>
          <p:cNvSpPr>
            <a:spLocks noGrp="1"/>
          </p:cNvSpPr>
          <p:nvPr>
            <p:ph type="title"/>
          </p:nvPr>
        </p:nvSpPr>
        <p:spPr>
          <a:xfrm>
            <a:off x="5411931" y="452718"/>
            <a:ext cx="4638903" cy="1400530"/>
          </a:xfrm>
        </p:spPr>
        <p:txBody>
          <a:bodyPr>
            <a:normAutofit/>
          </a:bodyPr>
          <a:lstStyle/>
          <a:p>
            <a:r>
              <a:rPr lang="en-GB" b="1"/>
              <a:t>High Expectations</a:t>
            </a:r>
          </a:p>
        </p:txBody>
      </p:sp>
      <p:sp>
        <p:nvSpPr>
          <p:cNvPr id="11"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28375" y="-1573"/>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7" name="Picture 6" descr="Magnifying glass on clear background">
            <a:extLst>
              <a:ext uri="{FF2B5EF4-FFF2-40B4-BE49-F238E27FC236}">
                <a16:creationId xmlns:a16="http://schemas.microsoft.com/office/drawing/2014/main" id="{FFCF18B8-419D-827D-2C22-6A523D05D273}"/>
              </a:ext>
            </a:extLst>
          </p:cNvPr>
          <p:cNvPicPr>
            <a:picLocks noChangeAspect="1"/>
          </p:cNvPicPr>
          <p:nvPr/>
        </p:nvPicPr>
        <p:blipFill rotWithShape="1">
          <a:blip r:embed="rId3"/>
          <a:srcRect l="38802" r="12797" b="4"/>
          <a:stretch/>
        </p:blipFill>
        <p:spPr>
          <a:xfrm>
            <a:off x="3" y="10"/>
            <a:ext cx="4973099" cy="6857991"/>
          </a:xfrm>
          <a:custGeom>
            <a:avLst/>
            <a:gdLst/>
            <a:ahLst/>
            <a:cxnLst/>
            <a:rect l="l" t="t" r="r" b="b"/>
            <a:pathLst>
              <a:path w="4973099" h="6858001">
                <a:moveTo>
                  <a:pt x="3628384" y="0"/>
                </a:moveTo>
                <a:lnTo>
                  <a:pt x="4971922" y="0"/>
                </a:lnTo>
                <a:lnTo>
                  <a:pt x="4946877" y="155677"/>
                </a:lnTo>
                <a:lnTo>
                  <a:pt x="4923008" y="310668"/>
                </a:lnTo>
                <a:lnTo>
                  <a:pt x="4899644" y="466344"/>
                </a:lnTo>
                <a:lnTo>
                  <a:pt x="4879641" y="622707"/>
                </a:lnTo>
                <a:lnTo>
                  <a:pt x="4859470" y="778383"/>
                </a:lnTo>
                <a:lnTo>
                  <a:pt x="4840644" y="934746"/>
                </a:lnTo>
                <a:lnTo>
                  <a:pt x="4824508" y="1089051"/>
                </a:lnTo>
                <a:lnTo>
                  <a:pt x="4809212" y="1245413"/>
                </a:lnTo>
                <a:lnTo>
                  <a:pt x="4795260" y="1401090"/>
                </a:lnTo>
                <a:lnTo>
                  <a:pt x="4783158" y="1554023"/>
                </a:lnTo>
                <a:lnTo>
                  <a:pt x="4771055" y="1709014"/>
                </a:lnTo>
                <a:lnTo>
                  <a:pt x="4760970" y="1861947"/>
                </a:lnTo>
                <a:lnTo>
                  <a:pt x="4753070" y="2014881"/>
                </a:lnTo>
                <a:lnTo>
                  <a:pt x="4744833" y="2167128"/>
                </a:lnTo>
                <a:lnTo>
                  <a:pt x="4737942" y="2318004"/>
                </a:lnTo>
                <a:lnTo>
                  <a:pt x="4733067" y="2467509"/>
                </a:lnTo>
                <a:lnTo>
                  <a:pt x="4728865" y="2617013"/>
                </a:lnTo>
                <a:lnTo>
                  <a:pt x="4724831" y="2765146"/>
                </a:lnTo>
                <a:lnTo>
                  <a:pt x="4722982" y="2911221"/>
                </a:lnTo>
                <a:lnTo>
                  <a:pt x="4720965" y="3057297"/>
                </a:lnTo>
                <a:lnTo>
                  <a:pt x="4719956" y="3201315"/>
                </a:lnTo>
                <a:lnTo>
                  <a:pt x="4720965" y="3343961"/>
                </a:lnTo>
                <a:lnTo>
                  <a:pt x="4720965" y="3485236"/>
                </a:lnTo>
                <a:lnTo>
                  <a:pt x="4722982" y="3625139"/>
                </a:lnTo>
                <a:lnTo>
                  <a:pt x="4726007" y="3762299"/>
                </a:lnTo>
                <a:lnTo>
                  <a:pt x="4728865" y="3898087"/>
                </a:lnTo>
                <a:lnTo>
                  <a:pt x="4732059" y="4031133"/>
                </a:lnTo>
                <a:lnTo>
                  <a:pt x="4736933" y="4163492"/>
                </a:lnTo>
                <a:lnTo>
                  <a:pt x="4742144" y="4293793"/>
                </a:lnTo>
                <a:lnTo>
                  <a:pt x="4746850" y="4421352"/>
                </a:lnTo>
                <a:lnTo>
                  <a:pt x="4760130" y="4670298"/>
                </a:lnTo>
                <a:lnTo>
                  <a:pt x="4774249" y="4908956"/>
                </a:lnTo>
                <a:lnTo>
                  <a:pt x="4789041" y="5138013"/>
                </a:lnTo>
                <a:lnTo>
                  <a:pt x="4805346" y="5354726"/>
                </a:lnTo>
                <a:lnTo>
                  <a:pt x="4822323" y="5561838"/>
                </a:lnTo>
                <a:lnTo>
                  <a:pt x="4840644" y="5753862"/>
                </a:lnTo>
                <a:lnTo>
                  <a:pt x="4858630" y="5934227"/>
                </a:lnTo>
                <a:lnTo>
                  <a:pt x="4876615" y="6100191"/>
                </a:lnTo>
                <a:lnTo>
                  <a:pt x="4893592" y="6252438"/>
                </a:lnTo>
                <a:lnTo>
                  <a:pt x="4909729" y="6387541"/>
                </a:lnTo>
                <a:lnTo>
                  <a:pt x="4925025" y="6509613"/>
                </a:lnTo>
                <a:lnTo>
                  <a:pt x="4937800" y="6612483"/>
                </a:lnTo>
                <a:lnTo>
                  <a:pt x="4949902" y="6698894"/>
                </a:lnTo>
                <a:lnTo>
                  <a:pt x="4967216" y="6817538"/>
                </a:lnTo>
                <a:lnTo>
                  <a:pt x="4973099" y="6858000"/>
                </a:lnTo>
                <a:lnTo>
                  <a:pt x="4075210" y="6858000"/>
                </a:lnTo>
                <a:lnTo>
                  <a:pt x="4075210" y="6858001"/>
                </a:lnTo>
                <a:lnTo>
                  <a:pt x="0" y="6858001"/>
                </a:lnTo>
                <a:lnTo>
                  <a:pt x="0" y="1"/>
                </a:lnTo>
                <a:lnTo>
                  <a:pt x="3628384" y="1"/>
                </a:lnTo>
                <a:close/>
              </a:path>
            </a:pathLst>
          </a:custGeom>
        </p:spPr>
      </p:pic>
      <p:sp>
        <p:nvSpPr>
          <p:cNvPr id="13" name="Rectangle 12">
            <a:extLst>
              <a:ext uri="{FF2B5EF4-FFF2-40B4-BE49-F238E27FC236}">
                <a16:creationId xmlns:a16="http://schemas.microsoft.com/office/drawing/2014/main" id="{D6F18ACE-6E82-4ADC-8A2F-A1771B309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 name="Content Placeholder 2">
            <a:extLst>
              <a:ext uri="{FF2B5EF4-FFF2-40B4-BE49-F238E27FC236}">
                <a16:creationId xmlns:a16="http://schemas.microsoft.com/office/drawing/2014/main" id="{048BB230-C256-48E0-A80A-835AA4442CAA}"/>
              </a:ext>
            </a:extLst>
          </p:cNvPr>
          <p:cNvSpPr>
            <a:spLocks noGrp="1"/>
          </p:cNvSpPr>
          <p:nvPr>
            <p:ph idx="1"/>
          </p:nvPr>
        </p:nvSpPr>
        <p:spPr>
          <a:xfrm>
            <a:off x="5410950" y="2052918"/>
            <a:ext cx="4638903" cy="4195481"/>
          </a:xfrm>
        </p:spPr>
        <p:txBody>
          <a:bodyPr>
            <a:normAutofit/>
          </a:bodyPr>
          <a:lstStyle/>
          <a:p>
            <a:pPr>
              <a:lnSpc>
                <a:spcPct val="90000"/>
              </a:lnSpc>
            </a:pPr>
            <a:r>
              <a:rPr lang="en-GB" sz="1400" b="1"/>
              <a:t>We expect all children to attain at age-related expectations or above, unless they have genuine special learning needs.</a:t>
            </a:r>
          </a:p>
          <a:p>
            <a:pPr>
              <a:lnSpc>
                <a:spcPct val="90000"/>
              </a:lnSpc>
            </a:pPr>
            <a:r>
              <a:rPr lang="en-GB" sz="1400" b="1"/>
              <a:t>We endeavour to ensure all children make accelerated progress from their starting points.</a:t>
            </a:r>
          </a:p>
          <a:p>
            <a:pPr>
              <a:lnSpc>
                <a:spcPct val="90000"/>
              </a:lnSpc>
            </a:pPr>
            <a:r>
              <a:rPr lang="en-GB" sz="1400" b="1"/>
              <a:t>In addition to developing children’s academic ability, we strive to develop good character and judgement.</a:t>
            </a:r>
          </a:p>
          <a:p>
            <a:pPr>
              <a:lnSpc>
                <a:spcPct val="90000"/>
              </a:lnSpc>
            </a:pPr>
            <a:r>
              <a:rPr lang="en-GB" sz="1400" b="1"/>
              <a:t>We teach through a mastery approach – mixed ability teaching.</a:t>
            </a:r>
          </a:p>
          <a:p>
            <a:pPr>
              <a:lnSpc>
                <a:spcPct val="90000"/>
              </a:lnSpc>
            </a:pPr>
            <a:r>
              <a:rPr lang="en-GB" sz="1400" b="1"/>
              <a:t>Collaborative learning</a:t>
            </a:r>
          </a:p>
          <a:p>
            <a:pPr>
              <a:lnSpc>
                <a:spcPct val="90000"/>
              </a:lnSpc>
            </a:pPr>
            <a:r>
              <a:rPr lang="en-GB" sz="1400" b="1"/>
              <a:t>Voice-21 Oracy Project </a:t>
            </a:r>
          </a:p>
          <a:p>
            <a:pPr>
              <a:lnSpc>
                <a:spcPct val="90000"/>
              </a:lnSpc>
            </a:pPr>
            <a:r>
              <a:rPr lang="en-GB" sz="1400" b="1"/>
              <a:t>Talk and write like subject experts – widening vocabulary range</a:t>
            </a:r>
          </a:p>
        </p:txBody>
      </p:sp>
    </p:spTree>
    <p:extLst>
      <p:ext uri="{BB962C8B-B14F-4D97-AF65-F5344CB8AC3E}">
        <p14:creationId xmlns:p14="http://schemas.microsoft.com/office/powerpoint/2010/main" val="3562383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9B9689C-AD68-44A3-BFB4-C27BBA9A69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8929" y="629266"/>
            <a:ext cx="6586491" cy="1622321"/>
          </a:xfrm>
        </p:spPr>
        <p:txBody>
          <a:bodyPr>
            <a:normAutofit/>
          </a:bodyPr>
          <a:lstStyle/>
          <a:p>
            <a:r>
              <a:rPr lang="en-GB" b="1">
                <a:solidFill>
                  <a:srgbClr val="EBEBEB"/>
                </a:solidFill>
              </a:rPr>
              <a:t>Attendance</a:t>
            </a:r>
          </a:p>
        </p:txBody>
      </p:sp>
      <p:sp>
        <p:nvSpPr>
          <p:cNvPr id="22" name="Rectangle 21">
            <a:extLst>
              <a:ext uri="{FF2B5EF4-FFF2-40B4-BE49-F238E27FC236}">
                <a16:creationId xmlns:a16="http://schemas.microsoft.com/office/drawing/2014/main" id="{6E073616-E93D-4D7C-9EA1-43F1D5DF9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410" y="0"/>
            <a:ext cx="4636008"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4" name="Rounded Rectangle 9">
            <a:extLst>
              <a:ext uri="{FF2B5EF4-FFF2-40B4-BE49-F238E27FC236}">
                <a16:creationId xmlns:a16="http://schemas.microsoft.com/office/drawing/2014/main" id="{0121EE82-A9A4-4B7E-928A-257CF299F0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1042" y="460755"/>
            <a:ext cx="3666744" cy="5739187"/>
          </a:xfrm>
          <a:prstGeom prst="roundRect">
            <a:avLst>
              <a:gd name="adj" fmla="val 0"/>
            </a:avLst>
          </a:prstGeom>
          <a:ln w="12700">
            <a:solidFill>
              <a:schemeClr val="bg2"/>
            </a:solidFill>
          </a:ln>
          <a:effectLst>
            <a:outerShdw blurRad="50800" dist="50800" dir="5400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6F2E08D-5F7D-4C4B-AA03-F23E6C2B9387}"/>
              </a:ext>
            </a:extLst>
          </p:cNvPr>
          <p:cNvPicPr>
            <a:picLocks noChangeAspect="1"/>
          </p:cNvPicPr>
          <p:nvPr/>
        </p:nvPicPr>
        <p:blipFill>
          <a:blip r:embed="rId2"/>
          <a:stretch>
            <a:fillRect/>
          </a:stretch>
        </p:blipFill>
        <p:spPr>
          <a:xfrm>
            <a:off x="8525675" y="1996399"/>
            <a:ext cx="2697479" cy="2711982"/>
          </a:xfrm>
          <a:prstGeom prst="rect">
            <a:avLst/>
          </a:prstGeom>
          <a:effectLst/>
        </p:spPr>
      </p:pic>
      <p:sp>
        <p:nvSpPr>
          <p:cNvPr id="26" name="Rectangle 25">
            <a:extLst>
              <a:ext uri="{FF2B5EF4-FFF2-40B4-BE49-F238E27FC236}">
                <a16:creationId xmlns:a16="http://schemas.microsoft.com/office/drawing/2014/main" id="{86EEAAB6-E00B-4F7A-AD69-0666D48AEF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648930" y="2438400"/>
            <a:ext cx="6586489" cy="3785419"/>
          </a:xfrm>
        </p:spPr>
        <p:txBody>
          <a:bodyPr>
            <a:normAutofit/>
          </a:bodyPr>
          <a:lstStyle/>
          <a:p>
            <a:r>
              <a:rPr lang="en-GB" b="1">
                <a:solidFill>
                  <a:srgbClr val="FFFFFF"/>
                </a:solidFill>
              </a:rPr>
              <a:t>Every day in school really does count.  If your child misses a day, they will miss out on lots of learning, and will need to catch-up when they return.</a:t>
            </a:r>
          </a:p>
          <a:p>
            <a:endParaRPr lang="en-GB" b="1">
              <a:solidFill>
                <a:srgbClr val="FFFFFF"/>
              </a:solidFill>
            </a:endParaRPr>
          </a:p>
          <a:p>
            <a:r>
              <a:rPr lang="en-GB" b="1">
                <a:solidFill>
                  <a:srgbClr val="FFFFFF"/>
                </a:solidFill>
              </a:rPr>
              <a:t>There is a strong correlation between attendance rates and attainment.</a:t>
            </a:r>
          </a:p>
        </p:txBody>
      </p:sp>
    </p:spTree>
    <p:extLst>
      <p:ext uri="{BB962C8B-B14F-4D97-AF65-F5344CB8AC3E}">
        <p14:creationId xmlns:p14="http://schemas.microsoft.com/office/powerpoint/2010/main" val="3969176977"/>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6000" b="1" dirty="0">
                <a:solidFill>
                  <a:srgbClr val="FFC000"/>
                </a:solidFill>
              </a:rPr>
              <a:t>Reading</a:t>
            </a:r>
          </a:p>
        </p:txBody>
      </p:sp>
      <p:sp>
        <p:nvSpPr>
          <p:cNvPr id="3" name="Content Placeholder 2"/>
          <p:cNvSpPr>
            <a:spLocks noGrp="1"/>
          </p:cNvSpPr>
          <p:nvPr>
            <p:ph idx="1"/>
          </p:nvPr>
        </p:nvSpPr>
        <p:spPr>
          <a:xfrm>
            <a:off x="875201" y="1678163"/>
            <a:ext cx="9333101" cy="4999083"/>
          </a:xfrm>
        </p:spPr>
        <p:txBody>
          <a:bodyPr>
            <a:normAutofit/>
          </a:bodyPr>
          <a:lstStyle/>
          <a:p>
            <a:r>
              <a:rPr lang="en-GB" sz="2800" b="1" dirty="0">
                <a:solidFill>
                  <a:srgbClr val="FFC000"/>
                </a:solidFill>
              </a:rPr>
              <a:t>In UKS2 the focus is on developing comprehension skills</a:t>
            </a:r>
          </a:p>
          <a:p>
            <a:r>
              <a:rPr lang="en-GB" sz="2800" b="1" dirty="0">
                <a:solidFill>
                  <a:srgbClr val="FFC000"/>
                </a:solidFill>
              </a:rPr>
              <a:t>Shared Reading – carefully selected texts</a:t>
            </a:r>
          </a:p>
          <a:p>
            <a:r>
              <a:rPr lang="en-GB" sz="2800" b="1" dirty="0">
                <a:solidFill>
                  <a:srgbClr val="FFC000"/>
                </a:solidFill>
              </a:rPr>
              <a:t>Accelerated Reader</a:t>
            </a:r>
          </a:p>
          <a:p>
            <a:r>
              <a:rPr lang="en-GB" sz="2800" b="1" dirty="0">
                <a:solidFill>
                  <a:srgbClr val="FFC000"/>
                </a:solidFill>
              </a:rPr>
              <a:t>English lessons</a:t>
            </a:r>
          </a:p>
          <a:p>
            <a:r>
              <a:rPr lang="en-GB" sz="2800" b="1" dirty="0">
                <a:solidFill>
                  <a:srgbClr val="FFC000"/>
                </a:solidFill>
              </a:rPr>
              <a:t>Reading across the curriculum</a:t>
            </a:r>
          </a:p>
          <a:p>
            <a:pPr marL="0" indent="0">
              <a:buNone/>
            </a:pPr>
            <a:endParaRPr lang="en-GB" sz="2800" b="1" u="sng" dirty="0">
              <a:solidFill>
                <a:srgbClr val="FFC000"/>
              </a:solidFill>
            </a:endParaRPr>
          </a:p>
          <a:p>
            <a:pPr marL="0" indent="0">
              <a:buNone/>
            </a:pPr>
            <a:endParaRPr lang="en-GB" sz="2800" b="1" dirty="0">
              <a:solidFill>
                <a:srgbClr val="FFC000"/>
              </a:solidFill>
            </a:endParaRPr>
          </a:p>
        </p:txBody>
      </p:sp>
      <p:pic>
        <p:nvPicPr>
          <p:cNvPr id="4" name="Picture 3">
            <a:extLst>
              <a:ext uri="{FF2B5EF4-FFF2-40B4-BE49-F238E27FC236}">
                <a16:creationId xmlns:a16="http://schemas.microsoft.com/office/drawing/2014/main" id="{0CB45EC6-A4E5-412F-B74A-2BD44899D288}"/>
              </a:ext>
            </a:extLst>
          </p:cNvPr>
          <p:cNvPicPr>
            <a:picLocks noChangeAspect="1"/>
          </p:cNvPicPr>
          <p:nvPr/>
        </p:nvPicPr>
        <p:blipFill>
          <a:blip r:embed="rId2"/>
          <a:stretch>
            <a:fillRect/>
          </a:stretch>
        </p:blipFill>
        <p:spPr>
          <a:xfrm>
            <a:off x="10280683" y="1504548"/>
            <a:ext cx="1265206" cy="2034764"/>
          </a:xfrm>
          <a:prstGeom prst="rect">
            <a:avLst/>
          </a:prstGeom>
        </p:spPr>
      </p:pic>
      <p:pic>
        <p:nvPicPr>
          <p:cNvPr id="5" name="Picture 4">
            <a:extLst>
              <a:ext uri="{FF2B5EF4-FFF2-40B4-BE49-F238E27FC236}">
                <a16:creationId xmlns:a16="http://schemas.microsoft.com/office/drawing/2014/main" id="{9EF45AE6-C58B-4E88-A143-243C74686C6B}"/>
              </a:ext>
            </a:extLst>
          </p:cNvPr>
          <p:cNvPicPr>
            <a:picLocks noChangeAspect="1"/>
          </p:cNvPicPr>
          <p:nvPr/>
        </p:nvPicPr>
        <p:blipFill>
          <a:blip r:embed="rId3"/>
          <a:stretch>
            <a:fillRect/>
          </a:stretch>
        </p:blipFill>
        <p:spPr>
          <a:xfrm>
            <a:off x="8657439" y="2213402"/>
            <a:ext cx="1309505" cy="2000818"/>
          </a:xfrm>
          <a:prstGeom prst="rect">
            <a:avLst/>
          </a:prstGeom>
        </p:spPr>
      </p:pic>
      <p:pic>
        <p:nvPicPr>
          <p:cNvPr id="6" name="Picture 5">
            <a:extLst>
              <a:ext uri="{FF2B5EF4-FFF2-40B4-BE49-F238E27FC236}">
                <a16:creationId xmlns:a16="http://schemas.microsoft.com/office/drawing/2014/main" id="{27825CE7-6A83-4397-AAEF-F21216C3DAD2}"/>
              </a:ext>
            </a:extLst>
          </p:cNvPr>
          <p:cNvPicPr>
            <a:picLocks noChangeAspect="1"/>
          </p:cNvPicPr>
          <p:nvPr/>
        </p:nvPicPr>
        <p:blipFill>
          <a:blip r:embed="rId4"/>
          <a:stretch>
            <a:fillRect/>
          </a:stretch>
        </p:blipFill>
        <p:spPr>
          <a:xfrm>
            <a:off x="6752958" y="3505051"/>
            <a:ext cx="1594722" cy="2459521"/>
          </a:xfrm>
          <a:prstGeom prst="rect">
            <a:avLst/>
          </a:prstGeom>
        </p:spPr>
      </p:pic>
      <p:pic>
        <p:nvPicPr>
          <p:cNvPr id="7" name="Picture 6">
            <a:extLst>
              <a:ext uri="{FF2B5EF4-FFF2-40B4-BE49-F238E27FC236}">
                <a16:creationId xmlns:a16="http://schemas.microsoft.com/office/drawing/2014/main" id="{B5ED5A83-A955-429F-8A7E-3D8A886644A1}"/>
              </a:ext>
            </a:extLst>
          </p:cNvPr>
          <p:cNvPicPr>
            <a:picLocks noChangeAspect="1"/>
          </p:cNvPicPr>
          <p:nvPr/>
        </p:nvPicPr>
        <p:blipFill>
          <a:blip r:embed="rId5"/>
          <a:stretch>
            <a:fillRect/>
          </a:stretch>
        </p:blipFill>
        <p:spPr>
          <a:xfrm>
            <a:off x="10163918" y="3919739"/>
            <a:ext cx="1876687" cy="2867425"/>
          </a:xfrm>
          <a:prstGeom prst="rect">
            <a:avLst/>
          </a:prstGeom>
        </p:spPr>
      </p:pic>
      <p:pic>
        <p:nvPicPr>
          <p:cNvPr id="8" name="Picture 7">
            <a:extLst>
              <a:ext uri="{FF2B5EF4-FFF2-40B4-BE49-F238E27FC236}">
                <a16:creationId xmlns:a16="http://schemas.microsoft.com/office/drawing/2014/main" id="{B493DB00-F8DA-42AC-A5B3-8DD949372628}"/>
              </a:ext>
            </a:extLst>
          </p:cNvPr>
          <p:cNvPicPr>
            <a:picLocks noChangeAspect="1"/>
          </p:cNvPicPr>
          <p:nvPr/>
        </p:nvPicPr>
        <p:blipFill>
          <a:blip r:embed="rId6"/>
          <a:stretch>
            <a:fillRect/>
          </a:stretch>
        </p:blipFill>
        <p:spPr>
          <a:xfrm>
            <a:off x="8576770" y="4378629"/>
            <a:ext cx="1430134" cy="2181561"/>
          </a:xfrm>
          <a:prstGeom prst="rect">
            <a:avLst/>
          </a:prstGeom>
        </p:spPr>
      </p:pic>
    </p:spTree>
    <p:extLst>
      <p:ext uri="{BB962C8B-B14F-4D97-AF65-F5344CB8AC3E}">
        <p14:creationId xmlns:p14="http://schemas.microsoft.com/office/powerpoint/2010/main" val="3215743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Title 1"/>
          <p:cNvSpPr>
            <a:spLocks noGrp="1"/>
          </p:cNvSpPr>
          <p:nvPr>
            <p:ph type="title"/>
          </p:nvPr>
        </p:nvSpPr>
        <p:spPr>
          <a:xfrm>
            <a:off x="648930" y="629266"/>
            <a:ext cx="6188190" cy="1622321"/>
          </a:xfrm>
        </p:spPr>
        <p:txBody>
          <a:bodyPr>
            <a:normAutofit/>
          </a:bodyPr>
          <a:lstStyle/>
          <a:p>
            <a:r>
              <a:rPr lang="en-GB" b="1">
                <a:solidFill>
                  <a:srgbClr val="EBEBEB"/>
                </a:solidFill>
              </a:rPr>
              <a:t>Writing </a:t>
            </a:r>
          </a:p>
        </p:txBody>
      </p:sp>
      <p:sp>
        <p:nvSpPr>
          <p:cNvPr id="3" name="Content Placeholder 2"/>
          <p:cNvSpPr>
            <a:spLocks noGrp="1"/>
          </p:cNvSpPr>
          <p:nvPr>
            <p:ph idx="1"/>
          </p:nvPr>
        </p:nvSpPr>
        <p:spPr>
          <a:xfrm>
            <a:off x="648930" y="1709895"/>
            <a:ext cx="6188189" cy="4513924"/>
          </a:xfrm>
        </p:spPr>
        <p:txBody>
          <a:bodyPr vert="horz" lIns="91440" tIns="45720" rIns="91440" bIns="45720" rtlCol="0">
            <a:normAutofit/>
          </a:bodyPr>
          <a:lstStyle/>
          <a:p>
            <a:r>
              <a:rPr lang="en-GB" b="1">
                <a:solidFill>
                  <a:srgbClr val="FFFFFF"/>
                </a:solidFill>
              </a:rPr>
              <a:t>Developing writing stamina</a:t>
            </a:r>
          </a:p>
          <a:p>
            <a:r>
              <a:rPr lang="en-GB" b="1">
                <a:solidFill>
                  <a:srgbClr val="FFFFFF"/>
                </a:solidFill>
              </a:rPr>
              <a:t>Structure of a piece</a:t>
            </a:r>
          </a:p>
          <a:p>
            <a:r>
              <a:rPr lang="en-GB" b="1">
                <a:solidFill>
                  <a:srgbClr val="FFFFFF"/>
                </a:solidFill>
              </a:rPr>
              <a:t>Writing for effect: word choice and sentence structure</a:t>
            </a:r>
          </a:p>
          <a:p>
            <a:r>
              <a:rPr lang="en-GB" b="1">
                <a:solidFill>
                  <a:srgbClr val="FFFFFF"/>
                </a:solidFill>
              </a:rPr>
              <a:t>Use of punctuation and grammar</a:t>
            </a:r>
          </a:p>
          <a:p>
            <a:r>
              <a:rPr lang="en-GB" b="1">
                <a:solidFill>
                  <a:srgbClr val="FFFFFF"/>
                </a:solidFill>
              </a:rPr>
              <a:t>Spellings and spelling rules</a:t>
            </a:r>
          </a:p>
          <a:p>
            <a:r>
              <a:rPr lang="en-GB" b="1">
                <a:solidFill>
                  <a:srgbClr val="FFFFFF"/>
                </a:solidFill>
              </a:rPr>
              <a:t>Handwriting – cursive letter formation</a:t>
            </a:r>
          </a:p>
          <a:p>
            <a:r>
              <a:rPr lang="en-GB" b="1">
                <a:solidFill>
                  <a:srgbClr val="FFFFFF"/>
                </a:solidFill>
              </a:rPr>
              <a:t>English lessons and across the curriculum</a:t>
            </a:r>
          </a:p>
          <a:p>
            <a:endParaRPr lang="en-GB">
              <a:solidFill>
                <a:srgbClr val="FFFFFF"/>
              </a:solidFill>
            </a:endParaRPr>
          </a:p>
        </p:txBody>
      </p:sp>
      <p:sp>
        <p:nvSpPr>
          <p:cNvPr id="12"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5" name="Picture 4">
            <a:extLst>
              <a:ext uri="{FF2B5EF4-FFF2-40B4-BE49-F238E27FC236}">
                <a16:creationId xmlns:a16="http://schemas.microsoft.com/office/drawing/2014/main" id="{48AFEE72-FBB4-41B7-9CFF-CCA60723E3A2}"/>
              </a:ext>
            </a:extLst>
          </p:cNvPr>
          <p:cNvPicPr>
            <a:picLocks noChangeAspect="1"/>
          </p:cNvPicPr>
          <p:nvPr/>
        </p:nvPicPr>
        <p:blipFill rotWithShape="1">
          <a:blip r:embed="rId3"/>
          <a:srcRect t="13236" r="-1" b="11239"/>
          <a:stretch/>
        </p:blipFill>
        <p:spPr>
          <a:xfrm>
            <a:off x="7230352" y="2"/>
            <a:ext cx="4962068" cy="3428999"/>
          </a:xfrm>
          <a:custGeom>
            <a:avLst/>
            <a:gdLst/>
            <a:ahLst/>
            <a:cxnLst/>
            <a:rect l="l" t="t" r="r" b="b"/>
            <a:pathLst>
              <a:path w="4962068" h="3428999">
                <a:moveTo>
                  <a:pt x="0" y="0"/>
                </a:moveTo>
                <a:lnTo>
                  <a:pt x="1343538" y="0"/>
                </a:lnTo>
                <a:lnTo>
                  <a:pt x="1343538" y="1"/>
                </a:lnTo>
                <a:lnTo>
                  <a:pt x="4962068" y="1"/>
                </a:lnTo>
                <a:lnTo>
                  <a:pt x="4962067" y="3428999"/>
                </a:lnTo>
                <a:lnTo>
                  <a:pt x="250957" y="3428999"/>
                </a:lnTo>
                <a:lnTo>
                  <a:pt x="250957" y="3343961"/>
                </a:lnTo>
                <a:lnTo>
                  <a:pt x="251965" y="3201315"/>
                </a:lnTo>
                <a:lnTo>
                  <a:pt x="250957" y="3057297"/>
                </a:lnTo>
                <a:lnTo>
                  <a:pt x="248940" y="2911221"/>
                </a:lnTo>
                <a:lnTo>
                  <a:pt x="247091" y="2765146"/>
                </a:lnTo>
                <a:lnTo>
                  <a:pt x="243057" y="2617013"/>
                </a:lnTo>
                <a:lnTo>
                  <a:pt x="238855" y="2467509"/>
                </a:lnTo>
                <a:lnTo>
                  <a:pt x="233980" y="2318004"/>
                </a:lnTo>
                <a:lnTo>
                  <a:pt x="227089" y="2167128"/>
                </a:lnTo>
                <a:lnTo>
                  <a:pt x="218852" y="2014881"/>
                </a:lnTo>
                <a:lnTo>
                  <a:pt x="210952" y="1861947"/>
                </a:lnTo>
                <a:lnTo>
                  <a:pt x="200867" y="1709014"/>
                </a:lnTo>
                <a:lnTo>
                  <a:pt x="188764" y="1554023"/>
                </a:lnTo>
                <a:lnTo>
                  <a:pt x="176662" y="1401090"/>
                </a:lnTo>
                <a:lnTo>
                  <a:pt x="162710" y="1245413"/>
                </a:lnTo>
                <a:lnTo>
                  <a:pt x="147414" y="1089051"/>
                </a:lnTo>
                <a:lnTo>
                  <a:pt x="131278" y="934746"/>
                </a:lnTo>
                <a:lnTo>
                  <a:pt x="112452" y="778383"/>
                </a:lnTo>
                <a:lnTo>
                  <a:pt x="92281" y="622707"/>
                </a:lnTo>
                <a:lnTo>
                  <a:pt x="72278" y="466344"/>
                </a:lnTo>
                <a:lnTo>
                  <a:pt x="48914" y="310668"/>
                </a:lnTo>
                <a:lnTo>
                  <a:pt x="25045" y="155677"/>
                </a:lnTo>
                <a:close/>
              </a:path>
            </a:pathLst>
          </a:custGeom>
        </p:spPr>
      </p:pic>
      <p:pic>
        <p:nvPicPr>
          <p:cNvPr id="4" name="Picture 3">
            <a:extLst>
              <a:ext uri="{FF2B5EF4-FFF2-40B4-BE49-F238E27FC236}">
                <a16:creationId xmlns:a16="http://schemas.microsoft.com/office/drawing/2014/main" id="{8820D911-2082-427B-AD23-10EA7EBF8406}"/>
              </a:ext>
            </a:extLst>
          </p:cNvPr>
          <p:cNvPicPr>
            <a:picLocks noChangeAspect="1"/>
          </p:cNvPicPr>
          <p:nvPr/>
        </p:nvPicPr>
        <p:blipFill rotWithShape="1">
          <a:blip r:embed="rId4"/>
          <a:srcRect r="3386" b="2"/>
          <a:stretch/>
        </p:blipFill>
        <p:spPr>
          <a:xfrm>
            <a:off x="7228756" y="3428997"/>
            <a:ext cx="4963244" cy="3429002"/>
          </a:xfrm>
          <a:custGeom>
            <a:avLst/>
            <a:gdLst/>
            <a:ahLst/>
            <a:cxnLst/>
            <a:rect l="l" t="t" r="r" b="b"/>
            <a:pathLst>
              <a:path w="4963244" h="3429002">
                <a:moveTo>
                  <a:pt x="252134" y="0"/>
                </a:moveTo>
                <a:lnTo>
                  <a:pt x="4963244" y="0"/>
                </a:lnTo>
                <a:lnTo>
                  <a:pt x="4963244" y="3429002"/>
                </a:lnTo>
                <a:lnTo>
                  <a:pt x="900697" y="3429002"/>
                </a:lnTo>
                <a:lnTo>
                  <a:pt x="900697" y="3429001"/>
                </a:lnTo>
                <a:lnTo>
                  <a:pt x="0" y="3429001"/>
                </a:lnTo>
                <a:lnTo>
                  <a:pt x="5883" y="3388539"/>
                </a:lnTo>
                <a:lnTo>
                  <a:pt x="23196" y="3269895"/>
                </a:lnTo>
                <a:lnTo>
                  <a:pt x="35299" y="3183484"/>
                </a:lnTo>
                <a:lnTo>
                  <a:pt x="48073" y="3080614"/>
                </a:lnTo>
                <a:lnTo>
                  <a:pt x="63369" y="2958542"/>
                </a:lnTo>
                <a:lnTo>
                  <a:pt x="79506" y="2823439"/>
                </a:lnTo>
                <a:lnTo>
                  <a:pt x="96483" y="2671192"/>
                </a:lnTo>
                <a:lnTo>
                  <a:pt x="114469" y="2505228"/>
                </a:lnTo>
                <a:lnTo>
                  <a:pt x="132454" y="2324863"/>
                </a:lnTo>
                <a:lnTo>
                  <a:pt x="150776" y="2132839"/>
                </a:lnTo>
                <a:lnTo>
                  <a:pt x="167753" y="1925727"/>
                </a:lnTo>
                <a:lnTo>
                  <a:pt x="184058" y="1709014"/>
                </a:lnTo>
                <a:lnTo>
                  <a:pt x="198849" y="1479957"/>
                </a:lnTo>
                <a:lnTo>
                  <a:pt x="212969" y="1241299"/>
                </a:lnTo>
                <a:lnTo>
                  <a:pt x="226248" y="992353"/>
                </a:lnTo>
                <a:lnTo>
                  <a:pt x="230955" y="864794"/>
                </a:lnTo>
                <a:lnTo>
                  <a:pt x="236165" y="734493"/>
                </a:lnTo>
                <a:lnTo>
                  <a:pt x="241040" y="602134"/>
                </a:lnTo>
                <a:lnTo>
                  <a:pt x="244234" y="469088"/>
                </a:lnTo>
                <a:lnTo>
                  <a:pt x="247091" y="333300"/>
                </a:lnTo>
                <a:lnTo>
                  <a:pt x="250117" y="196140"/>
                </a:lnTo>
                <a:lnTo>
                  <a:pt x="252134" y="56237"/>
                </a:lnTo>
                <a:close/>
              </a:path>
            </a:pathLst>
          </a:custGeom>
        </p:spPr>
      </p:pic>
    </p:spTree>
    <p:extLst>
      <p:ext uri="{BB962C8B-B14F-4D97-AF65-F5344CB8AC3E}">
        <p14:creationId xmlns:p14="http://schemas.microsoft.com/office/powerpoint/2010/main" val="11507319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Title 1"/>
          <p:cNvSpPr>
            <a:spLocks noGrp="1"/>
          </p:cNvSpPr>
          <p:nvPr>
            <p:ph type="title"/>
          </p:nvPr>
        </p:nvSpPr>
        <p:spPr>
          <a:xfrm>
            <a:off x="648930" y="629266"/>
            <a:ext cx="6188190" cy="1622321"/>
          </a:xfrm>
        </p:spPr>
        <p:txBody>
          <a:bodyPr>
            <a:normAutofit/>
          </a:bodyPr>
          <a:lstStyle/>
          <a:p>
            <a:r>
              <a:rPr lang="en-GB" b="1">
                <a:solidFill>
                  <a:srgbClr val="EBEBEB"/>
                </a:solidFill>
              </a:rPr>
              <a:t>Maths</a:t>
            </a:r>
          </a:p>
        </p:txBody>
      </p:sp>
      <p:sp>
        <p:nvSpPr>
          <p:cNvPr id="3" name="Content Placeholder 2"/>
          <p:cNvSpPr>
            <a:spLocks noGrp="1"/>
          </p:cNvSpPr>
          <p:nvPr>
            <p:ph idx="1"/>
          </p:nvPr>
        </p:nvSpPr>
        <p:spPr>
          <a:xfrm>
            <a:off x="648930" y="2438400"/>
            <a:ext cx="6188189" cy="3785419"/>
          </a:xfrm>
        </p:spPr>
        <p:txBody>
          <a:bodyPr>
            <a:normAutofit/>
          </a:bodyPr>
          <a:lstStyle/>
          <a:p>
            <a:pPr rtl="0" fontAlgn="base">
              <a:buFont typeface="Wingdings" panose="05000000000000000000" pitchFamily="2" charset="2"/>
              <a:buChar char="Ø"/>
            </a:pPr>
            <a:r>
              <a:rPr lang="en-GB" b="1">
                <a:solidFill>
                  <a:srgbClr val="FFFFFF"/>
                </a:solidFill>
                <a:latin typeface="Century Gothic" panose="020B0502020202020204" pitchFamily="34" charset="0"/>
              </a:rPr>
              <a:t>Mastery approach – White Rose Maths</a:t>
            </a:r>
          </a:p>
          <a:p>
            <a:pPr rtl="0" fontAlgn="base">
              <a:buFont typeface="Wingdings" panose="05000000000000000000" pitchFamily="2" charset="2"/>
              <a:buChar char="Ø"/>
            </a:pPr>
            <a:r>
              <a:rPr lang="en-GB" b="1" i="0" u="none" strike="noStrike">
                <a:solidFill>
                  <a:srgbClr val="FFFFFF"/>
                </a:solidFill>
                <a:effectLst/>
                <a:latin typeface="Century Gothic" panose="020B0502020202020204" pitchFamily="34" charset="0"/>
              </a:rPr>
              <a:t>Concrete &gt; Pictorial &gt; Abstract</a:t>
            </a:r>
          </a:p>
          <a:p>
            <a:pPr rtl="0" fontAlgn="base">
              <a:buFont typeface="Wingdings" panose="05000000000000000000" pitchFamily="2" charset="2"/>
              <a:buChar char="Ø"/>
            </a:pPr>
            <a:r>
              <a:rPr lang="en-GB" b="1" i="0" u="none" strike="noStrike">
                <a:solidFill>
                  <a:srgbClr val="FFFFFF"/>
                </a:solidFill>
                <a:effectLst/>
                <a:latin typeface="Century Gothic" panose="020B0502020202020204" pitchFamily="34" charset="0"/>
              </a:rPr>
              <a:t>Fluency</a:t>
            </a:r>
          </a:p>
          <a:p>
            <a:pPr rtl="0" fontAlgn="base">
              <a:buFont typeface="Wingdings" panose="05000000000000000000" pitchFamily="2" charset="2"/>
              <a:buChar char="Ø"/>
            </a:pPr>
            <a:r>
              <a:rPr lang="en-GB" b="1" i="0" u="none" strike="noStrike">
                <a:solidFill>
                  <a:srgbClr val="FFFFFF"/>
                </a:solidFill>
                <a:effectLst/>
                <a:latin typeface="Century Gothic" panose="020B0502020202020204" pitchFamily="34" charset="0"/>
              </a:rPr>
              <a:t>Mental maths recall</a:t>
            </a:r>
          </a:p>
          <a:p>
            <a:pPr rtl="0" fontAlgn="base">
              <a:buFont typeface="Wingdings" panose="05000000000000000000" pitchFamily="2" charset="2"/>
              <a:buChar char="Ø"/>
            </a:pPr>
            <a:r>
              <a:rPr lang="en-GB" b="1" i="0" u="none" strike="noStrike">
                <a:solidFill>
                  <a:srgbClr val="FFFFFF"/>
                </a:solidFill>
                <a:effectLst/>
                <a:latin typeface="Century Gothic" panose="020B0502020202020204" pitchFamily="34" charset="0"/>
              </a:rPr>
              <a:t>Problem solving and reasoning</a:t>
            </a:r>
            <a:r>
              <a:rPr lang="en-US" b="0" i="0">
                <a:solidFill>
                  <a:srgbClr val="FFFFFF"/>
                </a:solidFill>
                <a:effectLst/>
                <a:latin typeface="Century Gothic" panose="020B0502020202020204" pitchFamily="34" charset="0"/>
              </a:rPr>
              <a:t>​</a:t>
            </a:r>
          </a:p>
          <a:p>
            <a:pPr rtl="0" fontAlgn="base">
              <a:buFont typeface="Wingdings" panose="05000000000000000000" pitchFamily="2" charset="2"/>
              <a:buChar char="Ø"/>
            </a:pPr>
            <a:endParaRPr lang="en-US" b="0" i="0">
              <a:solidFill>
                <a:srgbClr val="FFFFFF"/>
              </a:solidFill>
              <a:effectLst/>
              <a:latin typeface="Arial" panose="020B0604020202020204" pitchFamily="34" charset="0"/>
            </a:endParaRPr>
          </a:p>
          <a:p>
            <a:endParaRPr lang="en-GB">
              <a:solidFill>
                <a:srgbClr val="FFFFFF"/>
              </a:solidFill>
            </a:endParaRPr>
          </a:p>
        </p:txBody>
      </p:sp>
      <p:sp>
        <p:nvSpPr>
          <p:cNvPr id="12"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4" name="Picture 3">
            <a:extLst>
              <a:ext uri="{FF2B5EF4-FFF2-40B4-BE49-F238E27FC236}">
                <a16:creationId xmlns:a16="http://schemas.microsoft.com/office/drawing/2014/main" id="{A3804000-7B23-4B9E-9DDF-B00003BD3A16}"/>
              </a:ext>
            </a:extLst>
          </p:cNvPr>
          <p:cNvPicPr>
            <a:picLocks noChangeAspect="1"/>
          </p:cNvPicPr>
          <p:nvPr/>
        </p:nvPicPr>
        <p:blipFill rotWithShape="1">
          <a:blip r:embed="rId3"/>
          <a:srcRect t="9903" r="3" b="27906"/>
          <a:stretch/>
        </p:blipFill>
        <p:spPr>
          <a:xfrm>
            <a:off x="7230352" y="2"/>
            <a:ext cx="4962068" cy="3428999"/>
          </a:xfrm>
          <a:custGeom>
            <a:avLst/>
            <a:gdLst/>
            <a:ahLst/>
            <a:cxnLst/>
            <a:rect l="l" t="t" r="r" b="b"/>
            <a:pathLst>
              <a:path w="4962068" h="3428999">
                <a:moveTo>
                  <a:pt x="0" y="0"/>
                </a:moveTo>
                <a:lnTo>
                  <a:pt x="1343538" y="0"/>
                </a:lnTo>
                <a:lnTo>
                  <a:pt x="1343538" y="1"/>
                </a:lnTo>
                <a:lnTo>
                  <a:pt x="4962068" y="1"/>
                </a:lnTo>
                <a:lnTo>
                  <a:pt x="4962067" y="3428999"/>
                </a:lnTo>
                <a:lnTo>
                  <a:pt x="250957" y="3428999"/>
                </a:lnTo>
                <a:lnTo>
                  <a:pt x="250957" y="3343961"/>
                </a:lnTo>
                <a:lnTo>
                  <a:pt x="251965" y="3201315"/>
                </a:lnTo>
                <a:lnTo>
                  <a:pt x="250957" y="3057297"/>
                </a:lnTo>
                <a:lnTo>
                  <a:pt x="248940" y="2911221"/>
                </a:lnTo>
                <a:lnTo>
                  <a:pt x="247091" y="2765146"/>
                </a:lnTo>
                <a:lnTo>
                  <a:pt x="243057" y="2617013"/>
                </a:lnTo>
                <a:lnTo>
                  <a:pt x="238855" y="2467509"/>
                </a:lnTo>
                <a:lnTo>
                  <a:pt x="233980" y="2318004"/>
                </a:lnTo>
                <a:lnTo>
                  <a:pt x="227089" y="2167128"/>
                </a:lnTo>
                <a:lnTo>
                  <a:pt x="218852" y="2014881"/>
                </a:lnTo>
                <a:lnTo>
                  <a:pt x="210952" y="1861947"/>
                </a:lnTo>
                <a:lnTo>
                  <a:pt x="200867" y="1709014"/>
                </a:lnTo>
                <a:lnTo>
                  <a:pt x="188764" y="1554023"/>
                </a:lnTo>
                <a:lnTo>
                  <a:pt x="176662" y="1401090"/>
                </a:lnTo>
                <a:lnTo>
                  <a:pt x="162710" y="1245413"/>
                </a:lnTo>
                <a:lnTo>
                  <a:pt x="147414" y="1089051"/>
                </a:lnTo>
                <a:lnTo>
                  <a:pt x="131278" y="934746"/>
                </a:lnTo>
                <a:lnTo>
                  <a:pt x="112452" y="778383"/>
                </a:lnTo>
                <a:lnTo>
                  <a:pt x="92281" y="622707"/>
                </a:lnTo>
                <a:lnTo>
                  <a:pt x="72278" y="466344"/>
                </a:lnTo>
                <a:lnTo>
                  <a:pt x="48914" y="310668"/>
                </a:lnTo>
                <a:lnTo>
                  <a:pt x="25045" y="155677"/>
                </a:lnTo>
                <a:close/>
              </a:path>
            </a:pathLst>
          </a:custGeom>
        </p:spPr>
      </p:pic>
      <p:pic>
        <p:nvPicPr>
          <p:cNvPr id="5" name="Picture 4">
            <a:extLst>
              <a:ext uri="{FF2B5EF4-FFF2-40B4-BE49-F238E27FC236}">
                <a16:creationId xmlns:a16="http://schemas.microsoft.com/office/drawing/2014/main" id="{9A466979-6F34-47C3-B85C-E430AFB02BEA}"/>
              </a:ext>
            </a:extLst>
          </p:cNvPr>
          <p:cNvPicPr>
            <a:picLocks noChangeAspect="1"/>
          </p:cNvPicPr>
          <p:nvPr/>
        </p:nvPicPr>
        <p:blipFill rotWithShape="1">
          <a:blip r:embed="rId4"/>
          <a:srcRect l="12970" r="10319" b="3"/>
          <a:stretch/>
        </p:blipFill>
        <p:spPr>
          <a:xfrm>
            <a:off x="7228756" y="3428997"/>
            <a:ext cx="4963244" cy="3429002"/>
          </a:xfrm>
          <a:custGeom>
            <a:avLst/>
            <a:gdLst/>
            <a:ahLst/>
            <a:cxnLst/>
            <a:rect l="l" t="t" r="r" b="b"/>
            <a:pathLst>
              <a:path w="4963244" h="3429002">
                <a:moveTo>
                  <a:pt x="252134" y="0"/>
                </a:moveTo>
                <a:lnTo>
                  <a:pt x="4963244" y="0"/>
                </a:lnTo>
                <a:lnTo>
                  <a:pt x="4963244" y="3429002"/>
                </a:lnTo>
                <a:lnTo>
                  <a:pt x="900697" y="3429002"/>
                </a:lnTo>
                <a:lnTo>
                  <a:pt x="900697" y="3429001"/>
                </a:lnTo>
                <a:lnTo>
                  <a:pt x="0" y="3429001"/>
                </a:lnTo>
                <a:lnTo>
                  <a:pt x="5883" y="3388539"/>
                </a:lnTo>
                <a:lnTo>
                  <a:pt x="23196" y="3269895"/>
                </a:lnTo>
                <a:lnTo>
                  <a:pt x="35299" y="3183484"/>
                </a:lnTo>
                <a:lnTo>
                  <a:pt x="48073" y="3080614"/>
                </a:lnTo>
                <a:lnTo>
                  <a:pt x="63369" y="2958542"/>
                </a:lnTo>
                <a:lnTo>
                  <a:pt x="79506" y="2823439"/>
                </a:lnTo>
                <a:lnTo>
                  <a:pt x="96483" y="2671192"/>
                </a:lnTo>
                <a:lnTo>
                  <a:pt x="114469" y="2505228"/>
                </a:lnTo>
                <a:lnTo>
                  <a:pt x="132454" y="2324863"/>
                </a:lnTo>
                <a:lnTo>
                  <a:pt x="150776" y="2132839"/>
                </a:lnTo>
                <a:lnTo>
                  <a:pt x="167753" y="1925727"/>
                </a:lnTo>
                <a:lnTo>
                  <a:pt x="184058" y="1709014"/>
                </a:lnTo>
                <a:lnTo>
                  <a:pt x="198849" y="1479957"/>
                </a:lnTo>
                <a:lnTo>
                  <a:pt x="212969" y="1241299"/>
                </a:lnTo>
                <a:lnTo>
                  <a:pt x="226248" y="992353"/>
                </a:lnTo>
                <a:lnTo>
                  <a:pt x="230955" y="864794"/>
                </a:lnTo>
                <a:lnTo>
                  <a:pt x="236165" y="734493"/>
                </a:lnTo>
                <a:lnTo>
                  <a:pt x="241040" y="602134"/>
                </a:lnTo>
                <a:lnTo>
                  <a:pt x="244234" y="469088"/>
                </a:lnTo>
                <a:lnTo>
                  <a:pt x="247091" y="333300"/>
                </a:lnTo>
                <a:lnTo>
                  <a:pt x="250117" y="196140"/>
                </a:lnTo>
                <a:lnTo>
                  <a:pt x="252134" y="56237"/>
                </a:lnTo>
                <a:close/>
              </a:path>
            </a:pathLst>
          </a:custGeom>
        </p:spPr>
      </p:pic>
    </p:spTree>
    <p:extLst>
      <p:ext uri="{BB962C8B-B14F-4D97-AF65-F5344CB8AC3E}">
        <p14:creationId xmlns:p14="http://schemas.microsoft.com/office/powerpoint/2010/main" val="3668091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654868E-127B-4E0F-98B9-E89FE3663618}"/>
              </a:ext>
            </a:extLst>
          </p:cNvPr>
          <p:cNvSpPr>
            <a:spLocks noGrp="1"/>
          </p:cNvSpPr>
          <p:nvPr>
            <p:ph type="title"/>
          </p:nvPr>
        </p:nvSpPr>
        <p:spPr>
          <a:xfrm>
            <a:off x="648930" y="629266"/>
            <a:ext cx="6188190" cy="1622321"/>
          </a:xfrm>
        </p:spPr>
        <p:txBody>
          <a:bodyPr>
            <a:normAutofit/>
          </a:bodyPr>
          <a:lstStyle/>
          <a:p>
            <a:r>
              <a:rPr lang="en-GB" b="1">
                <a:solidFill>
                  <a:srgbClr val="EBEBEB"/>
                </a:solidFill>
              </a:rPr>
              <a:t>Science</a:t>
            </a:r>
          </a:p>
        </p:txBody>
      </p:sp>
      <p:sp>
        <p:nvSpPr>
          <p:cNvPr id="3" name="Content Placeholder 2">
            <a:extLst>
              <a:ext uri="{FF2B5EF4-FFF2-40B4-BE49-F238E27FC236}">
                <a16:creationId xmlns:a16="http://schemas.microsoft.com/office/drawing/2014/main" id="{DD48FA92-2CAA-463B-877D-D61D3427E1E9}"/>
              </a:ext>
            </a:extLst>
          </p:cNvPr>
          <p:cNvSpPr>
            <a:spLocks noGrp="1"/>
          </p:cNvSpPr>
          <p:nvPr>
            <p:ph idx="1"/>
          </p:nvPr>
        </p:nvSpPr>
        <p:spPr>
          <a:xfrm>
            <a:off x="648930" y="1601038"/>
            <a:ext cx="6188189" cy="4622781"/>
          </a:xfrm>
        </p:spPr>
        <p:txBody>
          <a:bodyPr>
            <a:normAutofit/>
          </a:bodyPr>
          <a:lstStyle/>
          <a:p>
            <a:r>
              <a:rPr lang="en-GB" b="1">
                <a:solidFill>
                  <a:srgbClr val="FFFFFF"/>
                </a:solidFill>
              </a:rPr>
              <a:t>Forces</a:t>
            </a:r>
          </a:p>
          <a:p>
            <a:r>
              <a:rPr lang="en-GB" b="1">
                <a:solidFill>
                  <a:srgbClr val="FFFFFF"/>
                </a:solidFill>
              </a:rPr>
              <a:t>Earth and space</a:t>
            </a:r>
          </a:p>
          <a:p>
            <a:r>
              <a:rPr lang="en-GB" b="1">
                <a:solidFill>
                  <a:srgbClr val="FFFFFF"/>
                </a:solidFill>
              </a:rPr>
              <a:t>Properties and changes of materials</a:t>
            </a:r>
          </a:p>
          <a:p>
            <a:r>
              <a:rPr lang="en-GB" b="1">
                <a:solidFill>
                  <a:srgbClr val="FFFFFF"/>
                </a:solidFill>
              </a:rPr>
              <a:t>Living things and their habitats</a:t>
            </a:r>
          </a:p>
          <a:p>
            <a:r>
              <a:rPr lang="en-GB" b="1">
                <a:solidFill>
                  <a:srgbClr val="FFFFFF"/>
                </a:solidFill>
              </a:rPr>
              <a:t>Investigation</a:t>
            </a:r>
          </a:p>
          <a:p>
            <a:r>
              <a:rPr lang="en-GB" b="1">
                <a:solidFill>
                  <a:srgbClr val="FFFFFF"/>
                </a:solidFill>
              </a:rPr>
              <a:t>Animals – including humans</a:t>
            </a:r>
          </a:p>
          <a:p>
            <a:endParaRPr lang="en-GB" b="1">
              <a:solidFill>
                <a:srgbClr val="FFFFFF"/>
              </a:solidFill>
            </a:endParaRPr>
          </a:p>
          <a:p>
            <a:pPr marL="0" indent="0">
              <a:buNone/>
            </a:pPr>
            <a:r>
              <a:rPr lang="en-GB" b="1">
                <a:solidFill>
                  <a:srgbClr val="FFFFFF"/>
                </a:solidFill>
              </a:rPr>
              <a:t>Most science lessons involve carrying out experiments in collaborative groups.</a:t>
            </a:r>
          </a:p>
          <a:p>
            <a:endParaRPr lang="en-GB" b="1">
              <a:solidFill>
                <a:srgbClr val="FFFFFF"/>
              </a:solidFill>
            </a:endParaRPr>
          </a:p>
          <a:p>
            <a:pPr marL="0" indent="0">
              <a:buNone/>
            </a:pPr>
            <a:endParaRPr lang="en-GB" b="1">
              <a:solidFill>
                <a:srgbClr val="FFFFFF"/>
              </a:solidFill>
            </a:endParaRPr>
          </a:p>
        </p:txBody>
      </p:sp>
      <p:sp>
        <p:nvSpPr>
          <p:cNvPr id="11"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4" name="Picture 3">
            <a:extLst>
              <a:ext uri="{FF2B5EF4-FFF2-40B4-BE49-F238E27FC236}">
                <a16:creationId xmlns:a16="http://schemas.microsoft.com/office/drawing/2014/main" id="{50026B01-5109-4404-9AF2-EC64B5730475}"/>
              </a:ext>
            </a:extLst>
          </p:cNvPr>
          <p:cNvPicPr>
            <a:picLocks noChangeAspect="1"/>
          </p:cNvPicPr>
          <p:nvPr/>
        </p:nvPicPr>
        <p:blipFill rotWithShape="1">
          <a:blip r:embed="rId3"/>
          <a:srcRect l="12802" r="13923" b="2"/>
          <a:stretch/>
        </p:blipFill>
        <p:spPr>
          <a:xfrm>
            <a:off x="7229175" y="1"/>
            <a:ext cx="4963245" cy="6858001"/>
          </a:xfrm>
          <a:custGeom>
            <a:avLst/>
            <a:gdLst/>
            <a:ahLst/>
            <a:cxnLst/>
            <a:rect l="l" t="t" r="r" b="b"/>
            <a:pathLst>
              <a:path w="4963245" h="6858001">
                <a:moveTo>
                  <a:pt x="1177" y="0"/>
                </a:moveTo>
                <a:lnTo>
                  <a:pt x="1344715" y="0"/>
                </a:lnTo>
                <a:lnTo>
                  <a:pt x="1344715" y="1"/>
                </a:lnTo>
                <a:lnTo>
                  <a:pt x="4963245" y="1"/>
                </a:lnTo>
                <a:lnTo>
                  <a:pt x="4963244" y="6858001"/>
                </a:lnTo>
                <a:lnTo>
                  <a:pt x="900697" y="6858001"/>
                </a:lnTo>
                <a:lnTo>
                  <a:pt x="900697" y="6858000"/>
                </a:lnTo>
                <a:lnTo>
                  <a:pt x="0" y="6858000"/>
                </a:lnTo>
                <a:lnTo>
                  <a:pt x="5883" y="6817538"/>
                </a:lnTo>
                <a:lnTo>
                  <a:pt x="23196" y="6698894"/>
                </a:lnTo>
                <a:lnTo>
                  <a:pt x="35299" y="6612483"/>
                </a:lnTo>
                <a:lnTo>
                  <a:pt x="48073" y="6509613"/>
                </a:lnTo>
                <a:lnTo>
                  <a:pt x="63369" y="6387541"/>
                </a:lnTo>
                <a:lnTo>
                  <a:pt x="79506" y="6252438"/>
                </a:lnTo>
                <a:lnTo>
                  <a:pt x="96483" y="6100191"/>
                </a:lnTo>
                <a:lnTo>
                  <a:pt x="114469" y="5934227"/>
                </a:lnTo>
                <a:lnTo>
                  <a:pt x="132454" y="5753862"/>
                </a:lnTo>
                <a:lnTo>
                  <a:pt x="150776" y="5561838"/>
                </a:lnTo>
                <a:lnTo>
                  <a:pt x="167753" y="5354726"/>
                </a:lnTo>
                <a:lnTo>
                  <a:pt x="184058" y="5138013"/>
                </a:lnTo>
                <a:lnTo>
                  <a:pt x="198849" y="4908956"/>
                </a:lnTo>
                <a:lnTo>
                  <a:pt x="212969" y="4670298"/>
                </a:lnTo>
                <a:lnTo>
                  <a:pt x="226248" y="4421352"/>
                </a:lnTo>
                <a:lnTo>
                  <a:pt x="230955" y="4293793"/>
                </a:lnTo>
                <a:lnTo>
                  <a:pt x="236165" y="4163492"/>
                </a:lnTo>
                <a:lnTo>
                  <a:pt x="241040" y="4031133"/>
                </a:lnTo>
                <a:lnTo>
                  <a:pt x="244234" y="3898087"/>
                </a:lnTo>
                <a:lnTo>
                  <a:pt x="247091" y="3762299"/>
                </a:lnTo>
                <a:lnTo>
                  <a:pt x="250117" y="3625139"/>
                </a:lnTo>
                <a:lnTo>
                  <a:pt x="252134" y="3485236"/>
                </a:lnTo>
                <a:lnTo>
                  <a:pt x="252134" y="3343961"/>
                </a:lnTo>
                <a:lnTo>
                  <a:pt x="253142" y="3201315"/>
                </a:lnTo>
                <a:lnTo>
                  <a:pt x="252134" y="3057297"/>
                </a:lnTo>
                <a:lnTo>
                  <a:pt x="250117" y="2911221"/>
                </a:lnTo>
                <a:lnTo>
                  <a:pt x="248268" y="2765146"/>
                </a:lnTo>
                <a:lnTo>
                  <a:pt x="244234" y="2617013"/>
                </a:lnTo>
                <a:lnTo>
                  <a:pt x="240032" y="2467509"/>
                </a:lnTo>
                <a:lnTo>
                  <a:pt x="235157" y="2318004"/>
                </a:lnTo>
                <a:lnTo>
                  <a:pt x="228266" y="2167128"/>
                </a:lnTo>
                <a:lnTo>
                  <a:pt x="220029" y="2014881"/>
                </a:lnTo>
                <a:lnTo>
                  <a:pt x="212129" y="1861947"/>
                </a:lnTo>
                <a:lnTo>
                  <a:pt x="202044" y="1709014"/>
                </a:lnTo>
                <a:lnTo>
                  <a:pt x="189941" y="1554023"/>
                </a:lnTo>
                <a:lnTo>
                  <a:pt x="177839" y="1401090"/>
                </a:lnTo>
                <a:lnTo>
                  <a:pt x="163887" y="1245413"/>
                </a:lnTo>
                <a:lnTo>
                  <a:pt x="148591" y="1089051"/>
                </a:lnTo>
                <a:lnTo>
                  <a:pt x="132455" y="934746"/>
                </a:lnTo>
                <a:lnTo>
                  <a:pt x="113629" y="778383"/>
                </a:lnTo>
                <a:lnTo>
                  <a:pt x="93458" y="622707"/>
                </a:lnTo>
                <a:lnTo>
                  <a:pt x="73455" y="466344"/>
                </a:lnTo>
                <a:lnTo>
                  <a:pt x="50091" y="310668"/>
                </a:lnTo>
                <a:lnTo>
                  <a:pt x="26222" y="155677"/>
                </a:lnTo>
                <a:close/>
              </a:path>
            </a:pathLst>
          </a:custGeom>
        </p:spPr>
      </p:pic>
    </p:spTree>
    <p:extLst>
      <p:ext uri="{BB962C8B-B14F-4D97-AF65-F5344CB8AC3E}">
        <p14:creationId xmlns:p14="http://schemas.microsoft.com/office/powerpoint/2010/main" val="32362091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C8C11A6460354092DEA795E8895B84" ma:contentTypeVersion="12" ma:contentTypeDescription="Create a new document." ma:contentTypeScope="" ma:versionID="2d220fd27cfa77ca61d2a922dbac0863">
  <xsd:schema xmlns:xsd="http://www.w3.org/2001/XMLSchema" xmlns:xs="http://www.w3.org/2001/XMLSchema" xmlns:p="http://schemas.microsoft.com/office/2006/metadata/properties" xmlns:ns3="445dbd2c-ba30-42ee-884c-af00844cb565" xmlns:ns4="94818089-9f55-47b7-b948-26c7a7655aa4" targetNamespace="http://schemas.microsoft.com/office/2006/metadata/properties" ma:root="true" ma:fieldsID="b9baf4a967390fec0696db002f19a96e" ns3:_="" ns4:_="">
    <xsd:import namespace="445dbd2c-ba30-42ee-884c-af00844cb565"/>
    <xsd:import namespace="94818089-9f55-47b7-b948-26c7a7655aa4"/>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LengthInSeconds" minOccurs="0"/>
                <xsd:element ref="ns3:_activity" minOccurs="0"/>
                <xsd:element ref="ns3:MediaServiceAutoTag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5dbd2c-ba30-42ee-884c-af00844cb56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_activity" ma:index="17" nillable="true" ma:displayName="_activity" ma:hidden="true" ma:internalName="_activity">
      <xsd:simpleType>
        <xsd:restriction base="dms:Note"/>
      </xsd:simpleType>
    </xsd:element>
    <xsd:element name="MediaServiceAutoTags" ma:index="18" nillable="true" ma:displayName="Tags" ma:internalName="MediaServiceAutoTags"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4818089-9f55-47b7-b948-26c7a7655aa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94818089-9f55-47b7-b948-26c7a7655aa4">
      <UserInfo>
        <DisplayName>Head Bearwood Primary School</DisplayName>
        <AccountId>9</AccountId>
        <AccountType/>
      </UserInfo>
    </SharedWithUsers>
    <_activity xmlns="445dbd2c-ba30-42ee-884c-af00844cb565" xsi:nil="true"/>
  </documentManagement>
</p:properties>
</file>

<file path=customXml/itemProps1.xml><?xml version="1.0" encoding="utf-8"?>
<ds:datastoreItem xmlns:ds="http://schemas.openxmlformats.org/officeDocument/2006/customXml" ds:itemID="{22821918-9DB9-43E0-97F5-F3B2A869BC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5dbd2c-ba30-42ee-884c-af00844cb565"/>
    <ds:schemaRef ds:uri="94818089-9f55-47b7-b948-26c7a7655aa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3665AAF-2D15-4642-97B3-F71F95A50B0D}">
  <ds:schemaRefs>
    <ds:schemaRef ds:uri="http://schemas.microsoft.com/sharepoint/v3/contenttype/forms"/>
  </ds:schemaRefs>
</ds:datastoreItem>
</file>

<file path=customXml/itemProps3.xml><?xml version="1.0" encoding="utf-8"?>
<ds:datastoreItem xmlns:ds="http://schemas.openxmlformats.org/officeDocument/2006/customXml" ds:itemID="{57A9D0C6-CF37-4214-88F4-5FD8B2EF378C}">
  <ds:schemaRefs>
    <ds:schemaRef ds:uri="http://purl.org/dc/terms/"/>
    <ds:schemaRef ds:uri="94818089-9f55-47b7-b948-26c7a7655aa4"/>
    <ds:schemaRef ds:uri="http://www.w3.org/XML/1998/namespace"/>
    <ds:schemaRef ds:uri="http://purl.org/dc/dcmitype/"/>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445dbd2c-ba30-42ee-884c-af00844cb565"/>
  </ds:schemaRefs>
</ds:datastoreItem>
</file>

<file path=docProps/app.xml><?xml version="1.0" encoding="utf-8"?>
<Properties xmlns="http://schemas.openxmlformats.org/officeDocument/2006/extended-properties" xmlns:vt="http://schemas.openxmlformats.org/officeDocument/2006/docPropsVTypes">
  <Template>Ion</Template>
  <TotalTime>895</TotalTime>
  <Words>1254</Words>
  <Application>Microsoft Office PowerPoint</Application>
  <PresentationFormat>Widescreen</PresentationFormat>
  <Paragraphs>180</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Century Gothic</vt:lpstr>
      <vt:lpstr>Wingdings</vt:lpstr>
      <vt:lpstr>Wingdings 3</vt:lpstr>
      <vt:lpstr>Ion</vt:lpstr>
      <vt:lpstr>Bearwood Primary School  Upper Key Stage Two (UKS2) Presentation to Parents  2023/2024</vt:lpstr>
      <vt:lpstr>UKS2 Staff Team</vt:lpstr>
      <vt:lpstr>Our Vision…</vt:lpstr>
      <vt:lpstr>High Expectations</vt:lpstr>
      <vt:lpstr>Attendance</vt:lpstr>
      <vt:lpstr>Reading</vt:lpstr>
      <vt:lpstr>Writing </vt:lpstr>
      <vt:lpstr>Maths</vt:lpstr>
      <vt:lpstr>Science</vt:lpstr>
      <vt:lpstr>Computing</vt:lpstr>
      <vt:lpstr>History</vt:lpstr>
      <vt:lpstr>Geography</vt:lpstr>
      <vt:lpstr>Art</vt:lpstr>
      <vt:lpstr>Design Technology</vt:lpstr>
      <vt:lpstr>Music</vt:lpstr>
      <vt:lpstr>PE (Physical Education)</vt:lpstr>
      <vt:lpstr>RE (Religious Education)</vt:lpstr>
      <vt:lpstr>PSHE</vt:lpstr>
      <vt:lpstr>Latin</vt:lpstr>
      <vt:lpstr>Homework</vt:lpstr>
      <vt:lpstr>Enrichment</vt:lpstr>
      <vt:lpstr>Additional Information</vt:lpstr>
      <vt:lpstr>We aspire to be…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Bearwood Primary School  New Reception Class 2019/20</dc:title>
  <dc:creator>Head Bearwood Primary School</dc:creator>
  <cp:lastModifiedBy>Jennifer Proud</cp:lastModifiedBy>
  <cp:revision>310</cp:revision>
  <dcterms:created xsi:type="dcterms:W3CDTF">2019-07-03T07:32:47Z</dcterms:created>
  <dcterms:modified xsi:type="dcterms:W3CDTF">2023-09-11T12:19:49Z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0x01010001C8C11A6460354092DEA795E8895B84</vt:lpwstr>
  </property>
  <property fmtid="{D5CDD505-2E9C-101B-9397-08002B2CF9AE}" pid="3" name="MediaServiceImageTags">
    <vt:lpwstr/>
  </property>
  <property fmtid="{D5CDD505-2E9C-101B-9397-08002B2CF9AE}" pid="4" name="Order">
    <vt:r8>4451800</vt:r8>
  </property>
  <property fmtid="{D5CDD505-2E9C-101B-9397-08002B2CF9AE}" pid="5" name="xd_Signature">
    <vt:bool>false</vt:bool>
  </property>
  <property fmtid="{D5CDD505-2E9C-101B-9397-08002B2CF9AE}" pid="6" name="xd_ProgID">
    <vt:lpwstr/>
  </property>
  <property fmtid="{D5CDD505-2E9C-101B-9397-08002B2CF9AE}" pid="7" name="_ExtendedDescription">
    <vt:lpwstr/>
  </property>
  <property fmtid="{D5CDD505-2E9C-101B-9397-08002B2CF9AE}" pid="8" name="TriggerFlowInfo">
    <vt:lpwstr/>
  </property>
  <property fmtid="{D5CDD505-2E9C-101B-9397-08002B2CF9AE}" pid="9" name="_SourceUrl">
    <vt:lpwstr/>
  </property>
  <property fmtid="{D5CDD505-2E9C-101B-9397-08002B2CF9AE}" pid="10" name="_SharedFileIndex">
    <vt:lpwstr/>
  </property>
  <property fmtid="{D5CDD505-2E9C-101B-9397-08002B2CF9AE}" pid="11" name="ComplianceAssetId">
    <vt:lpwstr/>
  </property>
  <property fmtid="{D5CDD505-2E9C-101B-9397-08002B2CF9AE}" pid="12" name="TemplateUrl">
    <vt:lpwstr/>
  </property>
</Properties>
</file>