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32"/>
  </p:notesMasterIdLst>
  <p:sldIdLst>
    <p:sldId id="256" r:id="rId5"/>
    <p:sldId id="257" r:id="rId6"/>
    <p:sldId id="269" r:id="rId7"/>
    <p:sldId id="270" r:id="rId8"/>
    <p:sldId id="271" r:id="rId9"/>
    <p:sldId id="297" r:id="rId10"/>
    <p:sldId id="298" r:id="rId11"/>
    <p:sldId id="285" r:id="rId12"/>
    <p:sldId id="281" r:id="rId13"/>
    <p:sldId id="279" r:id="rId14"/>
    <p:sldId id="295" r:id="rId15"/>
    <p:sldId id="296" r:id="rId16"/>
    <p:sldId id="261" r:id="rId17"/>
    <p:sldId id="299" r:id="rId18"/>
    <p:sldId id="282" r:id="rId19"/>
    <p:sldId id="283" r:id="rId20"/>
    <p:sldId id="284" r:id="rId21"/>
    <p:sldId id="289" r:id="rId22"/>
    <p:sldId id="290" r:id="rId23"/>
    <p:sldId id="264" r:id="rId24"/>
    <p:sldId id="287" r:id="rId25"/>
    <p:sldId id="286" r:id="rId26"/>
    <p:sldId id="291" r:id="rId27"/>
    <p:sldId id="292" r:id="rId28"/>
    <p:sldId id="293" r:id="rId29"/>
    <p:sldId id="294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FBE40-7886-4612-9028-8F88E86C04E6}" v="2" dt="2023-09-06T07:53:09.001"/>
    <p1510:client id="{1B090D5D-915D-A16B-972B-EEB4893C607F}" v="4" dt="2023-09-11T19:31:22.441"/>
    <p1510:client id="{2C715DA6-8F75-D880-936B-73564450BEAC}" v="44" dt="2023-09-05T19:04:03.660"/>
    <p1510:client id="{EC732399-EEF2-8541-0CB7-ED2A9BDC906C}" v="296" dt="2023-09-04T19:58:30.035"/>
    <p1510:client id="{4286D7CF-2404-7062-2C4C-4693C1C8C97F}" v="86" dt="2022-09-06T09:04:26.853"/>
    <p1510:client id="{DEEF5BA1-FACD-1A5E-C194-CB087661EFD7}" v="14" dt="2023-09-06T05:03:24.449"/>
    <p1510:client id="{A60B7FCE-5642-84EF-FDC6-11661D9DBA67}" v="2" dt="2023-09-05T19:59:45.825"/>
    <p1510:client id="{EC8CAAE7-D7EC-FF3C-B690-27A7D85F2A68}" v="238" dt="2022-09-06T19:55:11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7E6B7-EE90-A542-82FF-8D16777F1E4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CBE1A-27E1-2A45-AC8A-DFA109D53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5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95%!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BC3CA-0A5E-4E52-AE54-85132DF2FC58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7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8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81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437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0657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514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999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141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704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95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08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15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1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1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74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9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3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35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76C81D3-5638-4970-9727-7E4FF3605CA6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58C81-28DF-4EEA-AE66-1410139C9D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45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hiterosemaths.com/1-minute-math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b="1" dirty="0">
                <a:solidFill>
                  <a:srgbClr val="FFC000"/>
                </a:solidFill>
              </a:rPr>
              <a:t>Bearwood Primary School</a:t>
            </a:r>
            <a:br>
              <a:rPr lang="en-GB" sz="5400" b="1" dirty="0">
                <a:solidFill>
                  <a:srgbClr val="FFC000"/>
                </a:solidFill>
              </a:rPr>
            </a:br>
            <a:br>
              <a:rPr lang="en-GB" sz="5400" b="1" dirty="0">
                <a:solidFill>
                  <a:srgbClr val="FFC000"/>
                </a:solidFill>
              </a:rPr>
            </a:br>
            <a:r>
              <a:rPr lang="en-GB" sz="4800" b="1" dirty="0">
                <a:solidFill>
                  <a:srgbClr val="FFC000"/>
                </a:solidFill>
              </a:rPr>
              <a:t>Key Stage One </a:t>
            </a:r>
            <a:br>
              <a:rPr lang="en-GB" sz="4800" b="1" dirty="0">
                <a:solidFill>
                  <a:srgbClr val="FFC000"/>
                </a:solidFill>
              </a:rPr>
            </a:br>
            <a:r>
              <a:rPr lang="en-GB" sz="4800" b="1" dirty="0">
                <a:solidFill>
                  <a:srgbClr val="FFC000"/>
                </a:solidFill>
              </a:rPr>
              <a:t>2023/2024</a:t>
            </a:r>
          </a:p>
        </p:txBody>
      </p:sp>
    </p:spTree>
    <p:extLst>
      <p:ext uri="{BB962C8B-B14F-4D97-AF65-F5344CB8AC3E}">
        <p14:creationId xmlns:p14="http://schemas.microsoft.com/office/powerpoint/2010/main" val="1310648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071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Attendance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60417"/>
            <a:ext cx="8946541" cy="4818611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FFC000"/>
                </a:solidFill>
              </a:rPr>
              <a:t>Every day in school really does count.  If your child misses a day, they will miss out on lots of learning, and will need to catch-up when they return.</a:t>
            </a:r>
          </a:p>
          <a:p>
            <a:endParaRPr lang="en-GB" sz="2800" b="1" dirty="0">
              <a:solidFill>
                <a:srgbClr val="FFC000"/>
              </a:solidFill>
            </a:endParaRPr>
          </a:p>
          <a:p>
            <a:r>
              <a:rPr lang="en-GB" sz="2800" b="1" dirty="0">
                <a:solidFill>
                  <a:srgbClr val="FFC000"/>
                </a:solidFill>
              </a:rPr>
              <a:t>There is a strong correlation between attendance rates and attainment.</a:t>
            </a:r>
          </a:p>
        </p:txBody>
      </p:sp>
    </p:spTree>
    <p:extLst>
      <p:ext uri="{BB962C8B-B14F-4D97-AF65-F5344CB8AC3E}">
        <p14:creationId xmlns:p14="http://schemas.microsoft.com/office/powerpoint/2010/main" val="3969176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FBA0-CE76-7B4F-9707-A4EF8F19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ABF0C-8317-4F3C-B8C9-712CC514B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1C1AC-8DE4-FEB1-247D-4CE7E793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11" y="86005"/>
            <a:ext cx="10090989" cy="66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72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0D91-4646-4BDA-A5FE-A61F9AF32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62841-6181-CAB3-9532-E256079D1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D6A4F-A24A-84E5-D5DC-AAF14790B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96226"/>
            <a:ext cx="9963150" cy="66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98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52133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Year One Phonics Screening Check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03312" y="1496292"/>
            <a:ext cx="8946541" cy="15306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rgbClr val="FFC000"/>
                </a:solidFill>
              </a:rPr>
              <a:t>In 2023, 84% of our Year One children passed the Phonics Screening Check.  This is above the National and Wokingham Average for 2022. Those who did not pass, will retake it in Year 2.</a:t>
            </a:r>
          </a:p>
          <a:p>
            <a:pPr marL="0" indent="0">
              <a:buNone/>
            </a:pPr>
            <a:endParaRPr lang="en-GB" sz="2800" b="1" dirty="0">
              <a:solidFill>
                <a:srgbClr val="FFC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5128" y="3396006"/>
            <a:ext cx="10087554" cy="9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solidFill>
                  <a:srgbClr val="FFC000"/>
                </a:solidFill>
              </a:rPr>
              <a:t>Lesley Clarke's Synthetic Phonics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874220" y="4348412"/>
            <a:ext cx="8946541" cy="15306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2800" b="1" dirty="0">
                <a:solidFill>
                  <a:srgbClr val="FFC000"/>
                </a:solidFill>
              </a:rPr>
              <a:t>20 minutes daily – whole class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Phonics, Word Recognition and Spelling Rules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Sounds, Segmenting and Blending</a:t>
            </a:r>
          </a:p>
          <a:p>
            <a:pPr>
              <a:buClr>
                <a:srgbClr val="8AD0D6"/>
              </a:buClr>
            </a:pPr>
            <a:endParaRPr lang="en-GB" sz="28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sz="2800" dirty="0">
                <a:ea typeface="+mj-lt"/>
                <a:cs typeface="+mj-lt"/>
              </a:rPr>
              <a:t>https://www.lesleyclarkesyntheticphonics.co.uk/index.php/parents</a:t>
            </a:r>
            <a:endParaRPr lang="en-GB" dirty="0"/>
          </a:p>
          <a:p>
            <a:endParaRPr lang="en-GB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7264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504044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Phonics Screening Check </a:t>
            </a:r>
            <a:br>
              <a:rPr lang="en-US" b="0" i="0" kern="1200" dirty="0"/>
            </a:br>
            <a:br>
              <a:rPr lang="en-US" dirty="0"/>
            </a:br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 Statutory Assessment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EBEBEB"/>
                </a:solidFill>
              </a:rPr>
              <a:t>June 2024</a:t>
            </a:r>
            <a:endParaRPr lang="en-US" b="0" i="0" kern="1200" dirty="0">
              <a:solidFill>
                <a:srgbClr val="EBEBEB"/>
              </a:solidFill>
              <a:latin typeface="+mj-lt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79DDC81-F13B-D331-0A0B-6A3AECDA4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5392" y="1235142"/>
            <a:ext cx="6275584" cy="4392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8822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b="1" dirty="0">
                <a:solidFill>
                  <a:srgbClr val="FFC000"/>
                </a:solidFill>
              </a:rPr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678163"/>
            <a:ext cx="9333101" cy="4999083"/>
          </a:xfrm>
        </p:spPr>
        <p:txBody>
          <a:bodyPr>
            <a:normAutofit fontScale="85000" lnSpcReduction="20000"/>
          </a:bodyPr>
          <a:lstStyle/>
          <a:p>
            <a:r>
              <a:rPr lang="en-GB" sz="2800" b="1" dirty="0">
                <a:solidFill>
                  <a:srgbClr val="FFC000"/>
                </a:solidFill>
              </a:rPr>
              <a:t>Year 1 Read to an adult 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Focused reading activities 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Year 2 Read to an adult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Shared Reading 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English lesson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Reading across the curriculum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Class story at the end of the day</a:t>
            </a:r>
          </a:p>
          <a:p>
            <a:pPr marL="0" indent="0">
              <a:buNone/>
            </a:pPr>
            <a:endParaRPr lang="en-GB" sz="2800" b="1" u="sng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sz="2800" b="1" u="sng" dirty="0">
                <a:solidFill>
                  <a:srgbClr val="FFC000"/>
                </a:solidFill>
              </a:rPr>
              <a:t>Reading Diary 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Record reading at home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Teachers will check and stamp when they hear a child read</a:t>
            </a:r>
          </a:p>
          <a:p>
            <a:endParaRPr lang="en-GB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43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How to help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495870"/>
            <a:ext cx="8946541" cy="4195481"/>
          </a:xfrm>
        </p:spPr>
        <p:txBody>
          <a:bodyPr>
            <a:normAutofit fontScale="77500" lnSpcReduction="20000"/>
          </a:bodyPr>
          <a:lstStyle/>
          <a:p>
            <a:r>
              <a:rPr lang="en-GB" sz="2600" b="1" i="1" dirty="0">
                <a:solidFill>
                  <a:srgbClr val="FFC000"/>
                </a:solidFill>
              </a:rPr>
              <a:t>Walk through the book- 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FFC000"/>
                </a:solidFill>
              </a:rPr>
              <a:t>First discuss the pictures and the important words. Always remember to keep reading aloud to your children even when they can read independently. </a:t>
            </a:r>
          </a:p>
          <a:p>
            <a:pPr marL="0" indent="0">
              <a:buNone/>
            </a:pPr>
            <a:endParaRPr lang="en-GB" sz="2600" b="1" dirty="0">
              <a:solidFill>
                <a:srgbClr val="FFC000"/>
              </a:solidFill>
            </a:endParaRPr>
          </a:p>
          <a:p>
            <a:r>
              <a:rPr lang="en-GB" sz="2600" b="1" i="1" dirty="0">
                <a:solidFill>
                  <a:srgbClr val="FFC000"/>
                </a:solidFill>
              </a:rPr>
              <a:t>Encourage your child to read to you-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FFC000"/>
                </a:solidFill>
              </a:rPr>
              <a:t>Follow the words with your finger and sound out the words (c-a-t: cat) See if they can pronounce each sound and then blend them together.</a:t>
            </a:r>
          </a:p>
          <a:p>
            <a:pPr marL="0" indent="0">
              <a:buNone/>
            </a:pPr>
            <a:endParaRPr lang="en-GB" sz="2600" b="1" dirty="0">
              <a:solidFill>
                <a:srgbClr val="FFC000"/>
              </a:solidFill>
            </a:endParaRPr>
          </a:p>
          <a:p>
            <a:r>
              <a:rPr lang="en-GB" sz="2600" b="1" i="1" dirty="0">
                <a:solidFill>
                  <a:srgbClr val="FFC000"/>
                </a:solidFill>
              </a:rPr>
              <a:t>Praise your child for trying hard at reading</a:t>
            </a:r>
            <a:r>
              <a:rPr lang="en-GB" sz="2600" b="1" dirty="0">
                <a:solidFill>
                  <a:srgbClr val="FFC000"/>
                </a:solidFill>
              </a:rPr>
              <a:t>-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FFC000"/>
                </a:solidFill>
              </a:rPr>
              <a:t> Let them know it is okay to make mistakes.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320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Understanding the text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217" y="1548421"/>
            <a:ext cx="9128510" cy="45265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Do you like this book; why?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Who is your favourite character?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Tell me about a character in the book.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Which words tell you what the character is like?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How would you feel?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What do you think will happen next?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What would you do?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What have you learned about …… in your book?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What can you tell me about…?</a:t>
            </a:r>
          </a:p>
        </p:txBody>
      </p:sp>
    </p:spTree>
    <p:extLst>
      <p:ext uri="{BB962C8B-B14F-4D97-AF65-F5344CB8AC3E}">
        <p14:creationId xmlns:p14="http://schemas.microsoft.com/office/powerpoint/2010/main" val="298643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solidFill>
                  <a:srgbClr val="FFC000"/>
                </a:solidFill>
              </a:rPr>
              <a:t>Writing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600973"/>
            <a:ext cx="8946541" cy="419548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sz="2800" b="1" dirty="0">
                <a:solidFill>
                  <a:srgbClr val="FFC000"/>
                </a:solidFill>
              </a:rPr>
              <a:t>Story maps – retelling the story using pictures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Orally rehearse sentences before writing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Modelling writing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Spellings and spelling rules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Finger spaces, capital letters in the correct places</a:t>
            </a:r>
          </a:p>
          <a:p>
            <a:r>
              <a:rPr lang="en-GB" sz="2800" b="1" dirty="0">
                <a:solidFill>
                  <a:srgbClr val="FFC000"/>
                </a:solidFill>
              </a:rPr>
              <a:t>Year 1 encourage phonetically plausible attempts</a:t>
            </a:r>
          </a:p>
          <a:p>
            <a:pPr marL="0" indent="0">
              <a:buNone/>
            </a:pPr>
            <a:r>
              <a:rPr lang="en-GB" sz="2800" b="1" dirty="0">
                <a:solidFill>
                  <a:srgbClr val="FFC000"/>
                </a:solidFill>
              </a:rPr>
              <a:t>e.g. </a:t>
            </a:r>
            <a:r>
              <a:rPr lang="en-GB" sz="2800" b="1" dirty="0" err="1">
                <a:solidFill>
                  <a:srgbClr val="FFC000"/>
                </a:solidFill>
              </a:rPr>
              <a:t>happee</a:t>
            </a:r>
            <a:endParaRPr lang="en-GB" sz="2800" b="1" dirty="0">
              <a:solidFill>
                <a:srgbClr val="FFC000"/>
              </a:solidFill>
            </a:endParaRPr>
          </a:p>
          <a:p>
            <a:r>
              <a:rPr lang="en-GB" sz="2600" b="1" dirty="0">
                <a:solidFill>
                  <a:srgbClr val="FFC000"/>
                </a:solidFill>
              </a:rPr>
              <a:t>Handwriting – cursive letter formation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731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solidFill>
                  <a:srgbClr val="FFC000"/>
                </a:solidFill>
              </a:rPr>
              <a:t>Maths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664035"/>
            <a:ext cx="8946541" cy="4085123"/>
          </a:xfrm>
        </p:spPr>
        <p:txBody>
          <a:bodyPr>
            <a:normAutofit fontScale="85000" lnSpcReduction="2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Number formation 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en-GB" sz="28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Concrete/physical resources 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en-GB" sz="28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Pictures to represent numbers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en-GB" sz="28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Problem solving and reasoning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en-US" sz="28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1" i="0" u="none" strike="noStrike" dirty="0" err="1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Maths</a:t>
            </a:r>
            <a:r>
              <a:rPr lang="en-US" sz="2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 in the environment e.g. shapes around us, laying the table, coin recognition</a:t>
            </a:r>
            <a:r>
              <a:rPr lang="en-GB" sz="2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​, </a:t>
            </a:r>
            <a:r>
              <a:rPr lang="en-GB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times of day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09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FFC000"/>
                </a:solidFill>
              </a:rPr>
              <a:t>Our Vision…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62794"/>
            <a:ext cx="8946541" cy="46856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 i="1">
                <a:solidFill>
                  <a:srgbClr val="FFC000"/>
                </a:solidFill>
              </a:rPr>
              <a:t>"We aspire to be an outstanding, values based school at the heart of our diverse community. </a:t>
            </a:r>
          </a:p>
          <a:p>
            <a:pPr marL="0" indent="0">
              <a:buNone/>
            </a:pPr>
            <a:endParaRPr lang="en-GB" sz="2800" b="1" i="1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sz="2800" b="1" i="1">
                <a:solidFill>
                  <a:srgbClr val="FFC000"/>
                </a:solidFill>
              </a:rPr>
              <a:t>Striving for excellence, our focus is to enable our children to be resilient and independent learners whilst also considerate of others.  </a:t>
            </a:r>
          </a:p>
          <a:p>
            <a:pPr marL="0" indent="0">
              <a:buNone/>
            </a:pPr>
            <a:endParaRPr lang="en-GB" sz="2800" b="1" i="1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sz="2800" b="1" i="1">
                <a:solidFill>
                  <a:srgbClr val="FFC000"/>
                </a:solidFill>
              </a:rPr>
              <a:t>Through an all-encompassing curriculum, our children will achieve their highest potential, and have a firm foundation on which to build successful and productive lives in an ever-changing world."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873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7318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How to help at home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3312" y="1330036"/>
            <a:ext cx="8946541" cy="491836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endParaRPr lang="en-GB" b="1" dirty="0">
              <a:solidFill>
                <a:srgbClr val="FFC000"/>
              </a:solidFill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Reading at home – 10 minutes per day (school book as well as a book from home)</a:t>
            </a:r>
            <a:r>
              <a:rPr lang="en-US" sz="1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Book change when necessary </a:t>
            </a:r>
            <a:r>
              <a:rPr lang="en-US" sz="1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Spellings - common exception words (assessed in school) - Spelling Shed</a:t>
            </a:r>
            <a:r>
              <a:rPr lang="en-US" sz="1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Diary writing</a:t>
            </a:r>
            <a:r>
              <a:rPr lang="en-US" sz="1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GB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Practising counting in 2s, 5s, and 10s for Year 1 </a:t>
            </a:r>
            <a:r>
              <a:rPr lang="en-US" sz="1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Practising x2, x5 and x10 for Year 2 on TTRS</a:t>
            </a:r>
            <a:r>
              <a:rPr lang="en-US" sz="1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Mathletics</a:t>
            </a:r>
            <a:r>
              <a:rPr lang="en-GB" sz="1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GB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sng" strike="noStrike" dirty="0">
                <a:solidFill>
                  <a:srgbClr val="58C1BA"/>
                </a:solidFill>
                <a:effectLst/>
                <a:latin typeface="Century Gothic" panose="020B0502020202020204" pitchFamily="34" charset="0"/>
                <a:hlinkClick r:id="rId2"/>
              </a:rPr>
              <a:t>https://whiterosemaths.com/1-minute-maths</a:t>
            </a:r>
            <a:r>
              <a:rPr lang="en-US" sz="1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GB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Home learning activities linked to topic</a:t>
            </a:r>
            <a:r>
              <a:rPr lang="en-US" sz="18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GB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Correct PE kit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26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FFC000"/>
              </a:solidFill>
            </a:endParaRPr>
          </a:p>
          <a:p>
            <a:endParaRPr lang="en-GB" sz="2600" b="1" dirty="0">
              <a:solidFill>
                <a:srgbClr val="FFC000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AutoShape 2" descr="Image result for children's boo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987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624" y="466782"/>
            <a:ext cx="8895266" cy="593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3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139" y="464006"/>
            <a:ext cx="8912772" cy="610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42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C6196-0B93-3C94-863A-71FB7C879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6C664-20C9-1F7A-D1B4-E7553B9B7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B9A3C-3F4E-F94B-D53C-D35F82B31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" y="297038"/>
            <a:ext cx="6291262" cy="4043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84331-80D3-FDF8-DFC3-F6F531910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837" y="452718"/>
            <a:ext cx="4500062" cy="60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74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CF3A-6312-2D0B-2DF6-ABF88061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2354-CB74-D782-5879-96955E67A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9006A-9CD2-FDE0-5D0A-0FD87B0DF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64" y="221397"/>
            <a:ext cx="5767655" cy="4783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AE424-D188-3168-88D3-0C41E99C6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059" y="1798939"/>
            <a:ext cx="5767653" cy="48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2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F0FF-0D2A-2590-53AC-F30F797C7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1AAC4C-6EA9-3CA1-7AE6-A7E42092E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3725" y="778288"/>
            <a:ext cx="4900611" cy="5856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1771C-9C4A-B9A1-6549-B4FA8ADAD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4" y="200025"/>
            <a:ext cx="6110287" cy="45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13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F9E85-B25C-EA38-6A1D-42EC78181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31205-21F2-E23D-D81F-5A40C9EA1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78C5A5-148A-91BD-C37F-AAC8ACDC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13" y="523232"/>
            <a:ext cx="7221007" cy="56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3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We aspire to be…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05346"/>
            <a:ext cx="8946541" cy="504305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sz="5800" b="1" u="sng" dirty="0">
                <a:solidFill>
                  <a:srgbClr val="FFC000"/>
                </a:solidFill>
              </a:rPr>
              <a:t>OUTSTANDING</a:t>
            </a:r>
          </a:p>
          <a:p>
            <a:pPr marL="0" indent="0" algn="ctr">
              <a:buNone/>
            </a:pPr>
            <a:endParaRPr lang="en-GB" sz="6000" b="1" u="sng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GB" sz="6000" b="1" u="sng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GB" sz="6000" b="1" u="sng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GB" sz="2400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GB" sz="2400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GB" sz="2600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GB" sz="2600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GB" sz="3800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GB" sz="3800" b="1" dirty="0">
                <a:solidFill>
                  <a:srgbClr val="FFC000"/>
                </a:solidFill>
              </a:rPr>
              <a:t>We will strive to ensure every child is at age-related+</a:t>
            </a:r>
          </a:p>
          <a:p>
            <a:pPr marL="0" indent="0" algn="ctr">
              <a:buNone/>
            </a:pPr>
            <a:endParaRPr lang="en-GB" sz="2600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GB" sz="2600" b="1" dirty="0">
                <a:solidFill>
                  <a:srgbClr val="FFC000"/>
                </a:solidFill>
              </a:rPr>
              <a:t>All of the KS1 Teachers are looking forward to a productive and fun filled year with your children. </a:t>
            </a:r>
            <a:r>
              <a:rPr lang="en-GB" sz="2600" b="1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endParaRPr lang="en-GB" sz="2600" b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03" y="2025380"/>
            <a:ext cx="4298261" cy="286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1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C000"/>
                </a:solidFill>
              </a:rPr>
              <a:t>Key Stage One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09" y="1760607"/>
            <a:ext cx="8946541" cy="369966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sz="2400" b="1" dirty="0">
                <a:solidFill>
                  <a:srgbClr val="FFC000"/>
                </a:solidFill>
              </a:rPr>
              <a:t>KS1 Lead -  Mrs Haden</a:t>
            </a:r>
          </a:p>
          <a:p>
            <a:endParaRPr lang="en-GB" sz="2400" b="1" dirty="0">
              <a:solidFill>
                <a:srgbClr val="FFC000"/>
              </a:solidFill>
            </a:endParaRPr>
          </a:p>
          <a:p>
            <a:r>
              <a:rPr lang="en-GB" sz="2400" b="1" dirty="0">
                <a:solidFill>
                  <a:srgbClr val="FFC000"/>
                </a:solidFill>
              </a:rPr>
              <a:t>Year 1 Teacher – Miss Livanos</a:t>
            </a:r>
          </a:p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GB" sz="2400" b="1" dirty="0">
              <a:solidFill>
                <a:srgbClr val="FFC000"/>
              </a:solidFill>
            </a:endParaRPr>
          </a:p>
          <a:p>
            <a:r>
              <a:rPr lang="en-GB" sz="2400" b="1" dirty="0">
                <a:solidFill>
                  <a:srgbClr val="FFC000"/>
                </a:solidFill>
              </a:rPr>
              <a:t>Year 1/2 Teacher – Mrs Shaw</a:t>
            </a:r>
          </a:p>
          <a:p>
            <a:pPr>
              <a:buClr>
                <a:srgbClr val="8AD0D6"/>
              </a:buClr>
            </a:pPr>
            <a:endParaRPr lang="en-GB" sz="2400" b="1" dirty="0">
              <a:solidFill>
                <a:srgbClr val="FFC000"/>
              </a:solidFill>
            </a:endParaRPr>
          </a:p>
          <a:p>
            <a:pPr>
              <a:buClr>
                <a:srgbClr val="8AD0D6"/>
              </a:buClr>
            </a:pPr>
            <a:r>
              <a:rPr lang="en-GB" sz="2400" b="1" dirty="0">
                <a:solidFill>
                  <a:srgbClr val="FFC000"/>
                </a:solidFill>
              </a:rPr>
              <a:t>Year 2 Teacher - Miss Davis </a:t>
            </a:r>
            <a:endParaRPr lang="en-GB" dirty="0"/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FFC000"/>
                </a:solidFill>
              </a:rPr>
              <a:t>LSAs – Mrs Stone, Mrs Brooker &amp; Mrs Evans</a:t>
            </a:r>
          </a:p>
          <a:p>
            <a:pPr marL="0" indent="0">
              <a:buNone/>
            </a:pPr>
            <a:endParaRPr lang="en-GB" sz="2400" b="1" dirty="0">
              <a:solidFill>
                <a:srgbClr val="FFC000"/>
              </a:solidFill>
            </a:endParaRPr>
          </a:p>
          <a:p>
            <a:endParaRPr lang="en-GB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68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8635"/>
          </a:xfrm>
        </p:spPr>
        <p:txBody>
          <a:bodyPr/>
          <a:lstStyle/>
          <a:p>
            <a:r>
              <a:rPr lang="en-GB" sz="4800" b="1">
                <a:solidFill>
                  <a:srgbClr val="FFC000"/>
                </a:solidFill>
              </a:rPr>
              <a:t>      Transition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322" y="1463041"/>
            <a:ext cx="8946541" cy="488511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FFC000"/>
                </a:solidFill>
              </a:rPr>
              <a:t>Most parents and carers understand the importance of preparing their children for starting school, but the move from reception to year 1 can be a big change too. </a:t>
            </a:r>
          </a:p>
          <a:p>
            <a:r>
              <a:rPr lang="en-GB" sz="2400" dirty="0">
                <a:solidFill>
                  <a:srgbClr val="FFC000"/>
                </a:solidFill>
              </a:rPr>
              <a:t>Some children move on without a backward glance, but others can find some aspects a challenge. </a:t>
            </a:r>
          </a:p>
          <a:p>
            <a:r>
              <a:rPr lang="en-GB" sz="2400" dirty="0">
                <a:solidFill>
                  <a:srgbClr val="FFC000"/>
                </a:solidFill>
              </a:rPr>
              <a:t>We put support in place to help our children with this transition, and there are things you can do to prepare your child for this next stage in their school life.</a:t>
            </a:r>
            <a:endParaRPr lang="en-GB" sz="2400" b="1" i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385" y="4770014"/>
            <a:ext cx="2472504" cy="185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2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94438"/>
          </a:xfrm>
        </p:spPr>
        <p:txBody>
          <a:bodyPr/>
          <a:lstStyle/>
          <a:p>
            <a:r>
              <a:rPr lang="en-GB" b="1">
                <a:solidFill>
                  <a:srgbClr val="FFC000"/>
                </a:solidFill>
              </a:rPr>
              <a:t>     Why is it a big change?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8" y="1751016"/>
            <a:ext cx="8946541" cy="499317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Learning in reception is play-based. Children have lots of freedom to choose their own activities and can move on to something else when they choose. In year 1, learning becomes more formal, subject-based and adult-directed. </a:t>
            </a:r>
          </a:p>
          <a:p>
            <a:r>
              <a:rPr lang="en-GB" dirty="0">
                <a:solidFill>
                  <a:srgbClr val="FFC000"/>
                </a:solidFill>
              </a:rPr>
              <a:t>Expectations increase in year 1. Children need to be able to follow instructions, focus for longer periods and become more independent.  </a:t>
            </a:r>
          </a:p>
          <a:p>
            <a:r>
              <a:rPr lang="en-GB" dirty="0">
                <a:solidFill>
                  <a:srgbClr val="FFC000"/>
                </a:solidFill>
              </a:rPr>
              <a:t>Alongside this, there are other changes, such as a new teacher, a new classroom, new bathroom and cloakroom, some new classmates, and many other little things.</a:t>
            </a:r>
          </a:p>
          <a:p>
            <a:r>
              <a:rPr lang="en-GB" dirty="0">
                <a:solidFill>
                  <a:srgbClr val="FFC000"/>
                </a:solidFill>
              </a:rPr>
              <a:t>Home learning expectations increase.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119" y="4247605"/>
            <a:ext cx="2969623" cy="222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C000"/>
                </a:solidFill>
              </a:rPr>
              <a:t>Year 1 </a:t>
            </a:r>
            <a:br>
              <a:rPr lang="en-GB" b="1" dirty="0"/>
            </a:br>
            <a:r>
              <a:rPr lang="en-GB" b="1" dirty="0">
                <a:solidFill>
                  <a:srgbClr val="FFC000"/>
                </a:solidFill>
              </a:rPr>
              <a:t>What we do to support transition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>
                <a:solidFill>
                  <a:srgbClr val="FFC000"/>
                </a:solidFill>
                <a:ea typeface="+mj-lt"/>
                <a:cs typeface="+mj-lt"/>
              </a:rPr>
              <a:t>Fully aware of the ELG expectations and the starting points for the children</a:t>
            </a:r>
          </a:p>
          <a:p>
            <a:pPr>
              <a:buClr>
                <a:srgbClr val="8AD0D6"/>
              </a:buClr>
            </a:pPr>
            <a:r>
              <a:rPr lang="en-GB" b="1">
                <a:solidFill>
                  <a:srgbClr val="FFC000"/>
                </a:solidFill>
                <a:ea typeface="+mj-lt"/>
                <a:cs typeface="+mj-lt"/>
              </a:rPr>
              <a:t>Continue to teach Phonics effectively</a:t>
            </a:r>
          </a:p>
          <a:p>
            <a:pPr>
              <a:buClr>
                <a:srgbClr val="8AD0D6"/>
              </a:buClr>
            </a:pPr>
            <a:r>
              <a:rPr lang="en-GB" b="1">
                <a:solidFill>
                  <a:srgbClr val="FFC000"/>
                </a:solidFill>
                <a:ea typeface="+mj-lt"/>
                <a:cs typeface="+mj-lt"/>
              </a:rPr>
              <a:t>Aware of experiences in EYFS </a:t>
            </a:r>
          </a:p>
          <a:p>
            <a:pPr>
              <a:buClr>
                <a:srgbClr val="8AD0D6"/>
              </a:buClr>
            </a:pPr>
            <a:r>
              <a:rPr lang="en-GB" b="1">
                <a:solidFill>
                  <a:srgbClr val="FFC000"/>
                </a:solidFill>
                <a:ea typeface="+mj-lt"/>
                <a:cs typeface="+mj-lt"/>
              </a:rPr>
              <a:t>Year 1 children have an opportunity to see EYFS staff at lunchtime</a:t>
            </a:r>
          </a:p>
          <a:p>
            <a:pPr>
              <a:buClr>
                <a:srgbClr val="8AD0D6"/>
              </a:buClr>
            </a:pPr>
            <a:r>
              <a:rPr lang="en-GB" b="1">
                <a:solidFill>
                  <a:srgbClr val="FFC000"/>
                </a:solidFill>
                <a:ea typeface="+mj-lt"/>
                <a:cs typeface="+mj-lt"/>
              </a:rPr>
              <a:t>Build positive relationships with all children</a:t>
            </a:r>
          </a:p>
          <a:p>
            <a:pPr>
              <a:buClr>
                <a:srgbClr val="8AD0D6"/>
              </a:buClr>
            </a:pPr>
            <a:r>
              <a:rPr lang="en-GB" b="1">
                <a:solidFill>
                  <a:srgbClr val="FFC000"/>
                </a:solidFill>
                <a:ea typeface="+mj-lt"/>
                <a:cs typeface="+mj-lt"/>
              </a:rPr>
              <a:t>Circle time discussions about how Year 1 is going so far</a:t>
            </a:r>
          </a:p>
          <a:p>
            <a:pPr>
              <a:buClr>
                <a:srgbClr val="8AD0D6"/>
              </a:buClr>
            </a:pPr>
            <a:r>
              <a:rPr lang="en-GB" b="1">
                <a:solidFill>
                  <a:srgbClr val="FFC000"/>
                </a:solidFill>
                <a:ea typeface="+mj-lt"/>
                <a:cs typeface="+mj-lt"/>
              </a:rPr>
              <a:t>Discovery based learning in the afternoons in Autumn 1</a:t>
            </a:r>
            <a:endParaRPr lang="en-US"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736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solidFill>
                  <a:srgbClr val="FFC000"/>
                </a:solidFill>
              </a:rPr>
              <a:t>Reception to Year 1 Transition</a:t>
            </a:r>
            <a:br>
              <a:rPr lang="en-GB" b="1">
                <a:solidFill>
                  <a:srgbClr val="FFC000"/>
                </a:solidFill>
              </a:rPr>
            </a:br>
            <a:r>
              <a:rPr lang="en-GB" b="1">
                <a:solidFill>
                  <a:srgbClr val="FFC000"/>
                </a:solidFill>
              </a:rPr>
              <a:t>What you can do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853248"/>
            <a:ext cx="10640198" cy="4556261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FFC000"/>
                </a:solidFill>
              </a:rPr>
              <a:t>Talk positively about the move to year 1 and play down your own anxieties if you have them. For example, instead of saying things like, ‘You’ll have to work a lot harder in year 1’, say, ‘It will be exciting to learn about new things, won’t it?’ </a:t>
            </a:r>
          </a:p>
          <a:p>
            <a:r>
              <a:rPr lang="en-GB" dirty="0">
                <a:solidFill>
                  <a:srgbClr val="FFC000"/>
                </a:solidFill>
              </a:rPr>
              <a:t>Read, read, read. Reading with and to your child is the single most powerful thing you can do to support their learning and progress at school. </a:t>
            </a:r>
          </a:p>
          <a:p>
            <a:r>
              <a:rPr lang="en-GB" dirty="0">
                <a:solidFill>
                  <a:srgbClr val="FFC000"/>
                </a:solidFill>
              </a:rPr>
              <a:t>Encourage your child to write, but make it fun and meaningful. For example, writing a shopping list for a meal they have chosen, writing a diary or sending a postcard to Granny and Grandad. </a:t>
            </a:r>
          </a:p>
          <a:p>
            <a:r>
              <a:rPr lang="en-GB" dirty="0">
                <a:solidFill>
                  <a:srgbClr val="FFC000"/>
                </a:solidFill>
              </a:rPr>
              <a:t>Practise telling the time to the hour and half hour on a clock with hands. </a:t>
            </a:r>
          </a:p>
          <a:p>
            <a:r>
              <a:rPr lang="en-GB" dirty="0">
                <a:solidFill>
                  <a:srgbClr val="FFC000"/>
                </a:solidFill>
              </a:rPr>
              <a:t>Practise counting in 2s, 5s and 10s, talk about ‘more than’ and ‘less than’ and look for 2D and 3D shapes in the world around you. </a:t>
            </a:r>
          </a:p>
          <a:p>
            <a:r>
              <a:rPr lang="en-GB" dirty="0">
                <a:solidFill>
                  <a:srgbClr val="FFC000"/>
                </a:solidFill>
              </a:rPr>
              <a:t>Practise handwriting and letter formation. If your child has a weak grip or struggles to hold a pencil, strengthen their fingers using activities such as playdough, bead and lace threading, construction with bricks as well as their shoulders with climbing, pulling, pushing and carrying.</a:t>
            </a:r>
          </a:p>
        </p:txBody>
      </p:sp>
    </p:spTree>
    <p:extLst>
      <p:ext uri="{BB962C8B-B14F-4D97-AF65-F5344CB8AC3E}">
        <p14:creationId xmlns:p14="http://schemas.microsoft.com/office/powerpoint/2010/main" val="303721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solidFill>
                  <a:srgbClr val="FFC000"/>
                </a:solidFill>
              </a:rPr>
              <a:t>Reception to Year 1 Transition</a:t>
            </a:r>
            <a:br>
              <a:rPr lang="en-GB" b="1">
                <a:solidFill>
                  <a:srgbClr val="FFC000"/>
                </a:solidFill>
              </a:rPr>
            </a:br>
            <a:r>
              <a:rPr lang="en-GB" b="1">
                <a:solidFill>
                  <a:srgbClr val="FFC000"/>
                </a:solidFill>
              </a:rPr>
              <a:t>Once the new term starts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FFC000"/>
                </a:solidFill>
              </a:rPr>
              <a:t>Continue to talk positively about school and focus on your child’s good experiences. </a:t>
            </a:r>
          </a:p>
          <a:p>
            <a:r>
              <a:rPr lang="en-GB">
                <a:solidFill>
                  <a:srgbClr val="FFC000"/>
                </a:solidFill>
              </a:rPr>
              <a:t>Build a good, communicative relationship with the new teacher.</a:t>
            </a:r>
          </a:p>
          <a:p>
            <a:r>
              <a:rPr lang="en-GB">
                <a:solidFill>
                  <a:srgbClr val="FFC000"/>
                </a:solidFill>
              </a:rPr>
              <a:t>Plan in some relaxed time at home each evening so that your child still has opportunities for undirected ‘play’ time. </a:t>
            </a:r>
          </a:p>
          <a:p>
            <a:r>
              <a:rPr lang="en-GB">
                <a:solidFill>
                  <a:srgbClr val="FFC000"/>
                </a:solidFill>
              </a:rPr>
              <a:t>Don’t build in too many organised activities, such as after-school clubs, until you know your child is settled. </a:t>
            </a:r>
          </a:p>
          <a:p>
            <a:r>
              <a:rPr lang="en-GB">
                <a:solidFill>
                  <a:srgbClr val="FFC000"/>
                </a:solidFill>
              </a:rPr>
              <a:t>If there is homework to be completed, make sure your child has chance to wind down and let off some steam first. </a:t>
            </a:r>
          </a:p>
          <a:p>
            <a:r>
              <a:rPr lang="en-GB">
                <a:solidFill>
                  <a:srgbClr val="FFC000"/>
                </a:solidFill>
              </a:rPr>
              <a:t>If you are concerned, speak to the teacher.</a:t>
            </a:r>
          </a:p>
        </p:txBody>
      </p:sp>
    </p:spTree>
    <p:extLst>
      <p:ext uri="{BB962C8B-B14F-4D97-AF65-F5344CB8AC3E}">
        <p14:creationId xmlns:p14="http://schemas.microsoft.com/office/powerpoint/2010/main" val="329355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03" y="263532"/>
            <a:ext cx="9404723" cy="1002009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                   Typical KS1 Timetable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796625"/>
              </p:ext>
            </p:extLst>
          </p:nvPr>
        </p:nvGraphicFramePr>
        <p:xfrm>
          <a:off x="575902" y="977465"/>
          <a:ext cx="9782535" cy="5280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4573">
                  <a:extLst>
                    <a:ext uri="{9D8B030D-6E8A-4147-A177-3AD203B41FA5}">
                      <a16:colId xmlns:a16="http://schemas.microsoft.com/office/drawing/2014/main" val="605996814"/>
                    </a:ext>
                  </a:extLst>
                </a:gridCol>
                <a:gridCol w="732283">
                  <a:extLst>
                    <a:ext uri="{9D8B030D-6E8A-4147-A177-3AD203B41FA5}">
                      <a16:colId xmlns:a16="http://schemas.microsoft.com/office/drawing/2014/main" val="1931970647"/>
                    </a:ext>
                  </a:extLst>
                </a:gridCol>
                <a:gridCol w="797481">
                  <a:extLst>
                    <a:ext uri="{9D8B030D-6E8A-4147-A177-3AD203B41FA5}">
                      <a16:colId xmlns:a16="http://schemas.microsoft.com/office/drawing/2014/main" val="4171949065"/>
                    </a:ext>
                  </a:extLst>
                </a:gridCol>
                <a:gridCol w="765005">
                  <a:extLst>
                    <a:ext uri="{9D8B030D-6E8A-4147-A177-3AD203B41FA5}">
                      <a16:colId xmlns:a16="http://schemas.microsoft.com/office/drawing/2014/main" val="2641727194"/>
                    </a:ext>
                  </a:extLst>
                </a:gridCol>
                <a:gridCol w="979007">
                  <a:extLst>
                    <a:ext uri="{9D8B030D-6E8A-4147-A177-3AD203B41FA5}">
                      <a16:colId xmlns:a16="http://schemas.microsoft.com/office/drawing/2014/main" val="3638369593"/>
                    </a:ext>
                  </a:extLst>
                </a:gridCol>
                <a:gridCol w="533433">
                  <a:extLst>
                    <a:ext uri="{9D8B030D-6E8A-4147-A177-3AD203B41FA5}">
                      <a16:colId xmlns:a16="http://schemas.microsoft.com/office/drawing/2014/main" val="2546982473"/>
                    </a:ext>
                  </a:extLst>
                </a:gridCol>
                <a:gridCol w="889892">
                  <a:extLst>
                    <a:ext uri="{9D8B030D-6E8A-4147-A177-3AD203B41FA5}">
                      <a16:colId xmlns:a16="http://schemas.microsoft.com/office/drawing/2014/main" val="1273795271"/>
                    </a:ext>
                  </a:extLst>
                </a:gridCol>
                <a:gridCol w="889265">
                  <a:extLst>
                    <a:ext uri="{9D8B030D-6E8A-4147-A177-3AD203B41FA5}">
                      <a16:colId xmlns:a16="http://schemas.microsoft.com/office/drawing/2014/main" val="4250032435"/>
                    </a:ext>
                  </a:extLst>
                </a:gridCol>
                <a:gridCol w="762992">
                  <a:extLst>
                    <a:ext uri="{9D8B030D-6E8A-4147-A177-3AD203B41FA5}">
                      <a16:colId xmlns:a16="http://schemas.microsoft.com/office/drawing/2014/main" val="339033904"/>
                    </a:ext>
                  </a:extLst>
                </a:gridCol>
                <a:gridCol w="969113">
                  <a:extLst>
                    <a:ext uri="{9D8B030D-6E8A-4147-A177-3AD203B41FA5}">
                      <a16:colId xmlns:a16="http://schemas.microsoft.com/office/drawing/2014/main" val="1729736863"/>
                    </a:ext>
                  </a:extLst>
                </a:gridCol>
                <a:gridCol w="878579">
                  <a:extLst>
                    <a:ext uri="{9D8B030D-6E8A-4147-A177-3AD203B41FA5}">
                      <a16:colId xmlns:a16="http://schemas.microsoft.com/office/drawing/2014/main" val="3867879267"/>
                    </a:ext>
                  </a:extLst>
                </a:gridCol>
                <a:gridCol w="680912">
                  <a:extLst>
                    <a:ext uri="{9D8B030D-6E8A-4147-A177-3AD203B41FA5}">
                      <a16:colId xmlns:a16="http://schemas.microsoft.com/office/drawing/2014/main" val="3585812450"/>
                    </a:ext>
                  </a:extLst>
                </a:gridCol>
              </a:tblGrid>
              <a:tr h="551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Day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8:50 – 9.00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9.00-9.30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9.30-10.30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10.30-10.45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10.45-11.00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11.00-11.20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11.20-12.20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12.20-1.20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1.20-2.05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2.05-2.50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2.50-3.00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extLst>
                  <a:ext uri="{0D108BD9-81ED-4DB2-BD59-A6C34878D82A}">
                    <a16:rowId xmlns:a16="http://schemas.microsoft.com/office/drawing/2014/main" val="1202884214"/>
                  </a:ext>
                </a:extLst>
              </a:tr>
              <a:tr h="979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Monday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Register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6250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 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Reading 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Maths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Whole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School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Assembly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Break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Phonics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English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Lunch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Science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Science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Story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extLst>
                  <a:ext uri="{0D108BD9-81ED-4DB2-BD59-A6C34878D82A}">
                    <a16:rowId xmlns:a16="http://schemas.microsoft.com/office/drawing/2014/main" val="3941422805"/>
                  </a:ext>
                </a:extLst>
              </a:tr>
              <a:tr h="93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Tuesday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Register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Reading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Maths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Key Stage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Assembly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Break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Phonics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English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Lunch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History/</a:t>
                      </a:r>
                      <a:endParaRPr lang="en-GB" sz="9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900" b="1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Geography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effectLst/>
                        </a:rPr>
                        <a:t>Art/D&amp;T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Story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extLst>
                  <a:ext uri="{0D108BD9-81ED-4DB2-BD59-A6C34878D82A}">
                    <a16:rowId xmlns:a16="http://schemas.microsoft.com/office/drawing/2014/main" val="256443887"/>
                  </a:ext>
                </a:extLst>
              </a:tr>
              <a:tr h="93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Wednesday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Register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Reading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Maths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effectLst/>
                        </a:rPr>
                        <a:t>Singing Assembly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Break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Phonics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English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Lunch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PE-outdoor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effectLst/>
                        </a:rPr>
                        <a:t>Music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Story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extLst>
                  <a:ext uri="{0D108BD9-81ED-4DB2-BD59-A6C34878D82A}">
                    <a16:rowId xmlns:a16="http://schemas.microsoft.com/office/drawing/2014/main" val="3515763322"/>
                  </a:ext>
                </a:extLst>
              </a:tr>
              <a:tr h="9475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Thursday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Register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Reading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Maths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Class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Assembly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Break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Phonics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English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Lunch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effectLst/>
                        </a:rPr>
                        <a:t>Computing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Story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extLst>
                  <a:ext uri="{0D108BD9-81ED-4DB2-BD59-A6C34878D82A}">
                    <a16:rowId xmlns:a16="http://schemas.microsoft.com/office/drawing/2014/main" val="1735794031"/>
                  </a:ext>
                </a:extLst>
              </a:tr>
              <a:tr h="93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Friday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Register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Reading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Maths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Celebration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Assembly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Break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Phonics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English</a:t>
                      </a: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</a:rPr>
                        <a:t>Lunch</a:t>
                      </a:r>
                      <a:endParaRPr lang="en-GB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PE-hall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effectLst/>
                        </a:rPr>
                        <a:t>PSHE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Story</a:t>
                      </a: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2" marR="55312" marT="0" marB="0"/>
                </a:tc>
                <a:extLst>
                  <a:ext uri="{0D108BD9-81ED-4DB2-BD59-A6C34878D82A}">
                    <a16:rowId xmlns:a16="http://schemas.microsoft.com/office/drawing/2014/main" val="2527702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424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bf702f-961c-4621-bc78-d5eefd1698a4">
      <UserInfo>
        <DisplayName>Head Bearwood Primary School</DisplayName>
        <AccountId>9</AccountId>
        <AccountType/>
      </UserInfo>
      <UserInfo>
        <DisplayName>Jennifer Proud</DisplayName>
        <AccountId>75</AccountId>
        <AccountType/>
      </UserInfo>
      <UserInfo>
        <DisplayName>Bearwood School Office</DisplayName>
        <AccountId>73</AccountId>
        <AccountType/>
      </UserInfo>
    </SharedWithUsers>
    <TaxCatchAll xmlns="b5bf702f-961c-4621-bc78-d5eefd1698a4" xsi:nil="true"/>
    <lcf76f155ced4ddcb4097134ff3c332f xmlns="dad06dde-0faf-4c01-a0af-8dd65eb9d67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7B033E2C8E9940A543815DB374AEE4" ma:contentTypeVersion="17" ma:contentTypeDescription="Create a new document." ma:contentTypeScope="" ma:versionID="79164ecb4b77926696cdb4a84abfa42e">
  <xsd:schema xmlns:xsd="http://www.w3.org/2001/XMLSchema" xmlns:xs="http://www.w3.org/2001/XMLSchema" xmlns:p="http://schemas.microsoft.com/office/2006/metadata/properties" xmlns:ns2="dad06dde-0faf-4c01-a0af-8dd65eb9d678" xmlns:ns3="b5bf702f-961c-4621-bc78-d5eefd1698a4" targetNamespace="http://schemas.microsoft.com/office/2006/metadata/properties" ma:root="true" ma:fieldsID="e093718f8b5ac00d51238935116ceee4" ns2:_="" ns3:_="">
    <xsd:import namespace="dad06dde-0faf-4c01-a0af-8dd65eb9d678"/>
    <xsd:import namespace="b5bf702f-961c-4621-bc78-d5eefd1698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06dde-0faf-4c01-a0af-8dd65eb9d6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c9e7333-3211-4ff5-8ead-11d3dfd45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f702f-961c-4621-bc78-d5eefd169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b17e48b-bf7f-44ab-8213-fec8ca23153d}" ma:internalName="TaxCatchAll" ma:showField="CatchAllData" ma:web="b5bf702f-961c-4621-bc78-d5eefd1698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665AAF-2D15-4642-97B3-F71F95A50B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A9D0C6-CF37-4214-88F4-5FD8B2EF378C}">
  <ds:schemaRefs>
    <ds:schemaRef ds:uri="http://purl.org/dc/dcmitype/"/>
    <ds:schemaRef ds:uri="dad06dde-0faf-4c01-a0af-8dd65eb9d678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5bf702f-961c-4621-bc78-d5eefd1698a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0F733D-F39B-4F46-AFA4-414BDC0E24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d06dde-0faf-4c01-a0af-8dd65eb9d678"/>
    <ds:schemaRef ds:uri="b5bf702f-961c-4621-bc78-d5eefd1698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455</TotalTime>
  <Words>1426</Words>
  <Application>Microsoft Office PowerPoint</Application>
  <PresentationFormat>Widescreen</PresentationFormat>
  <Paragraphs>242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Bearwood Primary School  Key Stage One  2023/2024</vt:lpstr>
      <vt:lpstr>Our Vision…</vt:lpstr>
      <vt:lpstr>Key Stage One Staff</vt:lpstr>
      <vt:lpstr>      Transition</vt:lpstr>
      <vt:lpstr>     Why is it a big change?</vt:lpstr>
      <vt:lpstr>Year 1  What we do to support transition</vt:lpstr>
      <vt:lpstr>Reception to Year 1 Transition What you can do</vt:lpstr>
      <vt:lpstr>Reception to Year 1 Transition Once the new term starts</vt:lpstr>
      <vt:lpstr>                   Typical KS1 Timetable </vt:lpstr>
      <vt:lpstr>Attendance</vt:lpstr>
      <vt:lpstr>PowerPoint Presentation</vt:lpstr>
      <vt:lpstr>PowerPoint Presentation</vt:lpstr>
      <vt:lpstr>Year One Phonics Screening Check</vt:lpstr>
      <vt:lpstr>Phonics Screening Check   A Statutory Assessment  June 2024</vt:lpstr>
      <vt:lpstr>Reading</vt:lpstr>
      <vt:lpstr>How to help at home</vt:lpstr>
      <vt:lpstr>Understanding the text</vt:lpstr>
      <vt:lpstr>Writing </vt:lpstr>
      <vt:lpstr>Maths</vt:lpstr>
      <vt:lpstr>How to help at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aspire to be…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Bearwood Primary School  New Reception Class 2019/20</dc:title>
  <dc:creator>Head Bearwood Primary School</dc:creator>
  <cp:lastModifiedBy>Jennifer Proud</cp:lastModifiedBy>
  <cp:revision>189</cp:revision>
  <dcterms:created xsi:type="dcterms:W3CDTF">2019-07-03T07:32:47Z</dcterms:created>
  <dcterms:modified xsi:type="dcterms:W3CDTF">2023-09-12T07:26:13Z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0x010100377B033E2C8E9940A543815DB374AEE4</vt:lpwstr>
  </property>
  <property fmtid="{D5CDD505-2E9C-101B-9397-08002B2CF9AE}" pid="3" name="MediaServiceImageTags">
    <vt:lpwstr/>
  </property>
  <property fmtid="{D5CDD505-2E9C-101B-9397-08002B2CF9AE}" pid="4" name="Order">
    <vt:r8>4451800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ComplianceAssetId">
    <vt:lpwstr/>
  </property>
  <property fmtid="{D5CDD505-2E9C-101B-9397-08002B2CF9AE}" pid="12" name="TemplateUrl">
    <vt:lpwstr/>
  </property>
</Properties>
</file>