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6" r:id="rId6"/>
    <p:sldId id="269" r:id="rId7"/>
    <p:sldId id="270" r:id="rId8"/>
    <p:sldId id="271" r:id="rId9"/>
    <p:sldId id="272" r:id="rId10"/>
    <p:sldId id="273" r:id="rId11"/>
    <p:sldId id="274" r:id="rId12"/>
    <p:sldId id="275" r:id="rId13"/>
    <p:sldId id="277" r:id="rId14"/>
    <p:sldId id="287" r:id="rId15"/>
    <p:sldId id="280" r:id="rId16"/>
    <p:sldId id="281" r:id="rId17"/>
    <p:sldId id="278" r:id="rId18"/>
    <p:sldId id="279" r:id="rId19"/>
    <p:sldId id="282" r:id="rId20"/>
    <p:sldId id="286" r:id="rId21"/>
    <p:sldId id="283"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AFC70-8A55-6695-6994-2BC294DAA430}" v="1112" dt="2024-10-12T14:31:43.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19618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71781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1974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065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1451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98399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24914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42070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8295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08308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30315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6C81D3-5638-4970-9727-7E4FF3605CA6}"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5331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6C81D3-5638-4970-9727-7E4FF3605CA6}" type="datetimeFigureOut">
              <a:rPr lang="en-GB" smtClean="0"/>
              <a:t>15/10/2024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403741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84174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36900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76C81D3-5638-4970-9727-7E4FF3605CA6}" type="datetimeFigureOut">
              <a:rPr lang="en-GB" smtClean="0"/>
              <a:t>15/10/2024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244323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6C81D3-5638-4970-9727-7E4FF3605CA6}"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58C81-28DF-4EEA-AE66-1410139C9D16}" type="slidenum">
              <a:rPr lang="en-GB" smtClean="0"/>
              <a:t>‹#›</a:t>
            </a:fld>
            <a:endParaRPr lang="en-GB"/>
          </a:p>
        </p:txBody>
      </p:sp>
    </p:spTree>
    <p:extLst>
      <p:ext uri="{BB962C8B-B14F-4D97-AF65-F5344CB8AC3E}">
        <p14:creationId xmlns:p14="http://schemas.microsoft.com/office/powerpoint/2010/main" val="10683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6C81D3-5638-4970-9727-7E4FF3605CA6}" type="datetimeFigureOut">
              <a:rPr lang="en-GB" smtClean="0"/>
              <a:t>15/10/2024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558C81-28DF-4EEA-AE66-1410139C9D16}" type="slidenum">
              <a:rPr lang="en-GB" smtClean="0"/>
              <a:t>‹#›</a:t>
            </a:fld>
            <a:endParaRPr lang="en-GB"/>
          </a:p>
        </p:txBody>
      </p:sp>
    </p:spTree>
    <p:extLst>
      <p:ext uri="{BB962C8B-B14F-4D97-AF65-F5344CB8AC3E}">
        <p14:creationId xmlns:p14="http://schemas.microsoft.com/office/powerpoint/2010/main" val="1131457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CI2mu7URB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lesleyclarkesyntheticphonics.co.uk" TargetMode="External"/><Relationship Id="rId3" Type="http://schemas.openxmlformats.org/officeDocument/2006/relationships/hyperlink" Target="http://www.phonicsplay.co.uk/" TargetMode="External"/><Relationship Id="rId7" Type="http://schemas.openxmlformats.org/officeDocument/2006/relationships/hyperlink" Target="http://www.phonicsplay.co.u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lesleyclarkesyntheticphonics.co.uk/parents/phonics-activities-to-use-with-your-child-at-home"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lesleyclarkesyntheticphonics.co.uk/index.php/par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63149" y="1325880"/>
            <a:ext cx="6181152" cy="3066507"/>
          </a:xfrm>
        </p:spPr>
        <p:txBody>
          <a:bodyPr>
            <a:normAutofit/>
          </a:bodyPr>
          <a:lstStyle/>
          <a:p>
            <a:pPr>
              <a:lnSpc>
                <a:spcPct val="90000"/>
              </a:lnSpc>
            </a:pPr>
            <a:br>
              <a:rPr lang="en-GB" sz="2900" b="1" dirty="0"/>
            </a:br>
            <a:r>
              <a:rPr lang="en-GB" sz="2900" b="1" dirty="0">
                <a:solidFill>
                  <a:srgbClr val="EBEBEB"/>
                </a:solidFill>
              </a:rPr>
              <a:t>Bearwood Primary School</a:t>
            </a:r>
            <a:br>
              <a:rPr lang="en-GB" sz="2900" b="1" dirty="0"/>
            </a:br>
            <a:r>
              <a:rPr lang="en-GB" sz="2900" b="1" dirty="0">
                <a:solidFill>
                  <a:srgbClr val="EBEBEB"/>
                </a:solidFill>
              </a:rPr>
              <a:t>Early Years Foundation Stage</a:t>
            </a:r>
            <a:br>
              <a:rPr lang="en-GB" sz="2900" b="1" dirty="0"/>
            </a:br>
            <a:br>
              <a:rPr lang="en-GB" sz="2900" b="1" dirty="0"/>
            </a:br>
            <a:r>
              <a:rPr lang="en-GB" sz="2900" b="1" dirty="0">
                <a:solidFill>
                  <a:srgbClr val="EBEBEB"/>
                </a:solidFill>
              </a:rPr>
              <a:t>Phonics Workshop</a:t>
            </a:r>
            <a:br>
              <a:rPr lang="en-GB" sz="2900" b="1" dirty="0"/>
            </a:br>
            <a:r>
              <a:rPr lang="en-GB" sz="2900" b="1" dirty="0">
                <a:solidFill>
                  <a:srgbClr val="EBEBEB"/>
                </a:solidFill>
              </a:rPr>
              <a:t>October 2024</a:t>
            </a:r>
          </a:p>
        </p:txBody>
      </p:sp>
      <p:sp>
        <p:nvSpPr>
          <p:cNvPr id="11"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13" name="Freeform: Shape 12">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15" name="Rectangle 14">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a:blip r:embed="rId2"/>
          <a:stretch>
            <a:fillRect/>
          </a:stretch>
        </p:blipFill>
        <p:spPr>
          <a:xfrm>
            <a:off x="643854" y="1712893"/>
            <a:ext cx="3431749" cy="3431749"/>
          </a:xfrm>
          <a:prstGeom prst="rect">
            <a:avLst/>
          </a:prstGeom>
          <a:effectLst/>
        </p:spPr>
      </p:pic>
    </p:spTree>
    <p:extLst>
      <p:ext uri="{BB962C8B-B14F-4D97-AF65-F5344CB8AC3E}">
        <p14:creationId xmlns:p14="http://schemas.microsoft.com/office/powerpoint/2010/main" val="13106484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6</a:t>
            </a:r>
          </a:p>
        </p:txBody>
      </p:sp>
      <p:sp>
        <p:nvSpPr>
          <p:cNvPr id="3" name="Content Placeholder 2"/>
          <p:cNvSpPr>
            <a:spLocks noGrp="1"/>
          </p:cNvSpPr>
          <p:nvPr>
            <p:ph idx="1"/>
          </p:nvPr>
        </p:nvSpPr>
        <p:spPr>
          <a:xfrm>
            <a:off x="1103312" y="1306286"/>
            <a:ext cx="9404723" cy="4942113"/>
          </a:xfrm>
        </p:spPr>
        <p:txBody>
          <a:bodyPr>
            <a:normAutofit fontScale="85000" lnSpcReduction="10000"/>
          </a:bodyPr>
          <a:lstStyle/>
          <a:p>
            <a:pPr marL="0" indent="0">
              <a:lnSpc>
                <a:spcPct val="150000"/>
              </a:lnSpc>
              <a:buNone/>
            </a:pPr>
            <a:r>
              <a:rPr lang="en-GB" sz="2800" dirty="0">
                <a:solidFill>
                  <a:srgbClr val="FFC000"/>
                </a:solidFill>
                <a:latin typeface="Comic Sans MS" pitchFamily="66" charset="0"/>
              </a:rPr>
              <a:t>The focus is on learning spelling rules for suffixes to develop their skills and automaticity, creating an increasing capacity for reading complex words and reading for meaning.</a:t>
            </a:r>
          </a:p>
          <a:p>
            <a:pPr>
              <a:lnSpc>
                <a:spcPct val="150000"/>
              </a:lnSpc>
              <a:buNone/>
            </a:pPr>
            <a:r>
              <a:rPr lang="en-GB" sz="2800" b="1" dirty="0">
                <a:solidFill>
                  <a:srgbClr val="FFC000"/>
                </a:solidFill>
                <a:latin typeface="Comic Sans MS" pitchFamily="66" charset="0"/>
              </a:rPr>
              <a:t>-s   		-</a:t>
            </a:r>
            <a:r>
              <a:rPr lang="en-GB" sz="2800" b="1" dirty="0" err="1">
                <a:solidFill>
                  <a:srgbClr val="FFC000"/>
                </a:solidFill>
                <a:latin typeface="Comic Sans MS" pitchFamily="66" charset="0"/>
              </a:rPr>
              <a:t>es</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ing</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ed</a:t>
            </a:r>
            <a:endParaRPr lang="en-GB" sz="2800" dirty="0">
              <a:solidFill>
                <a:srgbClr val="FFC000"/>
              </a:solidFill>
              <a:latin typeface="Comic Sans MS" pitchFamily="66" charset="0"/>
            </a:endParaRPr>
          </a:p>
          <a:p>
            <a:pPr>
              <a:lnSpc>
                <a:spcPct val="150000"/>
              </a:lnSpc>
              <a:buNone/>
            </a:pPr>
            <a:r>
              <a:rPr lang="en-GB" sz="2800" b="1" dirty="0">
                <a:solidFill>
                  <a:srgbClr val="FFC000"/>
                </a:solidFill>
                <a:latin typeface="Comic Sans MS" pitchFamily="66" charset="0"/>
              </a:rPr>
              <a:t>-</a:t>
            </a:r>
            <a:r>
              <a:rPr lang="en-GB" sz="2800" b="1" dirty="0" err="1">
                <a:solidFill>
                  <a:srgbClr val="FFC000"/>
                </a:solidFill>
                <a:latin typeface="Comic Sans MS" pitchFamily="66" charset="0"/>
              </a:rPr>
              <a:t>er</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est</a:t>
            </a:r>
            <a:r>
              <a:rPr lang="en-GB" sz="2800" b="1" dirty="0">
                <a:solidFill>
                  <a:srgbClr val="FFC000"/>
                </a:solidFill>
                <a:latin typeface="Comic Sans MS" pitchFamily="66" charset="0"/>
              </a:rPr>
              <a:t> 			-y 	     	-</a:t>
            </a:r>
            <a:r>
              <a:rPr lang="en-GB" sz="2800" b="1" dirty="0" err="1">
                <a:solidFill>
                  <a:srgbClr val="FFC000"/>
                </a:solidFill>
                <a:latin typeface="Comic Sans MS" pitchFamily="66" charset="0"/>
              </a:rPr>
              <a:t>en</a:t>
            </a:r>
            <a:endParaRPr lang="en-GB" sz="2800" dirty="0">
              <a:solidFill>
                <a:srgbClr val="FFC000"/>
              </a:solidFill>
              <a:latin typeface="Comic Sans MS" pitchFamily="66" charset="0"/>
            </a:endParaRPr>
          </a:p>
          <a:p>
            <a:pPr>
              <a:lnSpc>
                <a:spcPct val="150000"/>
              </a:lnSpc>
              <a:buNone/>
            </a:pPr>
            <a:r>
              <a:rPr lang="en-GB" sz="2800" b="1" dirty="0">
                <a:solidFill>
                  <a:srgbClr val="FFC000"/>
                </a:solidFill>
                <a:latin typeface="Comic Sans MS" pitchFamily="66" charset="0"/>
              </a:rPr>
              <a:t>-</a:t>
            </a:r>
            <a:r>
              <a:rPr lang="en-GB" sz="2800" b="1" dirty="0" err="1">
                <a:solidFill>
                  <a:srgbClr val="FFC000"/>
                </a:solidFill>
                <a:latin typeface="Comic Sans MS" pitchFamily="66" charset="0"/>
              </a:rPr>
              <a:t>ful</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ly</a:t>
            </a:r>
            <a:r>
              <a:rPr lang="en-GB" sz="2800" b="1" dirty="0">
                <a:solidFill>
                  <a:srgbClr val="FFC000"/>
                </a:solidFill>
                <a:latin typeface="Comic Sans MS" pitchFamily="66" charset="0"/>
              </a:rPr>
              <a:t> 			-</a:t>
            </a:r>
            <a:r>
              <a:rPr lang="en-GB" sz="2800" b="1" dirty="0" err="1">
                <a:solidFill>
                  <a:srgbClr val="FFC000"/>
                </a:solidFill>
                <a:latin typeface="Comic Sans MS" pitchFamily="66" charset="0"/>
              </a:rPr>
              <a:t>ment</a:t>
            </a:r>
            <a:r>
              <a:rPr lang="en-GB" sz="2800" b="1" dirty="0">
                <a:solidFill>
                  <a:srgbClr val="FFC000"/>
                </a:solidFill>
                <a:latin typeface="Comic Sans MS" pitchFamily="66" charset="0"/>
              </a:rPr>
              <a:t> 		-ness</a:t>
            </a:r>
          </a:p>
          <a:p>
            <a:pPr>
              <a:lnSpc>
                <a:spcPct val="150000"/>
              </a:lnSpc>
              <a:buNone/>
            </a:pPr>
            <a:r>
              <a:rPr lang="en-GB" sz="2800" b="1" dirty="0">
                <a:solidFill>
                  <a:srgbClr val="FFC000"/>
                </a:solidFill>
                <a:latin typeface="Comic Sans MS" pitchFamily="66" charset="0"/>
              </a:rPr>
              <a:t>Homophones: there, their, they’re, here, hear, where, wear</a:t>
            </a:r>
            <a:endParaRPr lang="en-GB" sz="2800" dirty="0">
              <a:solidFill>
                <a:srgbClr val="FFC000"/>
              </a:solidFill>
              <a:latin typeface="Comic Sans MS" pitchFamily="66" charset="0"/>
            </a:endParaRPr>
          </a:p>
          <a:p>
            <a:endParaRPr lang="en-GB" dirty="0"/>
          </a:p>
        </p:txBody>
      </p:sp>
    </p:spTree>
    <p:extLst>
      <p:ext uri="{BB962C8B-B14F-4D97-AF65-F5344CB8AC3E}">
        <p14:creationId xmlns:p14="http://schemas.microsoft.com/office/powerpoint/2010/main" val="193338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E413-B254-9A18-035A-4FE6A03D02AF}"/>
              </a:ext>
            </a:extLst>
          </p:cNvPr>
          <p:cNvSpPr>
            <a:spLocks noGrp="1"/>
          </p:cNvSpPr>
          <p:nvPr>
            <p:ph type="title"/>
          </p:nvPr>
        </p:nvSpPr>
        <p:spPr/>
        <p:txBody>
          <a:bodyPr/>
          <a:lstStyle/>
          <a:p>
            <a:r>
              <a:rPr lang="en-US" dirty="0"/>
              <a:t>Pure sounds and letter names</a:t>
            </a:r>
          </a:p>
        </p:txBody>
      </p:sp>
      <p:sp>
        <p:nvSpPr>
          <p:cNvPr id="3" name="Content Placeholder 2">
            <a:extLst>
              <a:ext uri="{FF2B5EF4-FFF2-40B4-BE49-F238E27FC236}">
                <a16:creationId xmlns:a16="http://schemas.microsoft.com/office/drawing/2014/main" id="{4233D57A-1C86-FB19-4D58-78E72DB45F28}"/>
              </a:ext>
            </a:extLst>
          </p:cNvPr>
          <p:cNvSpPr>
            <a:spLocks noGrp="1"/>
          </p:cNvSpPr>
          <p:nvPr>
            <p:ph idx="1"/>
          </p:nvPr>
        </p:nvSpPr>
        <p:spPr/>
        <p:txBody>
          <a:bodyPr vert="horz" lIns="91440" tIns="45720" rIns="91440" bIns="45720" rtlCol="0" anchor="t">
            <a:normAutofit fontScale="92500" lnSpcReduction="10000"/>
          </a:bodyPr>
          <a:lstStyle/>
          <a:p>
            <a:r>
              <a:rPr lang="en-US" dirty="0"/>
              <a:t>In phonics it is important that we teach children the pure sound that the letter is making. As adults we often add a 'schwa' onto the end of the letter</a:t>
            </a:r>
          </a:p>
          <a:p>
            <a:pPr marL="0" indent="0" algn="ctr">
              <a:buClr>
                <a:srgbClr val="8EB4E3"/>
              </a:buClr>
              <a:buNone/>
            </a:pPr>
            <a:r>
              <a:rPr lang="en-US" sz="4400" err="1"/>
              <a:t>Mmmmm</a:t>
            </a:r>
            <a:r>
              <a:rPr lang="en-US" sz="2800" dirty="0"/>
              <a:t> rather than </a:t>
            </a:r>
            <a:r>
              <a:rPr lang="en-US" sz="4400" err="1"/>
              <a:t>muh</a:t>
            </a:r>
            <a:endParaRPr lang="en-US" sz="4000"/>
          </a:p>
          <a:p>
            <a:pPr marL="0" indent="0">
              <a:buNone/>
            </a:pPr>
            <a:endParaRPr lang="en-US" dirty="0">
              <a:ea typeface="+mj-lt"/>
              <a:cs typeface="+mj-lt"/>
            </a:endParaRPr>
          </a:p>
          <a:p>
            <a:pPr marL="0" indent="0">
              <a:buNone/>
            </a:pPr>
            <a:r>
              <a:rPr lang="en-US" dirty="0">
                <a:ea typeface="+mj-lt"/>
                <a:cs typeface="+mj-lt"/>
                <a:hlinkClick r:id="rId2">
                  <a:extLst>
                    <a:ext uri="{A12FA001-AC4F-418D-AE19-62706E023703}">
                      <ahyp:hlinkClr xmlns:ahyp="http://schemas.microsoft.com/office/drawing/2018/hyperlinkcolor" val="tx"/>
                    </a:ext>
                  </a:extLst>
                </a:hlinkClick>
              </a:rPr>
              <a:t>https://www.youtube.com/watch?v=UCI2mu7URBc</a:t>
            </a:r>
          </a:p>
          <a:p>
            <a:pPr marL="0" indent="0">
              <a:buNone/>
            </a:pPr>
            <a:endParaRPr lang="en-US" dirty="0"/>
          </a:p>
          <a:p>
            <a:pPr marL="0" indent="0">
              <a:buNone/>
            </a:pPr>
            <a:r>
              <a:rPr lang="en-US" dirty="0"/>
              <a:t>We teach letter names and capital letters later on in phonics but these are not concentrated on too heavily. Reading with letter names is impossible, reading with exaggerated phonics sounds (adding the uh) is also very tricky. This is why we use pure sounds to help children understand the reading code quicker. </a:t>
            </a:r>
          </a:p>
        </p:txBody>
      </p:sp>
    </p:spTree>
    <p:extLst>
      <p:ext uri="{BB962C8B-B14F-4D97-AF65-F5344CB8AC3E}">
        <p14:creationId xmlns:p14="http://schemas.microsoft.com/office/powerpoint/2010/main" val="227994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Blending</a:t>
            </a:r>
          </a:p>
        </p:txBody>
      </p:sp>
      <p:sp>
        <p:nvSpPr>
          <p:cNvPr id="3" name="Content Placeholder 2"/>
          <p:cNvSpPr>
            <a:spLocks noGrp="1"/>
          </p:cNvSpPr>
          <p:nvPr>
            <p:ph idx="1"/>
          </p:nvPr>
        </p:nvSpPr>
        <p:spPr/>
        <p:txBody>
          <a:bodyPr/>
          <a:lstStyle/>
          <a:p>
            <a:pPr algn="ctr">
              <a:buNone/>
            </a:pPr>
            <a:r>
              <a:rPr lang="en-GB" dirty="0">
                <a:latin typeface="Comic Sans MS" pitchFamily="66" charset="0"/>
              </a:rPr>
              <a:t>Building words from phonemes to read.</a:t>
            </a:r>
          </a:p>
          <a:p>
            <a:pPr algn="ctr">
              <a:buNone/>
            </a:pPr>
            <a:r>
              <a:rPr lang="en-GB" sz="9600" dirty="0">
                <a:latin typeface="Comic Sans MS" pitchFamily="66" charset="0"/>
              </a:rPr>
              <a:t>c  a  t</a:t>
            </a:r>
          </a:p>
          <a:p>
            <a:pPr algn="ctr">
              <a:buNone/>
            </a:pPr>
            <a:r>
              <a:rPr lang="en-GB" sz="9600" dirty="0">
                <a:latin typeface="Comic Sans MS" pitchFamily="66" charset="0"/>
              </a:rPr>
              <a:t>cat</a:t>
            </a:r>
          </a:p>
        </p:txBody>
      </p:sp>
      <p:pic>
        <p:nvPicPr>
          <p:cNvPr id="4" name="Picture 3"/>
          <p:cNvPicPr>
            <a:picLocks noChangeAspect="1"/>
          </p:cNvPicPr>
          <p:nvPr/>
        </p:nvPicPr>
        <p:blipFill>
          <a:blip r:embed="rId2"/>
          <a:stretch>
            <a:fillRect/>
          </a:stretch>
        </p:blipFill>
        <p:spPr>
          <a:xfrm>
            <a:off x="6738304" y="3995195"/>
            <a:ext cx="317019" cy="310923"/>
          </a:xfrm>
          <a:prstGeom prst="rect">
            <a:avLst/>
          </a:prstGeom>
        </p:spPr>
      </p:pic>
      <p:pic>
        <p:nvPicPr>
          <p:cNvPr id="5" name="Picture 4"/>
          <p:cNvPicPr>
            <a:picLocks noChangeAspect="1"/>
          </p:cNvPicPr>
          <p:nvPr/>
        </p:nvPicPr>
        <p:blipFill>
          <a:blip r:embed="rId2"/>
          <a:stretch>
            <a:fillRect/>
          </a:stretch>
        </p:blipFill>
        <p:spPr>
          <a:xfrm>
            <a:off x="5546447" y="3995195"/>
            <a:ext cx="317019" cy="310923"/>
          </a:xfrm>
          <a:prstGeom prst="rect">
            <a:avLst/>
          </a:prstGeom>
        </p:spPr>
      </p:pic>
      <p:pic>
        <p:nvPicPr>
          <p:cNvPr id="6" name="Picture 5"/>
          <p:cNvPicPr>
            <a:picLocks noChangeAspect="1"/>
          </p:cNvPicPr>
          <p:nvPr/>
        </p:nvPicPr>
        <p:blipFill>
          <a:blip r:embed="rId2"/>
          <a:stretch>
            <a:fillRect/>
          </a:stretch>
        </p:blipFill>
        <p:spPr>
          <a:xfrm>
            <a:off x="4060793" y="3995196"/>
            <a:ext cx="317019" cy="310923"/>
          </a:xfrm>
          <a:prstGeom prst="rect">
            <a:avLst/>
          </a:prstGeom>
        </p:spPr>
      </p:pic>
    </p:spTree>
    <p:extLst>
      <p:ext uri="{BB962C8B-B14F-4D97-AF65-F5344CB8AC3E}">
        <p14:creationId xmlns:p14="http://schemas.microsoft.com/office/powerpoint/2010/main" val="177797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Blending</a:t>
            </a:r>
          </a:p>
        </p:txBody>
      </p:sp>
      <p:sp>
        <p:nvSpPr>
          <p:cNvPr id="3" name="Content Placeholder 2"/>
          <p:cNvSpPr>
            <a:spLocks noGrp="1"/>
          </p:cNvSpPr>
          <p:nvPr>
            <p:ph idx="1"/>
          </p:nvPr>
        </p:nvSpPr>
        <p:spPr/>
        <p:txBody>
          <a:bodyPr/>
          <a:lstStyle/>
          <a:p>
            <a:pPr algn="ctr">
              <a:buNone/>
            </a:pPr>
            <a:r>
              <a:rPr lang="en-GB" sz="9600" dirty="0">
                <a:latin typeface="Comic Sans MS" pitchFamily="66" charset="0"/>
              </a:rPr>
              <a:t>Qu  </a:t>
            </a:r>
            <a:r>
              <a:rPr lang="en-GB" sz="9600" dirty="0" err="1">
                <a:latin typeface="Comic Sans MS" pitchFamily="66" charset="0"/>
              </a:rPr>
              <a:t>ee</a:t>
            </a:r>
            <a:r>
              <a:rPr lang="en-GB" sz="9600" dirty="0">
                <a:latin typeface="Comic Sans MS" pitchFamily="66" charset="0"/>
              </a:rPr>
              <a:t>  n</a:t>
            </a:r>
          </a:p>
          <a:p>
            <a:pPr algn="ctr">
              <a:buNone/>
            </a:pPr>
            <a:r>
              <a:rPr lang="en-GB" sz="9600" dirty="0">
                <a:latin typeface="Comic Sans MS" pitchFamily="66" charset="0"/>
              </a:rPr>
              <a:t>queen</a:t>
            </a:r>
          </a:p>
          <a:p>
            <a:pPr marL="0" indent="0">
              <a:buNone/>
            </a:pPr>
            <a:endParaRPr lang="en-GB" dirty="0"/>
          </a:p>
        </p:txBody>
      </p:sp>
      <p:pic>
        <p:nvPicPr>
          <p:cNvPr id="4" name="Picture 3"/>
          <p:cNvPicPr>
            <a:picLocks noChangeAspect="1"/>
          </p:cNvPicPr>
          <p:nvPr/>
        </p:nvPicPr>
        <p:blipFill>
          <a:blip r:embed="rId2"/>
          <a:stretch>
            <a:fillRect/>
          </a:stretch>
        </p:blipFill>
        <p:spPr>
          <a:xfrm>
            <a:off x="5963616" y="3584460"/>
            <a:ext cx="317019" cy="310923"/>
          </a:xfrm>
          <a:prstGeom prst="rect">
            <a:avLst/>
          </a:prstGeom>
        </p:spPr>
      </p:pic>
      <p:pic>
        <p:nvPicPr>
          <p:cNvPr id="5" name="Picture 4"/>
          <p:cNvPicPr>
            <a:picLocks noChangeAspect="1"/>
          </p:cNvPicPr>
          <p:nvPr/>
        </p:nvPicPr>
        <p:blipFill>
          <a:blip r:embed="rId2"/>
          <a:stretch>
            <a:fillRect/>
          </a:stretch>
        </p:blipFill>
        <p:spPr>
          <a:xfrm>
            <a:off x="3902656" y="3584461"/>
            <a:ext cx="317019" cy="310923"/>
          </a:xfrm>
          <a:prstGeom prst="rect">
            <a:avLst/>
          </a:prstGeom>
        </p:spPr>
      </p:pic>
      <p:pic>
        <p:nvPicPr>
          <p:cNvPr id="6" name="Picture 5"/>
          <p:cNvPicPr>
            <a:picLocks noChangeAspect="1"/>
          </p:cNvPicPr>
          <p:nvPr/>
        </p:nvPicPr>
        <p:blipFill>
          <a:blip r:embed="rId2"/>
          <a:stretch>
            <a:fillRect/>
          </a:stretch>
        </p:blipFill>
        <p:spPr>
          <a:xfrm>
            <a:off x="7689715" y="3584459"/>
            <a:ext cx="317019" cy="310923"/>
          </a:xfrm>
          <a:prstGeom prst="rect">
            <a:avLst/>
          </a:prstGeom>
        </p:spPr>
      </p:pic>
    </p:spTree>
    <p:extLst>
      <p:ext uri="{BB962C8B-B14F-4D97-AF65-F5344CB8AC3E}">
        <p14:creationId xmlns:p14="http://schemas.microsoft.com/office/powerpoint/2010/main" val="319683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Segmenting</a:t>
            </a:r>
          </a:p>
        </p:txBody>
      </p:sp>
      <p:sp>
        <p:nvSpPr>
          <p:cNvPr id="3" name="Content Placeholder 2"/>
          <p:cNvSpPr>
            <a:spLocks noGrp="1"/>
          </p:cNvSpPr>
          <p:nvPr>
            <p:ph idx="1"/>
          </p:nvPr>
        </p:nvSpPr>
        <p:spPr/>
        <p:txBody>
          <a:bodyPr/>
          <a:lstStyle/>
          <a:p>
            <a:pPr marL="0" indent="0" algn="ctr">
              <a:buNone/>
            </a:pPr>
            <a:r>
              <a:rPr lang="en-GB" dirty="0">
                <a:latin typeface="Comic Sans MS" pitchFamily="66" charset="0"/>
              </a:rPr>
              <a:t>Breaking down words for spelling.</a:t>
            </a:r>
          </a:p>
          <a:p>
            <a:pPr algn="ctr">
              <a:buNone/>
            </a:pPr>
            <a:r>
              <a:rPr lang="en-GB" sz="9600" dirty="0">
                <a:latin typeface="Comic Sans MS" pitchFamily="66" charset="0"/>
              </a:rPr>
              <a:t>cat</a:t>
            </a:r>
          </a:p>
          <a:p>
            <a:pPr algn="ctr">
              <a:buNone/>
            </a:pPr>
            <a:r>
              <a:rPr lang="en-GB" sz="9600" dirty="0">
                <a:latin typeface="Comic Sans MS" pitchFamily="66" charset="0"/>
              </a:rPr>
              <a:t>c  a  t</a:t>
            </a:r>
          </a:p>
          <a:p>
            <a:pPr marL="0" indent="0">
              <a:buNone/>
            </a:pPr>
            <a:endParaRPr lang="en-GB" dirty="0"/>
          </a:p>
        </p:txBody>
      </p:sp>
      <p:sp>
        <p:nvSpPr>
          <p:cNvPr id="4" name="Oval 3"/>
          <p:cNvSpPr/>
          <p:nvPr/>
        </p:nvSpPr>
        <p:spPr>
          <a:xfrm>
            <a:off x="4051636" y="5844778"/>
            <a:ext cx="288032" cy="288032"/>
          </a:xfrm>
          <a:prstGeom prst="ellipse">
            <a:avLst/>
          </a:prstGeom>
          <a:solidFill>
            <a:srgbClr val="FE8637"/>
          </a:solidFill>
          <a:ln w="25400" cap="flat" cmpd="sng" algn="ctr">
            <a:solidFill>
              <a:srgbClr val="FE863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Schoolbook"/>
              <a:ea typeface="+mn-ea"/>
              <a:cs typeface="+mn-cs"/>
            </a:endParaRPr>
          </a:p>
        </p:txBody>
      </p:sp>
      <p:pic>
        <p:nvPicPr>
          <p:cNvPr id="5" name="Picture 4"/>
          <p:cNvPicPr>
            <a:picLocks noChangeAspect="1"/>
          </p:cNvPicPr>
          <p:nvPr/>
        </p:nvPicPr>
        <p:blipFill>
          <a:blip r:embed="rId2"/>
          <a:stretch>
            <a:fillRect/>
          </a:stretch>
        </p:blipFill>
        <p:spPr>
          <a:xfrm>
            <a:off x="5421120" y="5833332"/>
            <a:ext cx="310923" cy="310923"/>
          </a:xfrm>
          <a:prstGeom prst="rect">
            <a:avLst/>
          </a:prstGeom>
        </p:spPr>
      </p:pic>
      <p:pic>
        <p:nvPicPr>
          <p:cNvPr id="6" name="Picture 5"/>
          <p:cNvPicPr>
            <a:picLocks noChangeAspect="1"/>
          </p:cNvPicPr>
          <p:nvPr/>
        </p:nvPicPr>
        <p:blipFill>
          <a:blip r:embed="rId2"/>
          <a:stretch>
            <a:fillRect/>
          </a:stretch>
        </p:blipFill>
        <p:spPr>
          <a:xfrm>
            <a:off x="6813495" y="5821887"/>
            <a:ext cx="310923" cy="310923"/>
          </a:xfrm>
          <a:prstGeom prst="rect">
            <a:avLst/>
          </a:prstGeom>
        </p:spPr>
      </p:pic>
    </p:spTree>
    <p:extLst>
      <p:ext uri="{BB962C8B-B14F-4D97-AF65-F5344CB8AC3E}">
        <p14:creationId xmlns:p14="http://schemas.microsoft.com/office/powerpoint/2010/main" val="159672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Segmenting</a:t>
            </a:r>
          </a:p>
        </p:txBody>
      </p:sp>
      <p:sp>
        <p:nvSpPr>
          <p:cNvPr id="3" name="Content Placeholder 2"/>
          <p:cNvSpPr>
            <a:spLocks noGrp="1"/>
          </p:cNvSpPr>
          <p:nvPr>
            <p:ph idx="1"/>
          </p:nvPr>
        </p:nvSpPr>
        <p:spPr/>
        <p:txBody>
          <a:bodyPr/>
          <a:lstStyle/>
          <a:p>
            <a:pPr algn="ctr">
              <a:buNone/>
            </a:pPr>
            <a:r>
              <a:rPr lang="en-GB" sz="9600" dirty="0">
                <a:latin typeface="Comic Sans MS" pitchFamily="66" charset="0"/>
              </a:rPr>
              <a:t>Queen</a:t>
            </a:r>
          </a:p>
          <a:p>
            <a:pPr algn="ctr">
              <a:buNone/>
            </a:pPr>
            <a:r>
              <a:rPr lang="en-GB" sz="9600" dirty="0" err="1">
                <a:latin typeface="Comic Sans MS" pitchFamily="66" charset="0"/>
              </a:rPr>
              <a:t>qu</a:t>
            </a:r>
            <a:r>
              <a:rPr lang="en-GB" sz="9600" dirty="0">
                <a:latin typeface="Comic Sans MS" pitchFamily="66" charset="0"/>
              </a:rPr>
              <a:t>  </a:t>
            </a:r>
            <a:r>
              <a:rPr lang="en-GB" sz="9600" dirty="0" err="1">
                <a:latin typeface="Comic Sans MS" pitchFamily="66" charset="0"/>
              </a:rPr>
              <a:t>ee</a:t>
            </a:r>
            <a:r>
              <a:rPr lang="en-GB" sz="9600" dirty="0">
                <a:latin typeface="Comic Sans MS" pitchFamily="66" charset="0"/>
              </a:rPr>
              <a:t>  n</a:t>
            </a:r>
          </a:p>
          <a:p>
            <a:pPr marL="0" indent="0">
              <a:buNone/>
            </a:pPr>
            <a:endParaRPr lang="en-GB" dirty="0"/>
          </a:p>
        </p:txBody>
      </p:sp>
      <p:pic>
        <p:nvPicPr>
          <p:cNvPr id="5" name="Picture 4"/>
          <p:cNvPicPr>
            <a:picLocks noChangeAspect="1"/>
          </p:cNvPicPr>
          <p:nvPr/>
        </p:nvPicPr>
        <p:blipFill>
          <a:blip r:embed="rId2"/>
          <a:stretch>
            <a:fillRect/>
          </a:stretch>
        </p:blipFill>
        <p:spPr>
          <a:xfrm>
            <a:off x="3745978" y="5598726"/>
            <a:ext cx="310923" cy="310923"/>
          </a:xfrm>
          <a:prstGeom prst="rect">
            <a:avLst/>
          </a:prstGeom>
        </p:spPr>
      </p:pic>
      <p:pic>
        <p:nvPicPr>
          <p:cNvPr id="6" name="Picture 5"/>
          <p:cNvPicPr>
            <a:picLocks noChangeAspect="1"/>
          </p:cNvPicPr>
          <p:nvPr/>
        </p:nvPicPr>
        <p:blipFill>
          <a:blip r:embed="rId2"/>
          <a:stretch>
            <a:fillRect/>
          </a:stretch>
        </p:blipFill>
        <p:spPr>
          <a:xfrm>
            <a:off x="5692343" y="5598725"/>
            <a:ext cx="310923" cy="310923"/>
          </a:xfrm>
          <a:prstGeom prst="rect">
            <a:avLst/>
          </a:prstGeom>
        </p:spPr>
      </p:pic>
      <p:pic>
        <p:nvPicPr>
          <p:cNvPr id="7" name="Picture 6"/>
          <p:cNvPicPr>
            <a:picLocks noChangeAspect="1"/>
          </p:cNvPicPr>
          <p:nvPr/>
        </p:nvPicPr>
        <p:blipFill>
          <a:blip r:embed="rId2"/>
          <a:stretch>
            <a:fillRect/>
          </a:stretch>
        </p:blipFill>
        <p:spPr>
          <a:xfrm>
            <a:off x="7483246" y="5598724"/>
            <a:ext cx="310923" cy="310923"/>
          </a:xfrm>
          <a:prstGeom prst="rect">
            <a:avLst/>
          </a:prstGeom>
        </p:spPr>
      </p:pic>
    </p:spTree>
    <p:extLst>
      <p:ext uri="{BB962C8B-B14F-4D97-AF65-F5344CB8AC3E}">
        <p14:creationId xmlns:p14="http://schemas.microsoft.com/office/powerpoint/2010/main" val="160550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FFC000"/>
                </a:solidFill>
              </a:rPr>
              <a:t>What does a phonics lesson look like?</a:t>
            </a:r>
          </a:p>
        </p:txBody>
      </p:sp>
      <p:graphicFrame>
        <p:nvGraphicFramePr>
          <p:cNvPr id="5" name="Object 4"/>
          <p:cNvGraphicFramePr>
            <a:graphicFrameLocks noChangeAspect="1"/>
          </p:cNvGraphicFramePr>
          <p:nvPr>
            <p:extLst>
              <p:ext uri="{D42A27DB-BD31-4B8C-83A1-F6EECF244321}">
                <p14:modId xmlns:p14="http://schemas.microsoft.com/office/powerpoint/2010/main" val="2346857952"/>
              </p:ext>
            </p:extLst>
          </p:nvPr>
        </p:nvGraphicFramePr>
        <p:xfrm>
          <a:off x="1600200" y="1743075"/>
          <a:ext cx="8772525" cy="4786313"/>
        </p:xfrm>
        <a:graphic>
          <a:graphicData uri="http://schemas.openxmlformats.org/presentationml/2006/ole">
            <mc:AlternateContent xmlns:mc="http://schemas.openxmlformats.org/markup-compatibility/2006">
              <mc:Choice xmlns:v="urn:schemas-microsoft-com:vml" Requires="v">
                <p:oleObj spid="_x0000_s1026" name="Document" r:id="rId3" imgW="8858303" imgH="4849444" progId="Word.Document.12">
                  <p:embed/>
                </p:oleObj>
              </mc:Choice>
              <mc:Fallback>
                <p:oleObj name="Document" r:id="rId3" imgW="8858303" imgH="4849444" progId="Word.Document.12">
                  <p:embed/>
                  <p:pic>
                    <p:nvPicPr>
                      <p:cNvPr id="0" name=""/>
                      <p:cNvPicPr/>
                      <p:nvPr/>
                    </p:nvPicPr>
                    <p:blipFill>
                      <a:blip r:embed="rId4"/>
                      <a:stretch>
                        <a:fillRect/>
                      </a:stretch>
                    </p:blipFill>
                    <p:spPr>
                      <a:xfrm>
                        <a:off x="1600200" y="1743075"/>
                        <a:ext cx="8772525" cy="4786313"/>
                      </a:xfrm>
                      <a:prstGeom prst="rect">
                        <a:avLst/>
                      </a:prstGeom>
                    </p:spPr>
                  </p:pic>
                </p:oleObj>
              </mc:Fallback>
            </mc:AlternateContent>
          </a:graphicData>
        </a:graphic>
      </p:graphicFrame>
    </p:spTree>
    <p:extLst>
      <p:ext uri="{BB962C8B-B14F-4D97-AF65-F5344CB8AC3E}">
        <p14:creationId xmlns:p14="http://schemas.microsoft.com/office/powerpoint/2010/main" val="136372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96E-2B0D-C9C0-BA8B-B915D592412B}"/>
              </a:ext>
            </a:extLst>
          </p:cNvPr>
          <p:cNvSpPr>
            <a:spLocks noGrp="1"/>
          </p:cNvSpPr>
          <p:nvPr>
            <p:ph type="title"/>
          </p:nvPr>
        </p:nvSpPr>
        <p:spPr/>
        <p:txBody>
          <a:bodyPr/>
          <a:lstStyle/>
          <a:p>
            <a:r>
              <a:rPr lang="en-US" dirty="0"/>
              <a:t>Reading with your child</a:t>
            </a:r>
            <a:br>
              <a:rPr lang="en-US" dirty="0"/>
            </a:br>
            <a:r>
              <a:rPr lang="en-US" sz="1400" dirty="0"/>
              <a:t>In a moment your child will be joining us in the hall to read with you. </a:t>
            </a:r>
            <a:br>
              <a:rPr lang="en-US" sz="1400" dirty="0"/>
            </a:br>
            <a:r>
              <a:rPr lang="en-US" sz="1400" dirty="0"/>
              <a:t>This slide will remain here for your support. </a:t>
            </a:r>
            <a:endParaRPr lang="en-US" dirty="0"/>
          </a:p>
        </p:txBody>
      </p:sp>
      <p:sp>
        <p:nvSpPr>
          <p:cNvPr id="3" name="Content Placeholder 2">
            <a:extLst>
              <a:ext uri="{FF2B5EF4-FFF2-40B4-BE49-F238E27FC236}">
                <a16:creationId xmlns:a16="http://schemas.microsoft.com/office/drawing/2014/main" id="{7F7BCA14-71BB-37C5-AC14-59C4527F4E63}"/>
              </a:ext>
            </a:extLst>
          </p:cNvPr>
          <p:cNvSpPr>
            <a:spLocks noGrp="1"/>
          </p:cNvSpPr>
          <p:nvPr>
            <p:ph idx="1"/>
          </p:nvPr>
        </p:nvSpPr>
        <p:spPr/>
        <p:txBody>
          <a:bodyPr vert="horz" lIns="91440" tIns="45720" rIns="91440" bIns="45720" rtlCol="0" anchor="t">
            <a:normAutofit/>
          </a:bodyPr>
          <a:lstStyle/>
          <a:p>
            <a:r>
              <a:rPr lang="en-US" dirty="0"/>
              <a:t>Warm up the text</a:t>
            </a:r>
          </a:p>
          <a:p>
            <a:pPr>
              <a:buClr>
                <a:srgbClr val="8EB4E3"/>
              </a:buClr>
            </a:pPr>
            <a:r>
              <a:rPr lang="en-US" dirty="0"/>
              <a:t>Sounds and tricky words for book (if page is present)</a:t>
            </a:r>
          </a:p>
          <a:p>
            <a:pPr>
              <a:buClr>
                <a:srgbClr val="8EB4E3"/>
              </a:buClr>
            </a:pPr>
            <a:r>
              <a:rPr lang="en-US" dirty="0"/>
              <a:t>Child begins reading- adult gives sufficient time for independent sounding</a:t>
            </a:r>
          </a:p>
          <a:p>
            <a:pPr>
              <a:buClr>
                <a:srgbClr val="8EB4E3"/>
              </a:buClr>
            </a:pPr>
            <a:r>
              <a:rPr lang="en-US" dirty="0"/>
              <a:t>Adult models blending</a:t>
            </a:r>
          </a:p>
          <a:p>
            <a:pPr>
              <a:buClr>
                <a:srgbClr val="8EB4E3"/>
              </a:buClr>
            </a:pPr>
            <a:r>
              <a:rPr lang="en-US" dirty="0"/>
              <a:t>Adds additional information for comprehension</a:t>
            </a:r>
          </a:p>
          <a:p>
            <a:pPr>
              <a:buClr>
                <a:srgbClr val="8EB4E3"/>
              </a:buClr>
            </a:pPr>
            <a:r>
              <a:rPr lang="en-US" dirty="0"/>
              <a:t>Re read sentence together </a:t>
            </a:r>
          </a:p>
          <a:p>
            <a:pPr>
              <a:buClr>
                <a:srgbClr val="8EB4E3"/>
              </a:buClr>
            </a:pPr>
            <a:r>
              <a:rPr lang="en-US" dirty="0"/>
              <a:t>Stop when child is losing interest or finding it tricky</a:t>
            </a:r>
          </a:p>
          <a:p>
            <a:pPr>
              <a:buClr>
                <a:srgbClr val="8EB4E3"/>
              </a:buClr>
            </a:pPr>
            <a:r>
              <a:rPr lang="en-US" dirty="0"/>
              <a:t>Answer comprehension questions if book is finished</a:t>
            </a:r>
          </a:p>
        </p:txBody>
      </p:sp>
      <p:sp>
        <p:nvSpPr>
          <p:cNvPr id="4" name="TextBox 3">
            <a:extLst>
              <a:ext uri="{FF2B5EF4-FFF2-40B4-BE49-F238E27FC236}">
                <a16:creationId xmlns:a16="http://schemas.microsoft.com/office/drawing/2014/main" id="{93A2ECE8-4B6D-74DC-F7D9-557AF6F8A69B}"/>
              </a:ext>
            </a:extLst>
          </p:cNvPr>
          <p:cNvSpPr txBox="1"/>
          <p:nvPr/>
        </p:nvSpPr>
        <p:spPr>
          <a:xfrm>
            <a:off x="7730612" y="270386"/>
            <a:ext cx="37977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C000"/>
                </a:solidFill>
              </a:rPr>
              <a:t>What to do if your child gets stuck and doesn't seem to know the sound?</a:t>
            </a:r>
          </a:p>
          <a:p>
            <a:r>
              <a:rPr lang="en-US" dirty="0"/>
              <a:t>Give them some time... then tell it to them and carry on with their blending. </a:t>
            </a:r>
          </a:p>
        </p:txBody>
      </p:sp>
    </p:spTree>
    <p:extLst>
      <p:ext uri="{BB962C8B-B14F-4D97-AF65-F5344CB8AC3E}">
        <p14:creationId xmlns:p14="http://schemas.microsoft.com/office/powerpoint/2010/main" val="171767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65580" cy="1400530"/>
          </a:xfrm>
        </p:spPr>
        <p:txBody>
          <a:bodyPr>
            <a:normAutofit/>
          </a:bodyPr>
          <a:lstStyle/>
          <a:p>
            <a:pPr>
              <a:lnSpc>
                <a:spcPct val="90000"/>
              </a:lnSpc>
            </a:pPr>
            <a:r>
              <a:rPr lang="en-GB" sz="3600" b="1"/>
              <a:t>Resources and more information</a:t>
            </a:r>
          </a:p>
        </p:txBody>
      </p:sp>
      <p:sp>
        <p:nvSpPr>
          <p:cNvPr id="32" name="Freeform: Shape 26">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33"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7" descr="A cartoon character in a desert&#10;&#10;Description automatically generated">
            <a:hlinkClick r:id="rId3"/>
            <a:extLst>
              <a:ext uri="{FF2B5EF4-FFF2-40B4-BE49-F238E27FC236}">
                <a16:creationId xmlns:a16="http://schemas.microsoft.com/office/drawing/2014/main" id="{52644FDF-0293-2A71-FFF2-469C09E77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0" y="1138035"/>
            <a:ext cx="5449471" cy="2261529"/>
          </a:xfrm>
          <a:prstGeom prst="rect">
            <a:avLst/>
          </a:prstGeom>
          <a:effectLst/>
        </p:spPr>
      </p:pic>
      <p:sp>
        <p:nvSpPr>
          <p:cNvPr id="31" name="Rectangle 30">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6113" y="2052918"/>
            <a:ext cx="4165146" cy="4195481"/>
          </a:xfrm>
        </p:spPr>
        <p:txBody>
          <a:bodyPr>
            <a:normAutofit/>
          </a:bodyPr>
          <a:lstStyle/>
          <a:p>
            <a:r>
              <a:rPr lang="en-GB"/>
              <a:t>Sound card for each phase.</a:t>
            </a:r>
          </a:p>
          <a:p>
            <a:pPr marL="0" indent="0">
              <a:buNone/>
            </a:pPr>
            <a:endParaRPr lang="en-GB"/>
          </a:p>
          <a:p>
            <a:r>
              <a:rPr lang="en-GB"/>
              <a:t>The fully decodable reading books that the children read with you at home. This is how they practise and apply their phonics knowledge. Research and Government guidance states that children should re-read their books to develop fluency. </a:t>
            </a:r>
          </a:p>
          <a:p>
            <a:endParaRPr lang="en-GB"/>
          </a:p>
          <a:p>
            <a:endParaRPr lang="en-GB"/>
          </a:p>
          <a:p>
            <a:endParaRPr lang="en-GB">
              <a:latin typeface="Comic Sans MS" pitchFamily="66" charset="0"/>
            </a:endParaRPr>
          </a:p>
          <a:p>
            <a:endParaRPr lang="en-GB"/>
          </a:p>
        </p:txBody>
      </p:sp>
      <p:pic>
        <p:nvPicPr>
          <p:cNvPr id="6" name="Picture 5" descr="A blurry image of letters&#10;&#10;Description automatically generated">
            <a:hlinkClick r:id="rId5"/>
            <a:extLst>
              <a:ext uri="{FF2B5EF4-FFF2-40B4-BE49-F238E27FC236}">
                <a16:creationId xmlns:a16="http://schemas.microsoft.com/office/drawing/2014/main" id="{FF704F0E-2863-C8FA-A9DD-525256F15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4410" y="4438253"/>
            <a:ext cx="5449471" cy="1457733"/>
          </a:xfrm>
          <a:prstGeom prst="rect">
            <a:avLst/>
          </a:prstGeom>
          <a:effectLst/>
        </p:spPr>
      </p:pic>
      <p:sp>
        <p:nvSpPr>
          <p:cNvPr id="4" name="TextBox 3">
            <a:extLst>
              <a:ext uri="{FF2B5EF4-FFF2-40B4-BE49-F238E27FC236}">
                <a16:creationId xmlns:a16="http://schemas.microsoft.com/office/drawing/2014/main" id="{0E44CB76-2FEC-17BA-CA0F-F4BDC0849759}"/>
              </a:ext>
            </a:extLst>
          </p:cNvPr>
          <p:cNvSpPr txBox="1"/>
          <p:nvPr/>
        </p:nvSpPr>
        <p:spPr>
          <a:xfrm>
            <a:off x="6268064" y="3723968"/>
            <a:ext cx="54347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www.phonicsplay.co.uk</a:t>
            </a:r>
            <a:endParaRPr lang="en-US" dirty="0">
              <a:solidFill>
                <a:schemeClr val="bg1"/>
              </a:solidFill>
            </a:endParaRPr>
          </a:p>
          <a:p>
            <a:r>
              <a:rPr lang="en-US" dirty="0">
                <a:solidFill>
                  <a:schemeClr val="bg1"/>
                </a:solidFill>
                <a:hlinkClick r:id="rId8">
                  <a:extLst>
                    <a:ext uri="{A12FA001-AC4F-418D-AE19-62706E023703}">
                      <ahyp:hlinkClr xmlns:ahyp="http://schemas.microsoft.com/office/drawing/2018/hyperlinkcolor" val="tx"/>
                    </a:ext>
                  </a:extLst>
                </a:hlinkClick>
              </a:rPr>
              <a:t>www.lesleyclarkesyntheticphonics.co.uk</a:t>
            </a:r>
            <a:endParaRPr lang="en-US" dirty="0">
              <a:solidFill>
                <a:schemeClr val="bg1"/>
              </a:solidFill>
              <a:hlinkClick r:id="rId8"/>
            </a:endParaRPr>
          </a:p>
          <a:p>
            <a:endParaRPr lang="en-US" dirty="0">
              <a:solidFill>
                <a:schemeClr val="bg1"/>
              </a:solidFill>
            </a:endParaRPr>
          </a:p>
        </p:txBody>
      </p:sp>
    </p:spTree>
    <p:extLst>
      <p:ext uri="{BB962C8B-B14F-4D97-AF65-F5344CB8AC3E}">
        <p14:creationId xmlns:p14="http://schemas.microsoft.com/office/powerpoint/2010/main" val="409556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82" y="465780"/>
            <a:ext cx="9404723" cy="5707013"/>
          </a:xfrm>
        </p:spPr>
        <p:txBody>
          <a:bodyPr/>
          <a:lstStyle/>
          <a:p>
            <a:pPr algn="ctr"/>
            <a:br>
              <a:rPr lang="en-GB" sz="4800" b="1" dirty="0">
                <a:solidFill>
                  <a:srgbClr val="FFC000"/>
                </a:solidFill>
              </a:rPr>
            </a:br>
            <a:br>
              <a:rPr lang="en-GB" sz="4800" b="1">
                <a:solidFill>
                  <a:srgbClr val="FFC000"/>
                </a:solidFill>
              </a:rPr>
            </a:br>
            <a:r>
              <a:rPr lang="en-GB" sz="4800" b="1">
                <a:solidFill>
                  <a:srgbClr val="FFC000"/>
                </a:solidFill>
              </a:rPr>
              <a:t>Any </a:t>
            </a:r>
            <a:r>
              <a:rPr lang="en-GB" sz="4800" b="1" dirty="0">
                <a:solidFill>
                  <a:srgbClr val="FFC000"/>
                </a:solidFill>
              </a:rPr>
              <a:t>questions?</a:t>
            </a:r>
            <a:br>
              <a:rPr lang="en-GB" sz="4800" b="1" dirty="0">
                <a:solidFill>
                  <a:srgbClr val="FFC000"/>
                </a:solidFill>
              </a:rPr>
            </a:br>
            <a:endParaRPr lang="en-GB" sz="7200" b="1" dirty="0">
              <a:solidFill>
                <a:srgbClr val="FFC000"/>
              </a:solidFill>
            </a:endParaRPr>
          </a:p>
        </p:txBody>
      </p:sp>
      <p:pic>
        <p:nvPicPr>
          <p:cNvPr id="4" name="Picture 3"/>
          <p:cNvPicPr>
            <a:picLocks noChangeAspect="1"/>
          </p:cNvPicPr>
          <p:nvPr/>
        </p:nvPicPr>
        <p:blipFill>
          <a:blip r:embed="rId2"/>
          <a:stretch>
            <a:fillRect/>
          </a:stretch>
        </p:blipFill>
        <p:spPr>
          <a:xfrm>
            <a:off x="4441555" y="3842112"/>
            <a:ext cx="2466975" cy="1943100"/>
          </a:xfrm>
          <a:prstGeom prst="rect">
            <a:avLst/>
          </a:prstGeom>
        </p:spPr>
      </p:pic>
    </p:spTree>
    <p:extLst>
      <p:ext uri="{BB962C8B-B14F-4D97-AF65-F5344CB8AC3E}">
        <p14:creationId xmlns:p14="http://schemas.microsoft.com/office/powerpoint/2010/main" val="424501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648930" y="629266"/>
            <a:ext cx="6188190" cy="1622321"/>
          </a:xfrm>
        </p:spPr>
        <p:txBody>
          <a:bodyPr vert="horz" lIns="91440" tIns="45720" rIns="91440" bIns="45720" rtlCol="0" anchor="t">
            <a:normAutofit/>
          </a:bodyPr>
          <a:lstStyle/>
          <a:p>
            <a:pPr>
              <a:lnSpc>
                <a:spcPct val="90000"/>
              </a:lnSpc>
            </a:pPr>
            <a:r>
              <a:rPr lang="en-US" sz="3600">
                <a:solidFill>
                  <a:srgbClr val="EBEBEB"/>
                </a:solidFill>
              </a:rPr>
              <a:t>Why do we teach phonics?</a:t>
            </a:r>
            <a:br>
              <a:rPr lang="en-US" sz="3600">
                <a:solidFill>
                  <a:srgbClr val="EBEBEB"/>
                </a:solidFill>
              </a:rPr>
            </a:br>
            <a:endParaRPr lang="en-US" sz="3600">
              <a:solidFill>
                <a:srgbClr val="EBEBEB"/>
              </a:solidFill>
            </a:endParaRPr>
          </a:p>
        </p:txBody>
      </p:sp>
      <p:sp>
        <p:nvSpPr>
          <p:cNvPr id="6" name="Title 1"/>
          <p:cNvSpPr txBox="1">
            <a:spLocks/>
          </p:cNvSpPr>
          <p:nvPr/>
        </p:nvSpPr>
        <p:spPr>
          <a:xfrm>
            <a:off x="648930" y="2438400"/>
            <a:ext cx="6188189" cy="3785419"/>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bg2">
                  <a:lumMod val="40000"/>
                  <a:lumOff val="60000"/>
                </a:schemeClr>
              </a:buClr>
              <a:buSzPct val="80000"/>
              <a:buFont typeface="Wingdings 3" charset="2"/>
              <a:buChar char=""/>
            </a:pPr>
            <a:r>
              <a:rPr lang="en-US" sz="3200" dirty="0">
                <a:solidFill>
                  <a:srgbClr val="FFFFFF"/>
                </a:solidFill>
              </a:rPr>
              <a:t>We use phonics as the building blocks for teaching reading and writing.</a:t>
            </a:r>
            <a:endParaRPr lang="en-US" sz="1800" dirty="0">
              <a:solidFill>
                <a:srgbClr val="FFFFFF"/>
              </a:solidFill>
            </a:endParaRPr>
          </a:p>
          <a:p>
            <a:pPr>
              <a:spcBef>
                <a:spcPts val="1000"/>
              </a:spcBef>
              <a:buClr>
                <a:srgbClr val="8EB4E3"/>
              </a:buClr>
              <a:buSzPct val="80000"/>
              <a:buFont typeface="Wingdings 3" charset="2"/>
              <a:buChar char=""/>
            </a:pPr>
            <a:r>
              <a:rPr lang="en-US" sz="3200" dirty="0">
                <a:solidFill>
                  <a:schemeClr val="tx1"/>
                </a:solidFill>
                <a:ea typeface="+mj-lt"/>
                <a:cs typeface="+mj-lt"/>
              </a:rPr>
              <a:t>It helps children hear, identify and use different sounds that distinguish one word from another in the English language.</a:t>
            </a:r>
            <a:endParaRPr lang="en-US" sz="3200">
              <a:solidFill>
                <a:schemeClr val="tx1"/>
              </a:solidFill>
            </a:endParaRP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Content Placeholder 3"/>
          <p:cNvPicPr>
            <a:picLocks noGrp="1" noChangeAspect="1"/>
          </p:cNvPicPr>
          <p:nvPr>
            <p:ph idx="1"/>
          </p:nvPr>
        </p:nvPicPr>
        <p:blipFill rotWithShape="1">
          <a:blip r:embed="rId3"/>
          <a:srcRect r="13172" b="-3"/>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5" name="Picture 4"/>
          <p:cNvPicPr>
            <a:picLocks noChangeAspect="1"/>
          </p:cNvPicPr>
          <p:nvPr/>
        </p:nvPicPr>
        <p:blipFill rotWithShape="1">
          <a:blip r:embed="rId4"/>
          <a:srcRect l="2240" r="1974"/>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19210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41CD5-D7AC-4686-8783-CF5D1D4F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12191695"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0420923D-0C6E-4656-9A01-EE9FB6345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87058"/>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14" name="Freeform 5">
            <a:extLst>
              <a:ext uri="{FF2B5EF4-FFF2-40B4-BE49-F238E27FC236}">
                <a16:creationId xmlns:a16="http://schemas.microsoft.com/office/drawing/2014/main" id="{904D0A95-DEAA-4B8D-A340-BEC3A5DBC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05" y="4065581"/>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sp>
      <p:sp>
        <p:nvSpPr>
          <p:cNvPr id="4" name="Title 3"/>
          <p:cNvSpPr>
            <a:spLocks noGrp="1"/>
          </p:cNvSpPr>
          <p:nvPr>
            <p:ph type="title"/>
          </p:nvPr>
        </p:nvSpPr>
        <p:spPr>
          <a:xfrm>
            <a:off x="611853" y="4885339"/>
            <a:ext cx="10968294" cy="1237087"/>
          </a:xfrm>
        </p:spPr>
        <p:txBody>
          <a:bodyPr>
            <a:normAutofit/>
          </a:bodyPr>
          <a:lstStyle/>
          <a:p>
            <a:r>
              <a:rPr lang="en-GB" b="1">
                <a:solidFill>
                  <a:srgbClr val="EBEBEB"/>
                </a:solidFill>
              </a:rPr>
              <a:t>Phonics Schemes</a:t>
            </a:r>
          </a:p>
        </p:txBody>
      </p:sp>
      <p:sp>
        <p:nvSpPr>
          <p:cNvPr id="3" name="Content Placeholder 2"/>
          <p:cNvSpPr>
            <a:spLocks noGrp="1"/>
          </p:cNvSpPr>
          <p:nvPr>
            <p:ph idx="1"/>
          </p:nvPr>
        </p:nvSpPr>
        <p:spPr>
          <a:xfrm>
            <a:off x="1938869" y="895596"/>
            <a:ext cx="7450700" cy="3081092"/>
          </a:xfrm>
        </p:spPr>
        <p:txBody>
          <a:bodyPr>
            <a:normAutofit/>
          </a:bodyPr>
          <a:lstStyle/>
          <a:p>
            <a:pPr marL="0" indent="0" defTabSz="379476">
              <a:spcBef>
                <a:spcPts val="830"/>
              </a:spcBef>
              <a:buNone/>
            </a:pPr>
            <a:endParaRPr lang="en-GB" sz="1992" b="1" i="0" kern="1200">
              <a:solidFill>
                <a:srgbClr val="FFC000"/>
              </a:solidFill>
              <a:latin typeface="+mj-lt"/>
              <a:ea typeface="+mj-ea"/>
              <a:cs typeface="+mj-cs"/>
            </a:endParaRPr>
          </a:p>
          <a:p>
            <a:endParaRPr lang="en-GB" sz="2400" b="1" dirty="0">
              <a:solidFill>
                <a:srgbClr val="FFC000"/>
              </a:solidFill>
            </a:endParaRPr>
          </a:p>
        </p:txBody>
      </p:sp>
      <p:sp>
        <p:nvSpPr>
          <p:cNvPr id="5" name="Rectangle 4"/>
          <p:cNvSpPr/>
          <p:nvPr/>
        </p:nvSpPr>
        <p:spPr>
          <a:xfrm>
            <a:off x="1380554" y="593387"/>
            <a:ext cx="9432479" cy="2967031"/>
          </a:xfrm>
          <a:prstGeom prst="rect">
            <a:avLst/>
          </a:prstGeom>
        </p:spPr>
        <p:txBody>
          <a:bodyPr wrap="square">
            <a:spAutoFit/>
          </a:bodyPr>
          <a:lstStyle/>
          <a:p>
            <a:pPr defTabSz="758952">
              <a:lnSpc>
                <a:spcPct val="150000"/>
              </a:lnSpc>
              <a:spcAft>
                <a:spcPts val="600"/>
              </a:spcAft>
            </a:pPr>
            <a:r>
              <a:rPr lang="en-GB" sz="2324" kern="1200" dirty="0">
                <a:solidFill>
                  <a:srgbClr val="FFC000"/>
                </a:solidFill>
                <a:latin typeface="Comic Sans MS" pitchFamily="66" charset="0"/>
                <a:ea typeface="+mn-ea"/>
                <a:cs typeface="+mn-cs"/>
              </a:rPr>
              <a:t>At Bearwood, we follow Lesley Clarke’s Letters &amp; Sounds Programme. The intention is to equip children with the phonic knowledge they need to become fluent readers by the age of 7.</a:t>
            </a:r>
          </a:p>
          <a:p>
            <a:pPr defTabSz="758952">
              <a:lnSpc>
                <a:spcPct val="150000"/>
              </a:lnSpc>
              <a:spcAft>
                <a:spcPts val="600"/>
              </a:spcAft>
            </a:pPr>
            <a:endParaRPr lang="en-GB" sz="2324" kern="1200" dirty="0">
              <a:solidFill>
                <a:srgbClr val="FFC000"/>
              </a:solidFill>
              <a:latin typeface="Comic Sans MS" pitchFamily="66" charset="0"/>
              <a:ea typeface="+mn-ea"/>
              <a:cs typeface="+mn-cs"/>
            </a:endParaRPr>
          </a:p>
          <a:p>
            <a:pPr lvl="0">
              <a:lnSpc>
                <a:spcPct val="150000"/>
              </a:lnSpc>
              <a:spcAft>
                <a:spcPts val="600"/>
              </a:spcAft>
            </a:pPr>
            <a:endParaRPr lang="en-GB" sz="2800" dirty="0">
              <a:solidFill>
                <a:srgbClr val="FFC000"/>
              </a:solidFill>
              <a:latin typeface="Comic Sans MS" pitchFamily="66" charset="0"/>
            </a:endParaRPr>
          </a:p>
        </p:txBody>
      </p:sp>
      <p:pic>
        <p:nvPicPr>
          <p:cNvPr id="1026" name="Picture 2">
            <a:hlinkClick r:id="rId2"/>
            <a:extLst>
              <a:ext uri="{FF2B5EF4-FFF2-40B4-BE49-F238E27FC236}">
                <a16:creationId xmlns:a16="http://schemas.microsoft.com/office/drawing/2014/main" id="{AFBA3BE0-DC40-F2AF-D44A-33E44E95E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2870200"/>
            <a:ext cx="44577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6801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Terminology</a:t>
            </a:r>
          </a:p>
        </p:txBody>
      </p:sp>
      <p:sp>
        <p:nvSpPr>
          <p:cNvPr id="5" name="Content Placeholder 4"/>
          <p:cNvSpPr>
            <a:spLocks noGrp="1"/>
          </p:cNvSpPr>
          <p:nvPr>
            <p:ph idx="1"/>
          </p:nvPr>
        </p:nvSpPr>
        <p:spPr>
          <a:xfrm>
            <a:off x="1339424" y="1647969"/>
            <a:ext cx="8946541" cy="4491574"/>
          </a:xfrm>
        </p:spPr>
        <p:txBody>
          <a:bodyPr vert="horz" lIns="91440" tIns="45720" rIns="91440" bIns="45720" rtlCol="0" anchor="t">
            <a:normAutofit fontScale="77500" lnSpcReduction="20000"/>
          </a:bodyPr>
          <a:lstStyle/>
          <a:p>
            <a:r>
              <a:rPr lang="en-GB" sz="2800" b="1" dirty="0">
                <a:solidFill>
                  <a:srgbClr val="FFC000"/>
                </a:solidFill>
              </a:rPr>
              <a:t>Phoneme</a:t>
            </a:r>
            <a:r>
              <a:rPr lang="en-GB" sz="2800" dirty="0">
                <a:solidFill>
                  <a:srgbClr val="FFC000"/>
                </a:solidFill>
              </a:rPr>
              <a:t> - the smallest unit of sound in speech </a:t>
            </a:r>
          </a:p>
          <a:p>
            <a:r>
              <a:rPr lang="en-GB" sz="2800" b="1" dirty="0">
                <a:solidFill>
                  <a:srgbClr val="FFC000"/>
                </a:solidFill>
              </a:rPr>
              <a:t>Grapheme</a:t>
            </a:r>
            <a:r>
              <a:rPr lang="en-GB" sz="2800" dirty="0">
                <a:solidFill>
                  <a:srgbClr val="FFC000"/>
                </a:solidFill>
              </a:rPr>
              <a:t> – one or more letters representing a phoneme</a:t>
            </a:r>
          </a:p>
          <a:p>
            <a:r>
              <a:rPr lang="en-GB" sz="2800" b="1" dirty="0">
                <a:solidFill>
                  <a:srgbClr val="FFC000"/>
                </a:solidFill>
              </a:rPr>
              <a:t>Segmenting</a:t>
            </a:r>
            <a:r>
              <a:rPr lang="en-GB" sz="2800" dirty="0">
                <a:solidFill>
                  <a:srgbClr val="FFC000"/>
                </a:solidFill>
              </a:rPr>
              <a:t> – identifying the individual phonemes in a word</a:t>
            </a:r>
          </a:p>
          <a:p>
            <a:r>
              <a:rPr lang="en-GB" sz="2800" b="1" dirty="0">
                <a:solidFill>
                  <a:srgbClr val="FFC000"/>
                </a:solidFill>
              </a:rPr>
              <a:t>Blending</a:t>
            </a:r>
            <a:r>
              <a:rPr lang="en-GB" sz="2800" dirty="0">
                <a:solidFill>
                  <a:srgbClr val="FFC000"/>
                </a:solidFill>
              </a:rPr>
              <a:t> – identifying the word made by a string of phonemes </a:t>
            </a:r>
          </a:p>
          <a:p>
            <a:r>
              <a:rPr lang="en-GB" sz="2800" b="1" dirty="0">
                <a:solidFill>
                  <a:srgbClr val="FFC000"/>
                </a:solidFill>
              </a:rPr>
              <a:t>Digraph</a:t>
            </a:r>
            <a:r>
              <a:rPr lang="en-GB" sz="2800" dirty="0">
                <a:solidFill>
                  <a:srgbClr val="FFC000"/>
                </a:solidFill>
              </a:rPr>
              <a:t> – two letters which make one phoneme</a:t>
            </a:r>
          </a:p>
          <a:p>
            <a:r>
              <a:rPr lang="en-GB" sz="2800" b="1" dirty="0">
                <a:solidFill>
                  <a:srgbClr val="FFC000"/>
                </a:solidFill>
              </a:rPr>
              <a:t>Trigraph</a:t>
            </a:r>
            <a:r>
              <a:rPr lang="en-GB" sz="2800" dirty="0">
                <a:solidFill>
                  <a:srgbClr val="FFC000"/>
                </a:solidFill>
              </a:rPr>
              <a:t> - three letters which make one phoneme</a:t>
            </a:r>
          </a:p>
          <a:p>
            <a:r>
              <a:rPr lang="en-GB" sz="2800" b="1" dirty="0">
                <a:solidFill>
                  <a:srgbClr val="FFC000"/>
                </a:solidFill>
              </a:rPr>
              <a:t>CVC word </a:t>
            </a:r>
            <a:r>
              <a:rPr lang="en-GB" sz="2800" dirty="0">
                <a:solidFill>
                  <a:srgbClr val="FFC000"/>
                </a:solidFill>
              </a:rPr>
              <a:t>- Consonant Vowel Consonant </a:t>
            </a:r>
            <a:r>
              <a:rPr lang="en-GB" sz="2800" dirty="0" err="1">
                <a:solidFill>
                  <a:srgbClr val="FFC000"/>
                </a:solidFill>
              </a:rPr>
              <a:t>eg</a:t>
            </a:r>
            <a:r>
              <a:rPr lang="en-GB" sz="2800" dirty="0">
                <a:solidFill>
                  <a:srgbClr val="FFC000"/>
                </a:solidFill>
              </a:rPr>
              <a:t>: cat</a:t>
            </a:r>
          </a:p>
          <a:p>
            <a:r>
              <a:rPr lang="en-GB" sz="2800" b="1" dirty="0">
                <a:solidFill>
                  <a:srgbClr val="FFC000"/>
                </a:solidFill>
              </a:rPr>
              <a:t>Tricky words </a:t>
            </a:r>
            <a:r>
              <a:rPr lang="en-GB" sz="2800" dirty="0">
                <a:solidFill>
                  <a:srgbClr val="FFC000"/>
                </a:solidFill>
              </a:rPr>
              <a:t>(common exception words) – words that cannot be sounded </a:t>
            </a:r>
            <a:r>
              <a:rPr lang="en-GB" sz="2800" dirty="0" err="1">
                <a:solidFill>
                  <a:srgbClr val="FFC000"/>
                </a:solidFill>
              </a:rPr>
              <a:t>eg</a:t>
            </a:r>
            <a:r>
              <a:rPr lang="en-GB" sz="2800" dirty="0">
                <a:solidFill>
                  <a:srgbClr val="FFC000"/>
                </a:solidFill>
              </a:rPr>
              <a:t>: the, go, come</a:t>
            </a:r>
          </a:p>
          <a:p>
            <a:r>
              <a:rPr lang="en-GB" sz="2800" b="1" dirty="0">
                <a:solidFill>
                  <a:srgbClr val="FFC000"/>
                </a:solidFill>
              </a:rPr>
              <a:t>High frequency words </a:t>
            </a:r>
            <a:r>
              <a:rPr lang="en-GB" sz="2800" dirty="0">
                <a:solidFill>
                  <a:srgbClr val="FFC000"/>
                </a:solidFill>
              </a:rPr>
              <a:t>– words that appear often but can be sounded </a:t>
            </a:r>
            <a:r>
              <a:rPr lang="en-GB" sz="2800" err="1">
                <a:solidFill>
                  <a:srgbClr val="FFC000"/>
                </a:solidFill>
              </a:rPr>
              <a:t>eg</a:t>
            </a:r>
            <a:r>
              <a:rPr lang="en-GB" sz="2800" dirty="0">
                <a:solidFill>
                  <a:srgbClr val="FFC000"/>
                </a:solidFill>
              </a:rPr>
              <a:t>: </a:t>
            </a:r>
            <a:r>
              <a:rPr lang="en-GB" sz="2800">
                <a:solidFill>
                  <a:srgbClr val="FFC000"/>
                </a:solidFill>
              </a:rPr>
              <a:t>and, his, </a:t>
            </a:r>
          </a:p>
          <a:p>
            <a:r>
              <a:rPr lang="en-GB" sz="2800" b="1" dirty="0">
                <a:solidFill>
                  <a:srgbClr val="FFC000"/>
                </a:solidFill>
              </a:rPr>
              <a:t>GPC</a:t>
            </a:r>
            <a:r>
              <a:rPr lang="en-GB" sz="2800" dirty="0">
                <a:solidFill>
                  <a:srgbClr val="FFC000"/>
                </a:solidFill>
              </a:rPr>
              <a:t> –Grapheme Phoneme Correspondence- writing </a:t>
            </a:r>
          </a:p>
        </p:txBody>
      </p:sp>
    </p:spTree>
    <p:extLst>
      <p:ext uri="{BB962C8B-B14F-4D97-AF65-F5344CB8AC3E}">
        <p14:creationId xmlns:p14="http://schemas.microsoft.com/office/powerpoint/2010/main" val="209703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1</a:t>
            </a:r>
            <a:br>
              <a:rPr lang="en-GB" b="1" dirty="0">
                <a:solidFill>
                  <a:srgbClr val="FFC000"/>
                </a:solidFill>
              </a:rPr>
            </a:br>
            <a:r>
              <a:rPr lang="en-GB" sz="2800" b="1" dirty="0">
                <a:solidFill>
                  <a:srgbClr val="FFC000"/>
                </a:solidFill>
              </a:rPr>
              <a:t>Delivered in our Nursery</a:t>
            </a:r>
          </a:p>
        </p:txBody>
      </p:sp>
      <p:sp>
        <p:nvSpPr>
          <p:cNvPr id="3" name="Content Placeholder 2"/>
          <p:cNvSpPr>
            <a:spLocks noGrp="1"/>
          </p:cNvSpPr>
          <p:nvPr>
            <p:ph idx="1"/>
          </p:nvPr>
        </p:nvSpPr>
        <p:spPr>
          <a:xfrm>
            <a:off x="1103312" y="1853248"/>
            <a:ext cx="8946541" cy="4395151"/>
          </a:xfrm>
        </p:spPr>
        <p:txBody>
          <a:bodyPr>
            <a:normAutofit/>
          </a:bodyPr>
          <a:lstStyle/>
          <a:p>
            <a:pPr>
              <a:lnSpc>
                <a:spcPct val="150000"/>
              </a:lnSpc>
            </a:pPr>
            <a:r>
              <a:rPr lang="en-GB" dirty="0">
                <a:solidFill>
                  <a:srgbClr val="FFC000"/>
                </a:solidFill>
                <a:latin typeface="Comic Sans MS" pitchFamily="66" charset="0"/>
              </a:rPr>
              <a:t>Environmental Sounds</a:t>
            </a:r>
          </a:p>
          <a:p>
            <a:pPr>
              <a:lnSpc>
                <a:spcPct val="150000"/>
              </a:lnSpc>
            </a:pPr>
            <a:r>
              <a:rPr lang="en-GB" dirty="0">
                <a:solidFill>
                  <a:srgbClr val="FFC000"/>
                </a:solidFill>
                <a:latin typeface="Comic Sans MS" pitchFamily="66" charset="0"/>
              </a:rPr>
              <a:t>Instrumental Sounds</a:t>
            </a:r>
          </a:p>
          <a:p>
            <a:pPr>
              <a:lnSpc>
                <a:spcPct val="150000"/>
              </a:lnSpc>
            </a:pPr>
            <a:r>
              <a:rPr lang="en-GB" dirty="0">
                <a:solidFill>
                  <a:srgbClr val="FFC000"/>
                </a:solidFill>
                <a:latin typeface="Comic Sans MS" pitchFamily="66" charset="0"/>
              </a:rPr>
              <a:t>Body Percussion</a:t>
            </a:r>
          </a:p>
          <a:p>
            <a:pPr>
              <a:lnSpc>
                <a:spcPct val="150000"/>
              </a:lnSpc>
            </a:pPr>
            <a:r>
              <a:rPr lang="en-GB" dirty="0">
                <a:solidFill>
                  <a:srgbClr val="FFC000"/>
                </a:solidFill>
                <a:latin typeface="Comic Sans MS" pitchFamily="66" charset="0"/>
              </a:rPr>
              <a:t>Rhythm and rhyme</a:t>
            </a:r>
          </a:p>
          <a:p>
            <a:pPr>
              <a:lnSpc>
                <a:spcPct val="150000"/>
              </a:lnSpc>
            </a:pPr>
            <a:r>
              <a:rPr lang="en-GB" dirty="0">
                <a:solidFill>
                  <a:srgbClr val="FFC000"/>
                </a:solidFill>
                <a:latin typeface="Comic Sans MS" pitchFamily="66" charset="0"/>
              </a:rPr>
              <a:t>Alliteration</a:t>
            </a:r>
          </a:p>
          <a:p>
            <a:pPr>
              <a:lnSpc>
                <a:spcPct val="150000"/>
              </a:lnSpc>
            </a:pPr>
            <a:r>
              <a:rPr lang="en-GB" dirty="0">
                <a:solidFill>
                  <a:srgbClr val="FFC000"/>
                </a:solidFill>
                <a:latin typeface="Comic Sans MS" pitchFamily="66" charset="0"/>
              </a:rPr>
              <a:t>Voice sounds</a:t>
            </a:r>
          </a:p>
          <a:p>
            <a:pPr>
              <a:lnSpc>
                <a:spcPct val="150000"/>
              </a:lnSpc>
            </a:pPr>
            <a:r>
              <a:rPr lang="en-GB" dirty="0">
                <a:solidFill>
                  <a:srgbClr val="FFC000"/>
                </a:solidFill>
                <a:latin typeface="Comic Sans MS" pitchFamily="66" charset="0"/>
              </a:rPr>
              <a:t>Oral blending and segmenting.</a:t>
            </a:r>
          </a:p>
          <a:p>
            <a:endParaRPr lang="en-GB" dirty="0"/>
          </a:p>
        </p:txBody>
      </p:sp>
    </p:spTree>
    <p:extLst>
      <p:ext uri="{BB962C8B-B14F-4D97-AF65-F5344CB8AC3E}">
        <p14:creationId xmlns:p14="http://schemas.microsoft.com/office/powerpoint/2010/main" val="352320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9252154" cy="1223983"/>
          </a:xfrm>
        </p:spPr>
        <p:txBody>
          <a:bodyPr>
            <a:normAutofit/>
          </a:bodyPr>
          <a:lstStyle/>
          <a:p>
            <a:pPr>
              <a:lnSpc>
                <a:spcPct val="90000"/>
              </a:lnSpc>
            </a:pPr>
            <a:r>
              <a:rPr lang="en-GB" sz="2600" b="1"/>
              <a:t>Phase 2</a:t>
            </a:r>
            <a:br>
              <a:rPr lang="en-GB" sz="2600" b="1"/>
            </a:br>
            <a:r>
              <a:rPr lang="en-GB" sz="2600" b="1"/>
              <a:t>Autumn Term in Reception</a:t>
            </a:r>
            <a:br>
              <a:rPr lang="en-GB" sz="2600" b="1"/>
            </a:br>
            <a:endParaRPr lang="en-GB" sz="2600" b="1"/>
          </a:p>
        </p:txBody>
      </p:sp>
      <p:sp>
        <p:nvSpPr>
          <p:cNvPr id="3" name="Content Placeholder 2"/>
          <p:cNvSpPr>
            <a:spLocks noGrp="1"/>
          </p:cNvSpPr>
          <p:nvPr>
            <p:ph idx="1"/>
          </p:nvPr>
        </p:nvSpPr>
        <p:spPr>
          <a:xfrm>
            <a:off x="1103311" y="2052214"/>
            <a:ext cx="5803129" cy="4196185"/>
          </a:xfrm>
        </p:spPr>
        <p:txBody>
          <a:bodyPr vert="horz" lIns="91440" tIns="45720" rIns="91440" bIns="45720" rtlCol="0" anchor="t">
            <a:normAutofit lnSpcReduction="10000"/>
          </a:bodyPr>
          <a:lstStyle/>
          <a:p>
            <a:pPr marL="0" indent="0">
              <a:lnSpc>
                <a:spcPct val="90000"/>
              </a:lnSpc>
              <a:buNone/>
            </a:pPr>
            <a:r>
              <a:rPr lang="en-GB" sz="1900" b="1" dirty="0">
                <a:latin typeface="Comic Sans MS"/>
              </a:rPr>
              <a:t>Introduces grapheme /phoneme (letter/sound) correspondence GPC. Children learn a small selection of common consonants and vowels each week and begin to put them together to read and spell CVC words and simple sentences using only the GPC and tricky words they have learned.</a:t>
            </a:r>
          </a:p>
          <a:p>
            <a:pPr>
              <a:lnSpc>
                <a:spcPct val="90000"/>
              </a:lnSpc>
            </a:pPr>
            <a:r>
              <a:rPr lang="en-GB" sz="1900" b="1" dirty="0">
                <a:latin typeface="Comic Sans MS"/>
              </a:rPr>
              <a:t>Set 1</a:t>
            </a:r>
            <a:r>
              <a:rPr lang="en-GB" sz="1900" dirty="0">
                <a:latin typeface="Comic Sans MS"/>
              </a:rPr>
              <a:t>: s, a, t, p</a:t>
            </a:r>
          </a:p>
          <a:p>
            <a:pPr>
              <a:lnSpc>
                <a:spcPct val="90000"/>
              </a:lnSpc>
            </a:pPr>
            <a:r>
              <a:rPr lang="en-GB" sz="1900" b="1" dirty="0">
                <a:latin typeface="Comic Sans MS"/>
              </a:rPr>
              <a:t>Set 2</a:t>
            </a:r>
            <a:r>
              <a:rPr lang="en-GB" sz="1900" dirty="0">
                <a:latin typeface="Comic Sans MS"/>
              </a:rPr>
              <a:t>: </a:t>
            </a:r>
            <a:r>
              <a:rPr lang="en-GB" sz="1900" dirty="0" err="1">
                <a:latin typeface="Comic Sans MS"/>
              </a:rPr>
              <a:t>i</a:t>
            </a:r>
            <a:r>
              <a:rPr lang="en-GB" sz="1900" dirty="0">
                <a:latin typeface="Comic Sans MS"/>
              </a:rPr>
              <a:t>, n, m, d</a:t>
            </a:r>
          </a:p>
          <a:p>
            <a:pPr>
              <a:lnSpc>
                <a:spcPct val="90000"/>
              </a:lnSpc>
            </a:pPr>
            <a:r>
              <a:rPr lang="en-GB" sz="1900" b="1" dirty="0">
                <a:latin typeface="Comic Sans MS"/>
              </a:rPr>
              <a:t>Set 3</a:t>
            </a:r>
            <a:r>
              <a:rPr lang="en-GB" sz="1900" dirty="0">
                <a:latin typeface="Comic Sans MS"/>
              </a:rPr>
              <a:t>: g, o, c, k</a:t>
            </a:r>
          </a:p>
          <a:p>
            <a:pPr>
              <a:lnSpc>
                <a:spcPct val="90000"/>
              </a:lnSpc>
            </a:pPr>
            <a:r>
              <a:rPr lang="en-GB" sz="1900" b="1" dirty="0">
                <a:latin typeface="Comic Sans MS"/>
              </a:rPr>
              <a:t>Set 4</a:t>
            </a:r>
            <a:r>
              <a:rPr lang="en-GB" sz="1900" dirty="0">
                <a:latin typeface="Comic Sans MS"/>
              </a:rPr>
              <a:t>: ck, e, u, r</a:t>
            </a:r>
          </a:p>
          <a:p>
            <a:pPr>
              <a:lnSpc>
                <a:spcPct val="90000"/>
              </a:lnSpc>
            </a:pPr>
            <a:r>
              <a:rPr lang="en-GB" sz="1900" b="1" dirty="0">
                <a:latin typeface="Comic Sans MS"/>
              </a:rPr>
              <a:t>Set 5</a:t>
            </a:r>
            <a:r>
              <a:rPr lang="en-GB" sz="1900" dirty="0">
                <a:latin typeface="Comic Sans MS"/>
              </a:rPr>
              <a:t>: h, b, f, ff, l, </a:t>
            </a:r>
            <a:r>
              <a:rPr lang="en-GB" sz="1900" dirty="0" err="1">
                <a:latin typeface="Comic Sans MS"/>
              </a:rPr>
              <a:t>ll</a:t>
            </a:r>
            <a:r>
              <a:rPr lang="en-GB" sz="1900" dirty="0">
                <a:latin typeface="Comic Sans MS"/>
              </a:rPr>
              <a:t>, ss</a:t>
            </a:r>
          </a:p>
          <a:p>
            <a:pPr>
              <a:lnSpc>
                <a:spcPct val="90000"/>
              </a:lnSpc>
            </a:pPr>
            <a:r>
              <a:rPr lang="en-GB" sz="1900" dirty="0">
                <a:latin typeface="Comic Sans MS"/>
              </a:rPr>
              <a:t>Tricky words: I, no, to, go, the, into,</a:t>
            </a:r>
          </a:p>
        </p:txBody>
      </p:sp>
      <p:pic>
        <p:nvPicPr>
          <p:cNvPr id="8" name="Picture 7" descr="A screenshot of a chart with letters&#10;&#10;Description automatically generated">
            <a:extLst>
              <a:ext uri="{FF2B5EF4-FFF2-40B4-BE49-F238E27FC236}">
                <a16:creationId xmlns:a16="http://schemas.microsoft.com/office/drawing/2014/main" id="{ED378DCC-FBB6-0870-6D4C-56D81517A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439" y="1260922"/>
            <a:ext cx="4516631" cy="4987477"/>
          </a:xfrm>
          <a:prstGeom prst="rect">
            <a:avLst/>
          </a:prstGeom>
        </p:spPr>
      </p:pic>
    </p:spTree>
    <p:extLst>
      <p:ext uri="{BB962C8B-B14F-4D97-AF65-F5344CB8AC3E}">
        <p14:creationId xmlns:p14="http://schemas.microsoft.com/office/powerpoint/2010/main" val="166710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4795482" cy="1641987"/>
          </a:xfrm>
        </p:spPr>
        <p:txBody>
          <a:bodyPr>
            <a:normAutofit/>
          </a:bodyPr>
          <a:lstStyle/>
          <a:p>
            <a:pPr>
              <a:lnSpc>
                <a:spcPct val="90000"/>
              </a:lnSpc>
            </a:pPr>
            <a:r>
              <a:rPr lang="en-GB" sz="3600" b="1" dirty="0"/>
              <a:t>Phase 3</a:t>
            </a:r>
            <a:br>
              <a:rPr lang="en-GB" sz="3600" b="1" dirty="0"/>
            </a:br>
            <a:r>
              <a:rPr lang="en-GB" sz="3600" b="1" dirty="0"/>
              <a:t>Autumn and Spring Term in Reception</a:t>
            </a:r>
          </a:p>
        </p:txBody>
      </p:sp>
      <p:pic>
        <p:nvPicPr>
          <p:cNvPr id="7" name="Picture 6" descr="A close up of a chart&#10;&#10;Description automatically generated">
            <a:extLst>
              <a:ext uri="{FF2B5EF4-FFF2-40B4-BE49-F238E27FC236}">
                <a16:creationId xmlns:a16="http://schemas.microsoft.com/office/drawing/2014/main" id="{2111A079-FF25-2FBC-EE3B-AAACA4687668}"/>
              </a:ext>
            </a:extLst>
          </p:cNvPr>
          <p:cNvPicPr>
            <a:picLocks noChangeAspect="1"/>
          </p:cNvPicPr>
          <p:nvPr/>
        </p:nvPicPr>
        <p:blipFill rotWithShape="1">
          <a:blip r:embed="rId3">
            <a:extLst>
              <a:ext uri="{28A0092B-C50C-407E-A947-70E740481C1C}">
                <a14:useLocalDpi xmlns:a14="http://schemas.microsoft.com/office/drawing/2010/main" val="0"/>
              </a:ext>
            </a:extLst>
          </a:blip>
          <a:srcRect t="9467" r="-1" b="-1"/>
          <a:stretch/>
        </p:blipFill>
        <p:spPr>
          <a:xfrm>
            <a:off x="6094410" y="1119649"/>
            <a:ext cx="5449889" cy="5128749"/>
          </a:xfrm>
          <a:prstGeom prst="rect">
            <a:avLst/>
          </a:prstGeom>
          <a:effectLst>
            <a:outerShdw blurRad="50800" dist="38100" dir="5400000" algn="t" rotWithShape="0">
              <a:prstClr val="black">
                <a:alpha val="43000"/>
              </a:prstClr>
            </a:outerShdw>
          </a:effectLst>
        </p:spPr>
      </p:pic>
      <p:sp>
        <p:nvSpPr>
          <p:cNvPr id="20" name="Rectangle 19">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7701" y="2438401"/>
            <a:ext cx="4797256" cy="3809998"/>
          </a:xfrm>
        </p:spPr>
        <p:txBody>
          <a:bodyPr vert="horz" lIns="91440" tIns="45720" rIns="91440" bIns="45720" rtlCol="0" anchor="t">
            <a:normAutofit/>
          </a:bodyPr>
          <a:lstStyle/>
          <a:p>
            <a:pPr marL="0" indent="0">
              <a:lnSpc>
                <a:spcPct val="90000"/>
              </a:lnSpc>
              <a:buNone/>
            </a:pPr>
            <a:r>
              <a:rPr lang="en-GB" sz="1700" b="1" dirty="0">
                <a:latin typeface="Comic Sans MS"/>
              </a:rPr>
              <a:t>Begins to teach digraphs and trigraphs to help children understand the English reading code. Continue to read and spell words and sentences using the GPC and tricky words they have learned so far.</a:t>
            </a:r>
          </a:p>
          <a:p>
            <a:pPr>
              <a:lnSpc>
                <a:spcPct val="90000"/>
              </a:lnSpc>
            </a:pPr>
            <a:r>
              <a:rPr lang="en-GB" sz="1700" b="1" dirty="0">
                <a:latin typeface="Comic Sans MS"/>
              </a:rPr>
              <a:t>Set 6:</a:t>
            </a:r>
            <a:r>
              <a:rPr lang="en-GB" sz="1700" dirty="0">
                <a:latin typeface="Comic Sans MS"/>
              </a:rPr>
              <a:t> j, v, w, x</a:t>
            </a:r>
          </a:p>
          <a:p>
            <a:pPr>
              <a:lnSpc>
                <a:spcPct val="90000"/>
              </a:lnSpc>
            </a:pPr>
            <a:r>
              <a:rPr lang="en-GB" sz="1700" b="1" dirty="0">
                <a:latin typeface="Comic Sans MS"/>
              </a:rPr>
              <a:t>Set 7</a:t>
            </a:r>
            <a:r>
              <a:rPr lang="en-GB" sz="1700" dirty="0">
                <a:latin typeface="Comic Sans MS"/>
              </a:rPr>
              <a:t>: y, z, </a:t>
            </a:r>
            <a:r>
              <a:rPr lang="en-GB" sz="1700" dirty="0" err="1">
                <a:latin typeface="Comic Sans MS"/>
              </a:rPr>
              <a:t>zz</a:t>
            </a:r>
            <a:r>
              <a:rPr lang="en-GB" sz="1700" dirty="0">
                <a:latin typeface="Comic Sans MS"/>
              </a:rPr>
              <a:t>, </a:t>
            </a:r>
            <a:r>
              <a:rPr lang="en-GB" sz="1700" dirty="0" err="1">
                <a:latin typeface="Comic Sans MS"/>
              </a:rPr>
              <a:t>qu</a:t>
            </a:r>
            <a:endParaRPr lang="en-GB" sz="1700" dirty="0">
              <a:latin typeface="Comic Sans MS"/>
            </a:endParaRPr>
          </a:p>
          <a:p>
            <a:pPr>
              <a:lnSpc>
                <a:spcPct val="90000"/>
              </a:lnSpc>
            </a:pPr>
            <a:r>
              <a:rPr lang="en-GB" sz="1700" b="1" dirty="0">
                <a:latin typeface="Comic Sans MS"/>
              </a:rPr>
              <a:t>Consonant digraphs</a:t>
            </a:r>
            <a:r>
              <a:rPr lang="en-GB" sz="1700" dirty="0">
                <a:latin typeface="Comic Sans MS"/>
              </a:rPr>
              <a:t>: </a:t>
            </a:r>
            <a:r>
              <a:rPr lang="en-GB" sz="1700" dirty="0" err="1">
                <a:latin typeface="Comic Sans MS"/>
              </a:rPr>
              <a:t>ch</a:t>
            </a:r>
            <a:r>
              <a:rPr lang="en-GB" sz="1700" dirty="0">
                <a:latin typeface="Comic Sans MS"/>
              </a:rPr>
              <a:t>, </a:t>
            </a:r>
            <a:r>
              <a:rPr lang="en-GB" sz="1700" dirty="0" err="1">
                <a:latin typeface="Comic Sans MS"/>
              </a:rPr>
              <a:t>sh</a:t>
            </a:r>
            <a:r>
              <a:rPr lang="en-GB" sz="1700" dirty="0">
                <a:latin typeface="Comic Sans MS"/>
              </a:rPr>
              <a:t>, </a:t>
            </a:r>
            <a:r>
              <a:rPr lang="en-GB" sz="1700" dirty="0" err="1">
                <a:latin typeface="Comic Sans MS"/>
              </a:rPr>
              <a:t>th</a:t>
            </a:r>
            <a:r>
              <a:rPr lang="en-GB" sz="1700" dirty="0">
                <a:latin typeface="Comic Sans MS"/>
              </a:rPr>
              <a:t>, ng</a:t>
            </a:r>
          </a:p>
          <a:p>
            <a:pPr>
              <a:lnSpc>
                <a:spcPct val="90000"/>
              </a:lnSpc>
            </a:pPr>
            <a:r>
              <a:rPr lang="en-GB" sz="1700" b="1" dirty="0">
                <a:latin typeface="Comic Sans MS"/>
              </a:rPr>
              <a:t>Vowel digraphs</a:t>
            </a:r>
            <a:r>
              <a:rPr lang="en-GB" sz="1700" dirty="0">
                <a:latin typeface="Comic Sans MS"/>
              </a:rPr>
              <a:t>: ai, </a:t>
            </a:r>
            <a:r>
              <a:rPr lang="en-GB" sz="1700" dirty="0" err="1">
                <a:latin typeface="Comic Sans MS"/>
              </a:rPr>
              <a:t>ee</a:t>
            </a:r>
            <a:r>
              <a:rPr lang="en-GB" sz="1700" dirty="0">
                <a:latin typeface="Comic Sans MS"/>
              </a:rPr>
              <a:t>, </a:t>
            </a:r>
            <a:r>
              <a:rPr lang="en-GB" sz="1700" dirty="0" err="1">
                <a:latin typeface="Comic Sans MS"/>
              </a:rPr>
              <a:t>igh</a:t>
            </a:r>
            <a:r>
              <a:rPr lang="en-GB" sz="1700" dirty="0">
                <a:latin typeface="Comic Sans MS"/>
              </a:rPr>
              <a:t>, </a:t>
            </a:r>
            <a:r>
              <a:rPr lang="en-GB" sz="1700" dirty="0" err="1">
                <a:latin typeface="Comic Sans MS"/>
              </a:rPr>
              <a:t>oa</a:t>
            </a:r>
            <a:r>
              <a:rPr lang="en-GB" sz="1700" dirty="0">
                <a:latin typeface="Comic Sans MS"/>
              </a:rPr>
              <a:t>, </a:t>
            </a:r>
            <a:r>
              <a:rPr lang="en-GB" sz="1700" dirty="0" err="1">
                <a:latin typeface="Comic Sans MS"/>
              </a:rPr>
              <a:t>oo</a:t>
            </a:r>
            <a:r>
              <a:rPr lang="en-GB" sz="1700" dirty="0">
                <a:latin typeface="Comic Sans MS"/>
              </a:rPr>
              <a:t>, </a:t>
            </a:r>
            <a:r>
              <a:rPr lang="en-GB" sz="1700" dirty="0" err="1">
                <a:latin typeface="Comic Sans MS"/>
              </a:rPr>
              <a:t>ar</a:t>
            </a:r>
            <a:r>
              <a:rPr lang="en-GB" sz="1700" dirty="0">
                <a:latin typeface="Comic Sans MS"/>
              </a:rPr>
              <a:t>, or, </a:t>
            </a:r>
            <a:r>
              <a:rPr lang="en-GB" sz="1700" dirty="0" err="1">
                <a:latin typeface="Comic Sans MS"/>
              </a:rPr>
              <a:t>ur</a:t>
            </a:r>
            <a:r>
              <a:rPr lang="en-GB" sz="1700" dirty="0">
                <a:latin typeface="Comic Sans MS"/>
              </a:rPr>
              <a:t>, ow, oi, ear, air, </a:t>
            </a:r>
            <a:r>
              <a:rPr lang="en-GB" sz="1700" dirty="0" err="1">
                <a:latin typeface="Comic Sans MS"/>
              </a:rPr>
              <a:t>ure</a:t>
            </a:r>
            <a:r>
              <a:rPr lang="en-GB" sz="1700" dirty="0">
                <a:latin typeface="Comic Sans MS"/>
              </a:rPr>
              <a:t>, er</a:t>
            </a:r>
          </a:p>
          <a:p>
            <a:pPr>
              <a:lnSpc>
                <a:spcPct val="90000"/>
              </a:lnSpc>
            </a:pPr>
            <a:r>
              <a:rPr lang="en-GB" sz="1700" dirty="0">
                <a:latin typeface="Comic Sans MS"/>
              </a:rPr>
              <a:t>Tricky words: he, she, me, we, be, was, you, they, all, are her, my,</a:t>
            </a:r>
          </a:p>
        </p:txBody>
      </p:sp>
    </p:spTree>
    <p:extLst>
      <p:ext uri="{BB962C8B-B14F-4D97-AF65-F5344CB8AC3E}">
        <p14:creationId xmlns:p14="http://schemas.microsoft.com/office/powerpoint/2010/main" val="385848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rPr>
              <a:t>Phase 4</a:t>
            </a:r>
            <a:br>
              <a:rPr lang="en-GB" b="1" dirty="0">
                <a:solidFill>
                  <a:schemeClr val="tx1"/>
                </a:solidFill>
              </a:rPr>
            </a:br>
            <a:r>
              <a:rPr lang="en-GB" sz="2800" b="1" dirty="0">
                <a:solidFill>
                  <a:schemeClr val="tx1"/>
                </a:solidFill>
              </a:rPr>
              <a:t>Summer Term in Reception</a:t>
            </a:r>
            <a:endParaRPr lang="en-GB" b="1" dirty="0">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0" indent="0">
              <a:lnSpc>
                <a:spcPct val="150000"/>
              </a:lnSpc>
              <a:buNone/>
            </a:pPr>
            <a:r>
              <a:rPr lang="en-GB" sz="3600" dirty="0">
                <a:latin typeface="Comic Sans MS"/>
              </a:rPr>
              <a:t>This phase consolidates all the children have learnt in the previous phases, including words containing adjacent consonants </a:t>
            </a:r>
            <a:r>
              <a:rPr lang="en-GB" sz="3600" err="1">
                <a:latin typeface="Comic Sans MS"/>
              </a:rPr>
              <a:t>eg.</a:t>
            </a:r>
            <a:r>
              <a:rPr lang="en-GB" sz="3600" dirty="0">
                <a:latin typeface="Comic Sans MS"/>
              </a:rPr>
              <a:t> stamp, and polysyllabic words </a:t>
            </a:r>
            <a:r>
              <a:rPr lang="en-GB" sz="3600" err="1">
                <a:latin typeface="Comic Sans MS"/>
              </a:rPr>
              <a:t>eg.</a:t>
            </a:r>
            <a:r>
              <a:rPr lang="en-GB" sz="3600" dirty="0">
                <a:latin typeface="Comic Sans MS"/>
              </a:rPr>
              <a:t> shampoo, and continue to apply all their phonic knowledge to read and spell to write. </a:t>
            </a:r>
          </a:p>
          <a:p>
            <a:pPr marL="0" indent="0">
              <a:lnSpc>
                <a:spcPct val="150000"/>
              </a:lnSpc>
              <a:buNone/>
            </a:pPr>
            <a:r>
              <a:rPr lang="en-GB" sz="3600" dirty="0">
                <a:latin typeface="Comic Sans MS"/>
              </a:rPr>
              <a:t>Tricky words: said, have, like, so, do, some, come, were, there, little, one, when, out, what, </a:t>
            </a:r>
          </a:p>
        </p:txBody>
      </p:sp>
    </p:spTree>
    <p:extLst>
      <p:ext uri="{BB962C8B-B14F-4D97-AF65-F5344CB8AC3E}">
        <p14:creationId xmlns:p14="http://schemas.microsoft.com/office/powerpoint/2010/main" val="336133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rPr>
              <a:t>Phase 5</a:t>
            </a:r>
            <a:br>
              <a:rPr lang="en-GB" b="1" dirty="0">
                <a:solidFill>
                  <a:srgbClr val="FFC000"/>
                </a:solidFill>
              </a:rPr>
            </a:br>
            <a:r>
              <a:rPr lang="en-GB" sz="2800" b="1" dirty="0">
                <a:solidFill>
                  <a:srgbClr val="FFC000"/>
                </a:solidFill>
              </a:rPr>
              <a:t>year 1</a:t>
            </a:r>
          </a:p>
        </p:txBody>
      </p:sp>
      <p:sp>
        <p:nvSpPr>
          <p:cNvPr id="3" name="Content Placeholder 2"/>
          <p:cNvSpPr>
            <a:spLocks noGrp="1"/>
          </p:cNvSpPr>
          <p:nvPr>
            <p:ph idx="1"/>
          </p:nvPr>
        </p:nvSpPr>
        <p:spPr>
          <a:xfrm>
            <a:off x="1104293" y="1465090"/>
            <a:ext cx="9411307" cy="5040213"/>
          </a:xfrm>
        </p:spPr>
        <p:txBody>
          <a:bodyPr vert="horz" lIns="91440" tIns="45720" rIns="91440" bIns="45720" rtlCol="0" anchor="t">
            <a:normAutofit fontScale="92500" lnSpcReduction="10000"/>
          </a:bodyPr>
          <a:lstStyle/>
          <a:p>
            <a:pPr marL="0" indent="0">
              <a:lnSpc>
                <a:spcPct val="150000"/>
              </a:lnSpc>
              <a:buNone/>
            </a:pPr>
            <a:r>
              <a:rPr lang="en-GB" sz="2800" dirty="0">
                <a:solidFill>
                  <a:srgbClr val="FFC000"/>
                </a:solidFill>
                <a:latin typeface="Comic Sans MS"/>
              </a:rPr>
              <a:t>Children will be taught new digraphs and alternatives to those they have already learned. E.g. ay is alternative digraph to ai. </a:t>
            </a:r>
            <a:endParaRPr lang="en-GB" sz="2800" dirty="0">
              <a:solidFill>
                <a:srgbClr val="FFC000"/>
              </a:solidFill>
              <a:latin typeface="Comic Sans MS" pitchFamily="66" charset="0"/>
            </a:endParaRPr>
          </a:p>
          <a:p>
            <a:pPr>
              <a:lnSpc>
                <a:spcPct val="150000"/>
              </a:lnSpc>
            </a:pPr>
            <a:r>
              <a:rPr lang="en-GB" sz="2800" b="1" dirty="0">
                <a:solidFill>
                  <a:srgbClr val="FFC000"/>
                </a:solidFill>
                <a:latin typeface="Comic Sans MS"/>
              </a:rPr>
              <a:t>Vowel digraphs:</a:t>
            </a:r>
            <a:r>
              <a:rPr lang="en-GB" sz="2800" dirty="0">
                <a:solidFill>
                  <a:srgbClr val="FFC000"/>
                </a:solidFill>
                <a:latin typeface="Comic Sans MS"/>
              </a:rPr>
              <a:t>, ay, </a:t>
            </a:r>
            <a:r>
              <a:rPr lang="en-GB" sz="2800" err="1">
                <a:solidFill>
                  <a:srgbClr val="FFC000"/>
                </a:solidFill>
                <a:latin typeface="Comic Sans MS"/>
              </a:rPr>
              <a:t>ou</a:t>
            </a:r>
            <a:r>
              <a:rPr lang="en-GB" sz="2800" dirty="0">
                <a:solidFill>
                  <a:srgbClr val="FFC000"/>
                </a:solidFill>
                <a:latin typeface="Comic Sans MS"/>
              </a:rPr>
              <a:t>, </a:t>
            </a:r>
            <a:r>
              <a:rPr lang="en-GB" sz="2800" err="1">
                <a:solidFill>
                  <a:srgbClr val="FFC000"/>
                </a:solidFill>
                <a:latin typeface="Comic Sans MS"/>
              </a:rPr>
              <a:t>ie</a:t>
            </a:r>
            <a:r>
              <a:rPr lang="en-GB" sz="2800" dirty="0">
                <a:solidFill>
                  <a:srgbClr val="FFC000"/>
                </a:solidFill>
                <a:latin typeface="Comic Sans MS"/>
              </a:rPr>
              <a:t>, </a:t>
            </a:r>
            <a:r>
              <a:rPr lang="en-GB" sz="2800" err="1">
                <a:solidFill>
                  <a:srgbClr val="FFC000"/>
                </a:solidFill>
                <a:latin typeface="Comic Sans MS"/>
              </a:rPr>
              <a:t>ea</a:t>
            </a:r>
            <a:r>
              <a:rPr lang="en-GB" sz="2800" dirty="0">
                <a:solidFill>
                  <a:srgbClr val="FFC000"/>
                </a:solidFill>
                <a:latin typeface="Comic Sans MS"/>
              </a:rPr>
              <a:t>, oy, </a:t>
            </a:r>
            <a:r>
              <a:rPr lang="en-GB" sz="2800" err="1">
                <a:solidFill>
                  <a:srgbClr val="FFC000"/>
                </a:solidFill>
                <a:latin typeface="Comic Sans MS"/>
              </a:rPr>
              <a:t>ir</a:t>
            </a:r>
            <a:r>
              <a:rPr lang="en-GB" sz="2800" dirty="0">
                <a:solidFill>
                  <a:srgbClr val="FFC000"/>
                </a:solidFill>
                <a:latin typeface="Comic Sans MS"/>
              </a:rPr>
              <a:t>, </a:t>
            </a:r>
            <a:r>
              <a:rPr lang="en-GB" sz="2800" err="1">
                <a:solidFill>
                  <a:srgbClr val="FFC000"/>
                </a:solidFill>
                <a:latin typeface="Comic Sans MS"/>
              </a:rPr>
              <a:t>ue</a:t>
            </a:r>
            <a:r>
              <a:rPr lang="en-GB" sz="2800" dirty="0">
                <a:solidFill>
                  <a:srgbClr val="FFC000"/>
                </a:solidFill>
                <a:latin typeface="Comic Sans MS"/>
              </a:rPr>
              <a:t>, aw, </a:t>
            </a:r>
            <a:r>
              <a:rPr lang="en-GB" sz="2800" err="1">
                <a:solidFill>
                  <a:srgbClr val="FFC000"/>
                </a:solidFill>
                <a:latin typeface="Comic Sans MS"/>
              </a:rPr>
              <a:t>ew</a:t>
            </a:r>
            <a:r>
              <a:rPr lang="en-GB" sz="2800" dirty="0">
                <a:solidFill>
                  <a:srgbClr val="FFC000"/>
                </a:solidFill>
                <a:latin typeface="Comic Sans MS"/>
              </a:rPr>
              <a:t>, </a:t>
            </a:r>
            <a:r>
              <a:rPr lang="en-GB" sz="2800" err="1">
                <a:solidFill>
                  <a:srgbClr val="FFC000"/>
                </a:solidFill>
                <a:latin typeface="Comic Sans MS"/>
              </a:rPr>
              <a:t>oe</a:t>
            </a:r>
            <a:r>
              <a:rPr lang="en-GB" sz="2800" dirty="0">
                <a:solidFill>
                  <a:srgbClr val="FFC000"/>
                </a:solidFill>
                <a:latin typeface="Comic Sans MS"/>
              </a:rPr>
              <a:t>, au, </a:t>
            </a:r>
          </a:p>
          <a:p>
            <a:pPr>
              <a:lnSpc>
                <a:spcPct val="150000"/>
              </a:lnSpc>
            </a:pPr>
            <a:r>
              <a:rPr lang="en-GB" sz="2800" b="1" dirty="0">
                <a:solidFill>
                  <a:srgbClr val="FFC000"/>
                </a:solidFill>
                <a:latin typeface="Comic Sans MS" pitchFamily="66" charset="0"/>
              </a:rPr>
              <a:t>Consonant digraphs</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wh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ph</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kn</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gn</a:t>
            </a:r>
            <a:r>
              <a:rPr lang="en-GB" sz="2800" dirty="0">
                <a:solidFill>
                  <a:srgbClr val="FFC000"/>
                </a:solidFill>
                <a:latin typeface="Comic Sans MS" pitchFamily="66" charset="0"/>
              </a:rPr>
              <a:t>, </a:t>
            </a:r>
          </a:p>
          <a:p>
            <a:pPr>
              <a:lnSpc>
                <a:spcPct val="150000"/>
              </a:lnSpc>
            </a:pPr>
            <a:r>
              <a:rPr lang="en-GB" sz="2800" b="1" dirty="0">
                <a:solidFill>
                  <a:srgbClr val="FFC000"/>
                </a:solidFill>
                <a:latin typeface="Comic Sans MS" pitchFamily="66" charset="0"/>
              </a:rPr>
              <a:t>Split digraphs: </a:t>
            </a:r>
            <a:r>
              <a:rPr lang="en-GB" sz="2800" dirty="0" err="1">
                <a:solidFill>
                  <a:srgbClr val="FFC000"/>
                </a:solidFill>
                <a:latin typeface="Comic Sans MS" pitchFamily="66" charset="0"/>
              </a:rPr>
              <a:t>a_e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e_e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i_e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o_e</a:t>
            </a:r>
            <a:r>
              <a:rPr lang="en-GB" sz="2800" dirty="0">
                <a:solidFill>
                  <a:srgbClr val="FFC000"/>
                </a:solidFill>
                <a:latin typeface="Comic Sans MS" pitchFamily="66" charset="0"/>
              </a:rPr>
              <a:t>, </a:t>
            </a:r>
            <a:r>
              <a:rPr lang="en-GB" sz="2800" dirty="0" err="1">
                <a:solidFill>
                  <a:srgbClr val="FFC000"/>
                </a:solidFill>
                <a:latin typeface="Comic Sans MS" pitchFamily="66" charset="0"/>
              </a:rPr>
              <a:t>u_e</a:t>
            </a:r>
            <a:endParaRPr lang="en-GB" sz="2800" dirty="0">
              <a:solidFill>
                <a:srgbClr val="FFC000"/>
              </a:solidFill>
              <a:latin typeface="Comic Sans MS" pitchFamily="66" charset="0"/>
            </a:endParaRPr>
          </a:p>
          <a:p>
            <a:pPr>
              <a:lnSpc>
                <a:spcPct val="150000"/>
              </a:lnSpc>
            </a:pPr>
            <a:r>
              <a:rPr lang="en-GB" sz="2800" b="1" dirty="0">
                <a:solidFill>
                  <a:srgbClr val="FFC000"/>
                </a:solidFill>
                <a:latin typeface="Comic Sans MS" pitchFamily="66" charset="0"/>
              </a:rPr>
              <a:t>Tricky words</a:t>
            </a:r>
            <a:r>
              <a:rPr lang="en-GB" sz="2800" dirty="0">
                <a:solidFill>
                  <a:srgbClr val="FFC000"/>
                </a:solidFill>
                <a:latin typeface="Comic Sans MS" pitchFamily="66" charset="0"/>
              </a:rPr>
              <a:t>: oh, their, people, Mr, Mrs, looked, called, asked, could</a:t>
            </a:r>
          </a:p>
          <a:p>
            <a:pPr>
              <a:lnSpc>
                <a:spcPct val="150000"/>
              </a:lnSpc>
            </a:pPr>
            <a:endParaRPr lang="en-GB" sz="2800" dirty="0">
              <a:solidFill>
                <a:srgbClr val="FFC000"/>
              </a:solidFill>
              <a:latin typeface="Comic Sans MS" pitchFamily="66" charset="0"/>
            </a:endParaRPr>
          </a:p>
          <a:p>
            <a:endParaRPr lang="en-GB" sz="2800" dirty="0">
              <a:solidFill>
                <a:srgbClr val="FFC000"/>
              </a:solidFill>
              <a:latin typeface="Comic Sans MS" pitchFamily="66" charset="0"/>
            </a:endParaRPr>
          </a:p>
        </p:txBody>
      </p:sp>
    </p:spTree>
    <p:extLst>
      <p:ext uri="{BB962C8B-B14F-4D97-AF65-F5344CB8AC3E}">
        <p14:creationId xmlns:p14="http://schemas.microsoft.com/office/powerpoint/2010/main" val="702824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d06dde-0faf-4c01-a0af-8dd65eb9d678">
      <Terms xmlns="http://schemas.microsoft.com/office/infopath/2007/PartnerControls"/>
    </lcf76f155ced4ddcb4097134ff3c332f>
    <TaxCatchAll xmlns="b5bf702f-961c-4621-bc78-d5eefd1698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8" ma:contentTypeDescription="Create a new document." ma:contentTypeScope="" ma:versionID="ff773836f83edacab461ab5dbddfb997">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0dc84950d92c3ba87ac811c7c3fee530"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78D298-7317-4FF1-BA0D-402ECEB7A92B}">
  <ds:schemaRefs>
    <ds:schemaRef ds:uri="http://purl.org/dc/elements/1.1/"/>
    <ds:schemaRef ds:uri="b5bf702f-961c-4621-bc78-d5eefd1698a4"/>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dad06dde-0faf-4c01-a0af-8dd65eb9d678"/>
    <ds:schemaRef ds:uri="http://www.w3.org/XML/1998/namespace"/>
    <ds:schemaRef ds:uri="http://purl.org/dc/dcmitype/"/>
  </ds:schemaRefs>
</ds:datastoreItem>
</file>

<file path=customXml/itemProps2.xml><?xml version="1.0" encoding="utf-8"?>
<ds:datastoreItem xmlns:ds="http://schemas.openxmlformats.org/officeDocument/2006/customXml" ds:itemID="{181A51E8-194F-4113-86CA-AD0E782F2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B43E7-9A57-4E61-AA4A-FA0239437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660</TotalTime>
  <Words>1111</Words>
  <Application>Microsoft Office PowerPoint</Application>
  <PresentationFormat>Widescreen</PresentationFormat>
  <Paragraphs>97</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Century Gothic</vt:lpstr>
      <vt:lpstr>Century Schoolbook</vt:lpstr>
      <vt:lpstr>Comic Sans MS</vt:lpstr>
      <vt:lpstr>Wingdings 3</vt:lpstr>
      <vt:lpstr>Ion</vt:lpstr>
      <vt:lpstr>Document</vt:lpstr>
      <vt:lpstr> Bearwood Primary School Early Years Foundation Stage  Phonics Workshop October 2024</vt:lpstr>
      <vt:lpstr>Why do we teach phonics? </vt:lpstr>
      <vt:lpstr>Phonics Schemes</vt:lpstr>
      <vt:lpstr>Terminology</vt:lpstr>
      <vt:lpstr>Phase 1 Delivered in our Nursery</vt:lpstr>
      <vt:lpstr>Phase 2 Autumn Term in Reception </vt:lpstr>
      <vt:lpstr>Phase 3 Autumn and Spring Term in Reception</vt:lpstr>
      <vt:lpstr>Phase 4 Summer Term in Reception</vt:lpstr>
      <vt:lpstr>Phase 5 year 1</vt:lpstr>
      <vt:lpstr>Phase 6</vt:lpstr>
      <vt:lpstr>Pure sounds and letter names</vt:lpstr>
      <vt:lpstr>Blending</vt:lpstr>
      <vt:lpstr>Blending</vt:lpstr>
      <vt:lpstr>Segmenting</vt:lpstr>
      <vt:lpstr>Segmenting</vt:lpstr>
      <vt:lpstr>What does a phonics lesson look like?</vt:lpstr>
      <vt:lpstr>Reading with your child In a moment your child will be joining us in the hall to read with you.  This slide will remain here for your support. </vt:lpstr>
      <vt:lpstr>Resources and more information</vt:lpstr>
      <vt:lpst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Bearwood Primary School  New Reception Class 2019/20</dc:title>
  <dc:creator>Head Bearwood Primary School</dc:creator>
  <cp:lastModifiedBy>Lynne Amor</cp:lastModifiedBy>
  <cp:revision>188</cp:revision>
  <dcterms:created xsi:type="dcterms:W3CDTF">2019-07-03T07:32:47Z</dcterms:created>
  <dcterms:modified xsi:type="dcterms:W3CDTF">2024-10-15T10:15:13Z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0x010100377B033E2C8E9940A543815DB374AEE4</vt:lpwstr>
  </property>
  <property fmtid="{D5CDD505-2E9C-101B-9397-08002B2CF9AE}" pid="3" name="MediaServiceImageTags">
    <vt:lpwstr/>
  </property>
</Properties>
</file>