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5" r:id="rId4"/>
  </p:sldMasterIdLst>
  <p:sldIdLst>
    <p:sldId id="256" r:id="rId5"/>
    <p:sldId id="269" r:id="rId6"/>
    <p:sldId id="289" r:id="rId7"/>
    <p:sldId id="291" r:id="rId8"/>
    <p:sldId id="297" r:id="rId9"/>
    <p:sldId id="298" r:id="rId10"/>
    <p:sldId id="299" r:id="rId11"/>
    <p:sldId id="300" r:id="rId12"/>
    <p:sldId id="292" r:id="rId13"/>
    <p:sldId id="290" r:id="rId14"/>
    <p:sldId id="264" r:id="rId15"/>
    <p:sldId id="29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43552-357E-8299-24E1-256C0D1A2625}" v="900" dt="2025-09-14T14:02:29.437"/>
    <p1510:client id="{3239EE60-D8C2-17B8-F8C2-45CE15CE4DEA}" v="80" dt="2025-09-15T15:09:13.768"/>
    <p1510:client id="{FAF601C8-52EE-AC04-9B97-8BD63D0F9BC4}" v="135" dt="2025-09-15T15:20:48.303"/>
    <p1510:client id="{68EA0FAE-0BF4-9FC3-6CAD-187B05F10EFF}" v="3764" dt="2025-09-14T13:39:21.040"/>
    <p1510:client id="{4AABE1AC-4FF8-A760-286C-7410D01EFF27}" v="748" dt="2025-09-14T06:57:55.018"/>
    <p1510:client id="{7451D717-D62E-34A2-AD22-D12D626B00C7}" v="1002" dt="2025-09-15T15:45:19.825"/>
    <p1510:client id="{96921013-67AD-073B-4EFD-C20CF2C7C71D}" v="63" dt="2025-09-14T07:14:22.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6120836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1869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5168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06779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819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29082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4008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extLst>
      <p:ext uri="{BB962C8B-B14F-4D97-AF65-F5344CB8AC3E}">
        <p14:creationId xmlns:p14="http://schemas.microsoft.com/office/powerpoint/2010/main" val="2303428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8880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6524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9010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8207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7156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10195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423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55242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0270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9/22/2025</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304686243"/>
      </p:ext>
    </p:extLst>
  </p:cSld>
  <p:clrMap bg1="dk1" tx1="lt1" bg2="dk2" tx2="lt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bearwood-pri.wokingham.sch.u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35588" y="4539145"/>
            <a:ext cx="5713331" cy="1529095"/>
          </a:xfrm>
        </p:spPr>
        <p:txBody>
          <a:bodyPr vert="horz" lIns="91440" tIns="45720" rIns="91440" bIns="45720" rtlCol="0" anchor="b">
            <a:noAutofit/>
          </a:bodyPr>
          <a:lstStyle/>
          <a:p>
            <a:pPr algn="ctr">
              <a:lnSpc>
                <a:spcPct val="90000"/>
              </a:lnSpc>
            </a:pPr>
            <a:br>
              <a:rPr lang="en-GB" sz="2000" b="1"/>
            </a:br>
            <a:br>
              <a:rPr lang="en-GB" sz="2000" b="1"/>
            </a:br>
            <a:r>
              <a:rPr lang="en-GB" sz="2800" b="1">
                <a:solidFill>
                  <a:srgbClr val="FFFF00"/>
                </a:solidFill>
              </a:rPr>
              <a:t>Bearwood Primary School</a:t>
            </a:r>
            <a:br>
              <a:rPr lang="en-GB" sz="2800" b="1">
                <a:ea typeface="Calibri Light"/>
                <a:cs typeface="Calibri Light"/>
              </a:rPr>
            </a:br>
            <a:br>
              <a:rPr lang="en-GB" sz="2000" b="1"/>
            </a:br>
            <a:r>
              <a:rPr lang="en-GB" sz="2000" b="1">
                <a:solidFill>
                  <a:srgbClr val="FFFF00"/>
                </a:solidFill>
              </a:rPr>
              <a:t>Early Years Foundation Stage</a:t>
            </a:r>
            <a:br>
              <a:rPr lang="en-GB" sz="2000" b="1"/>
            </a:br>
            <a:br>
              <a:rPr lang="en-GB" sz="2000" b="1"/>
            </a:br>
            <a:r>
              <a:rPr lang="en-GB" sz="2000" b="1">
                <a:solidFill>
                  <a:srgbClr val="FFFF00"/>
                </a:solidFill>
              </a:rPr>
              <a:t>Welcome to Nursery and Reception</a:t>
            </a:r>
            <a:br>
              <a:rPr lang="en-GB" sz="2000" b="1"/>
            </a:br>
            <a:br>
              <a:rPr lang="en-GB" sz="2000" b="1"/>
            </a:br>
            <a:r>
              <a:rPr lang="en-GB" sz="2000" b="1">
                <a:solidFill>
                  <a:srgbClr val="FFFF00"/>
                </a:solidFill>
              </a:rPr>
              <a:t>September 16th 2025</a:t>
            </a:r>
            <a:endParaRPr lang="en-US" sz="2000">
              <a:solidFill>
                <a:srgbClr val="FFFF00"/>
              </a:solidFill>
              <a:ea typeface="Calibri Light"/>
              <a:cs typeface="Calibri Light"/>
            </a:endParaRPr>
          </a:p>
        </p:txBody>
      </p:sp>
      <p:pic>
        <p:nvPicPr>
          <p:cNvPr id="5" name="Picture 4" descr="A group of kids on a bar&#10;&#10;AI-generated content may be incorrect.">
            <a:extLst>
              <a:ext uri="{FF2B5EF4-FFF2-40B4-BE49-F238E27FC236}">
                <a16:creationId xmlns:a16="http://schemas.microsoft.com/office/drawing/2014/main" id="{86C5B17F-6021-087D-A768-F613E4E261A6}"/>
              </a:ext>
            </a:extLst>
          </p:cNvPr>
          <p:cNvPicPr>
            <a:picLocks noChangeAspect="1"/>
          </p:cNvPicPr>
          <p:nvPr/>
        </p:nvPicPr>
        <p:blipFill>
          <a:blip r:embed="rId3"/>
          <a:srcRect l="8474" r="17063" b="9879"/>
          <a:stretch>
            <a:fillRect/>
          </a:stretch>
        </p:blipFill>
        <p:spPr>
          <a:xfrm>
            <a:off x="6012279" y="-2008"/>
            <a:ext cx="4853684" cy="3089304"/>
          </a:xfrm>
          <a:custGeom>
            <a:avLst/>
            <a:gdLst/>
            <a:ahLst/>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3" name="Picture 2"/>
          <p:cNvPicPr>
            <a:picLocks noChangeAspect="1"/>
          </p:cNvPicPr>
          <p:nvPr/>
        </p:nvPicPr>
        <p:blipFill>
          <a:blip r:embed="rId4"/>
          <a:srcRect t="3425" r="-1" b="18897"/>
          <a:stretch>
            <a:fillRect/>
          </a:stretch>
        </p:blipFill>
        <p:spPr>
          <a:xfrm>
            <a:off x="-2334" y="10"/>
            <a:ext cx="5441859" cy="5654930"/>
          </a:xfrm>
          <a:custGeom>
            <a:avLst/>
            <a:gdLst/>
            <a:ahLst/>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Tree>
    <p:extLst>
      <p:ext uri="{BB962C8B-B14F-4D97-AF65-F5344CB8AC3E}">
        <p14:creationId xmlns:p14="http://schemas.microsoft.com/office/powerpoint/2010/main" val="1310648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6892" y="609600"/>
            <a:ext cx="5550334" cy="1456267"/>
          </a:xfrm>
        </p:spPr>
        <p:txBody>
          <a:bodyPr>
            <a:normAutofit/>
          </a:bodyPr>
          <a:lstStyle/>
          <a:p>
            <a:r>
              <a:rPr lang="en-GB" sz="2400" b="1"/>
              <a:t>Statutory Assessments in Reception</a:t>
            </a:r>
            <a:endParaRPr lang="en-GB" sz="2400"/>
          </a:p>
        </p:txBody>
      </p:sp>
      <p:sp>
        <p:nvSpPr>
          <p:cNvPr id="3" name="Content Placeholder 2"/>
          <p:cNvSpPr>
            <a:spLocks noGrp="1"/>
          </p:cNvSpPr>
          <p:nvPr>
            <p:ph idx="1"/>
          </p:nvPr>
        </p:nvSpPr>
        <p:spPr>
          <a:xfrm>
            <a:off x="5266892" y="852528"/>
            <a:ext cx="5550334" cy="3203657"/>
          </a:xfrm>
        </p:spPr>
        <p:txBody>
          <a:bodyPr>
            <a:normAutofit/>
          </a:bodyPr>
          <a:lstStyle/>
          <a:p>
            <a:pPr>
              <a:buClr>
                <a:srgbClr val="1E5155">
                  <a:lumMod val="40000"/>
                  <a:lumOff val="60000"/>
                </a:srgbClr>
              </a:buClr>
              <a:buFont typeface="Wingdings"/>
              <a:buChar char="Ø"/>
            </a:pPr>
            <a:r>
              <a:rPr lang="en-GB"/>
              <a:t>Reception Baseline Assessment (RBA) – at the beginning of the year. </a:t>
            </a:r>
            <a:endParaRPr lang="en-GB">
              <a:ea typeface="Calibri" panose="020F0502020204030204"/>
              <a:cs typeface="Calibri" panose="020F0502020204030204"/>
            </a:endParaRPr>
          </a:p>
          <a:p>
            <a:pPr>
              <a:buClr>
                <a:srgbClr val="1E5155">
                  <a:lumMod val="40000"/>
                  <a:lumOff val="60000"/>
                </a:srgbClr>
              </a:buClr>
              <a:buFont typeface="Wingdings" panose="05000000000000000000" pitchFamily="2" charset="2"/>
              <a:buChar char="Ø"/>
            </a:pPr>
            <a:r>
              <a:rPr lang="en-GB"/>
              <a:t>Early Years Foundation Stage Profile (EYFSP) – at the end of the year – GLD.  More information will be shared about this later in the school year </a:t>
            </a:r>
            <a:endParaRPr lang="en-GB">
              <a:cs typeface="Calibri"/>
            </a:endParaRPr>
          </a:p>
        </p:txBody>
      </p:sp>
      <p:sp>
        <p:nvSpPr>
          <p:cNvPr id="9" name="TextBox 8">
            <a:extLst>
              <a:ext uri="{FF2B5EF4-FFF2-40B4-BE49-F238E27FC236}">
                <a16:creationId xmlns:a16="http://schemas.microsoft.com/office/drawing/2014/main" id="{64CC2312-0BD4-4EC8-5421-9C9497542501}"/>
              </a:ext>
            </a:extLst>
          </p:cNvPr>
          <p:cNvSpPr txBox="1"/>
          <p:nvPr/>
        </p:nvSpPr>
        <p:spPr>
          <a:xfrm>
            <a:off x="5263662" y="3716215"/>
            <a:ext cx="16529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cap="all">
                <a:latin typeface="Calibri Light"/>
              </a:rPr>
              <a:t>See saw</a:t>
            </a:r>
          </a:p>
        </p:txBody>
      </p:sp>
      <p:sp>
        <p:nvSpPr>
          <p:cNvPr id="12" name="TextBox 11">
            <a:extLst>
              <a:ext uri="{FF2B5EF4-FFF2-40B4-BE49-F238E27FC236}">
                <a16:creationId xmlns:a16="http://schemas.microsoft.com/office/drawing/2014/main" id="{D69909BC-A9EF-C882-CE1C-DAB171599D33}"/>
              </a:ext>
            </a:extLst>
          </p:cNvPr>
          <p:cNvSpPr txBox="1"/>
          <p:nvPr/>
        </p:nvSpPr>
        <p:spPr>
          <a:xfrm>
            <a:off x="5263661" y="4314092"/>
            <a:ext cx="5920154" cy="211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ts val="1200"/>
              </a:lnSpc>
              <a:buFont typeface="Wingdings,Sans-Serif"/>
              <a:buChar char="Ø"/>
            </a:pPr>
            <a:r>
              <a:rPr lang="en-GB">
                <a:ea typeface="Calibri"/>
                <a:cs typeface="Arial"/>
              </a:rPr>
              <a:t>Online sharing platform.  </a:t>
            </a:r>
          </a:p>
          <a:p>
            <a:pPr marL="228600" indent="-228600">
              <a:lnSpc>
                <a:spcPts val="1200"/>
              </a:lnSpc>
              <a:buFont typeface="Wingdings,Sans-Serif"/>
              <a:buChar char="Ø"/>
            </a:pPr>
            <a:endParaRPr lang="en-GB">
              <a:ea typeface="Calibri"/>
              <a:cs typeface="Arial"/>
            </a:endParaRPr>
          </a:p>
          <a:p>
            <a:pPr marL="228600" indent="-228600">
              <a:lnSpc>
                <a:spcPts val="1200"/>
              </a:lnSpc>
              <a:buFont typeface="Wingdings,Sans-Serif"/>
              <a:buChar char="Ø"/>
            </a:pPr>
            <a:r>
              <a:rPr lang="en-GB">
                <a:ea typeface="Calibri"/>
                <a:cs typeface="Arial"/>
              </a:rPr>
              <a:t>We will use this to upload photographs and videos of what</a:t>
            </a:r>
            <a:endParaRPr lang="en-GB">
              <a:ea typeface="Calibri"/>
              <a:cs typeface="Calibri" panose="020F0502020204030204"/>
            </a:endParaRPr>
          </a:p>
          <a:p>
            <a:pPr>
              <a:lnSpc>
                <a:spcPts val="1200"/>
              </a:lnSpc>
            </a:pPr>
            <a:endParaRPr lang="en-GB">
              <a:ea typeface="Calibri"/>
              <a:cs typeface="Arial"/>
            </a:endParaRPr>
          </a:p>
          <a:p>
            <a:pPr>
              <a:lnSpc>
                <a:spcPts val="1200"/>
              </a:lnSpc>
            </a:pPr>
            <a:r>
              <a:rPr lang="en-GB">
                <a:ea typeface="Calibri"/>
                <a:cs typeface="Arial"/>
              </a:rPr>
              <a:t>     the children are doing in school</a:t>
            </a:r>
            <a:endParaRPr lang="en-GB">
              <a:ea typeface="Calibri" panose="020F0502020204030204"/>
              <a:cs typeface="Calibri" panose="020F0502020204030204"/>
            </a:endParaRPr>
          </a:p>
          <a:p>
            <a:pPr marL="228600" indent="-228600">
              <a:lnSpc>
                <a:spcPts val="1200"/>
              </a:lnSpc>
              <a:buFont typeface="Wingdings,Sans-Serif"/>
              <a:buChar char="Ø"/>
            </a:pPr>
            <a:endParaRPr lang="en-GB">
              <a:ea typeface="Calibri"/>
              <a:cs typeface="Arial"/>
            </a:endParaRPr>
          </a:p>
          <a:p>
            <a:pPr marL="228600" indent="-228600">
              <a:lnSpc>
                <a:spcPts val="1200"/>
              </a:lnSpc>
              <a:buFont typeface="Wingdings,Sans-Serif"/>
              <a:buChar char="Ø"/>
            </a:pPr>
            <a:endParaRPr lang="en-GB">
              <a:ea typeface="Calibri"/>
              <a:cs typeface="Arial"/>
            </a:endParaRPr>
          </a:p>
          <a:p>
            <a:pPr marL="228600" indent="-228600">
              <a:lnSpc>
                <a:spcPts val="1200"/>
              </a:lnSpc>
              <a:buFont typeface="Wingdings,Sans-Serif"/>
              <a:buChar char="Ø"/>
            </a:pPr>
            <a:r>
              <a:rPr lang="en-GB">
                <a:ea typeface="Calibri"/>
                <a:cs typeface="Arial"/>
              </a:rPr>
              <a:t>We will also send reminder messages such as 'non-uniform </a:t>
            </a:r>
          </a:p>
          <a:p>
            <a:pPr>
              <a:lnSpc>
                <a:spcPts val="1200"/>
              </a:lnSpc>
            </a:pPr>
            <a:r>
              <a:rPr lang="en-GB">
                <a:ea typeface="Calibri"/>
                <a:cs typeface="Arial"/>
              </a:rPr>
              <a:t>      day' and 'remember its library day tomorrow'</a:t>
            </a:r>
            <a:endParaRPr lang="en-GB">
              <a:ea typeface="Calibri" panose="020F0502020204030204"/>
              <a:cs typeface="Calibri" panose="020F0502020204030204"/>
            </a:endParaRPr>
          </a:p>
          <a:p>
            <a:pPr marL="228600" indent="-228600">
              <a:lnSpc>
                <a:spcPts val="1200"/>
              </a:lnSpc>
              <a:buFont typeface="Wingdings,Sans-Serif"/>
              <a:buChar char="Ø"/>
            </a:pPr>
            <a:endParaRPr lang="en-GB" b="1">
              <a:ea typeface="Calibri"/>
              <a:cs typeface="Arial"/>
            </a:endParaRPr>
          </a:p>
          <a:p>
            <a:pPr marL="228600" indent="-228600">
              <a:lnSpc>
                <a:spcPts val="1200"/>
              </a:lnSpc>
              <a:buFont typeface="Wingdings,Sans-Serif"/>
              <a:buChar char="Ø"/>
            </a:pPr>
            <a:r>
              <a:rPr lang="en-GB">
                <a:ea typeface="Calibri"/>
                <a:cs typeface="Arial"/>
              </a:rPr>
              <a:t>Please upload the app and scan your individual QR Code. </a:t>
            </a:r>
          </a:p>
          <a:p>
            <a:pPr marL="228600" indent="-228600">
              <a:lnSpc>
                <a:spcPts val="1200"/>
              </a:lnSpc>
              <a:buFont typeface="Wingdings,Sans-Serif"/>
              <a:buChar char="Ø"/>
            </a:pPr>
            <a:endParaRPr lang="en-GB" b="1">
              <a:ea typeface="Calibri"/>
              <a:cs typeface="Arial"/>
            </a:endParaRPr>
          </a:p>
          <a:p>
            <a:pPr marL="228600" indent="-228600">
              <a:lnSpc>
                <a:spcPts val="1200"/>
              </a:lnSpc>
              <a:buFont typeface="Wingdings,Sans-Serif"/>
              <a:buChar char="Ø"/>
            </a:pPr>
            <a:endParaRPr lang="en-GB" b="1">
              <a:ea typeface="Calibri"/>
              <a:cs typeface="Arial"/>
            </a:endParaRPr>
          </a:p>
        </p:txBody>
      </p:sp>
      <p:pic>
        <p:nvPicPr>
          <p:cNvPr id="6" name="Picture 5" descr="A purple square with a white letter s&#10;&#10;AI-generated content may be incorrect.">
            <a:extLst>
              <a:ext uri="{FF2B5EF4-FFF2-40B4-BE49-F238E27FC236}">
                <a16:creationId xmlns:a16="http://schemas.microsoft.com/office/drawing/2014/main" id="{7854D7B6-1F4F-88D2-33A1-C6361E82A46B}"/>
              </a:ext>
            </a:extLst>
          </p:cNvPr>
          <p:cNvPicPr>
            <a:picLocks noChangeAspect="1"/>
          </p:cNvPicPr>
          <p:nvPr/>
        </p:nvPicPr>
        <p:blipFill>
          <a:blip r:embed="rId2"/>
          <a:srcRect l="-221721" t="-28081" r="222204" b="27609"/>
          <a:stretch>
            <a:fillRect/>
          </a:stretch>
        </p:blipFill>
        <p:spPr>
          <a:xfrm>
            <a:off x="4886325" y="2185988"/>
            <a:ext cx="2407665" cy="2497754"/>
          </a:xfrm>
          <a:prstGeom prst="rect">
            <a:avLst/>
          </a:prstGeom>
        </p:spPr>
      </p:pic>
      <p:pic>
        <p:nvPicPr>
          <p:cNvPr id="7" name="Picture 6" descr="A purple square with a white letter s&#10;&#10;AI-generated content may be incorrect.">
            <a:extLst>
              <a:ext uri="{FF2B5EF4-FFF2-40B4-BE49-F238E27FC236}">
                <a16:creationId xmlns:a16="http://schemas.microsoft.com/office/drawing/2014/main" id="{00934791-4FE8-000F-EACE-09D624AB8D0B}"/>
              </a:ext>
            </a:extLst>
          </p:cNvPr>
          <p:cNvPicPr>
            <a:picLocks noChangeAspect="1"/>
          </p:cNvPicPr>
          <p:nvPr/>
        </p:nvPicPr>
        <p:blipFill>
          <a:blip r:embed="rId2"/>
          <a:srcRect l="5607" t="8424" r="2804" b="-8874"/>
          <a:stretch>
            <a:fillRect/>
          </a:stretch>
        </p:blipFill>
        <p:spPr>
          <a:xfrm>
            <a:off x="10654079" y="3402646"/>
            <a:ext cx="1142159" cy="1284309"/>
          </a:xfrm>
          <a:prstGeom prst="rect">
            <a:avLst/>
          </a:prstGeom>
        </p:spPr>
      </p:pic>
      <p:pic>
        <p:nvPicPr>
          <p:cNvPr id="8" name="Picture 7" descr="Two girls playing with toys in a tub&#10;&#10;AI-generated content may be incorrect.">
            <a:extLst>
              <a:ext uri="{FF2B5EF4-FFF2-40B4-BE49-F238E27FC236}">
                <a16:creationId xmlns:a16="http://schemas.microsoft.com/office/drawing/2014/main" id="{7C78C49D-C303-06AF-1291-FCA7718ACC9C}"/>
              </a:ext>
            </a:extLst>
          </p:cNvPr>
          <p:cNvPicPr>
            <a:picLocks noChangeAspect="1"/>
          </p:cNvPicPr>
          <p:nvPr/>
        </p:nvPicPr>
        <p:blipFill>
          <a:blip r:embed="rId3"/>
          <a:stretch>
            <a:fillRect/>
          </a:stretch>
        </p:blipFill>
        <p:spPr>
          <a:xfrm>
            <a:off x="646234" y="3717313"/>
            <a:ext cx="3338147" cy="2483095"/>
          </a:xfrm>
          <a:prstGeom prst="rect">
            <a:avLst/>
          </a:prstGeom>
        </p:spPr>
      </p:pic>
      <p:pic>
        <p:nvPicPr>
          <p:cNvPr id="10" name="Picture 9" descr="A group of children sitting in chairs&#10;&#10;AI-generated content may be incorrect.">
            <a:extLst>
              <a:ext uri="{FF2B5EF4-FFF2-40B4-BE49-F238E27FC236}">
                <a16:creationId xmlns:a16="http://schemas.microsoft.com/office/drawing/2014/main" id="{4DAC9E7F-4E20-7630-52BC-BDAFBABFF662}"/>
              </a:ext>
            </a:extLst>
          </p:cNvPr>
          <p:cNvPicPr>
            <a:picLocks noChangeAspect="1"/>
          </p:cNvPicPr>
          <p:nvPr/>
        </p:nvPicPr>
        <p:blipFill>
          <a:blip r:embed="rId4"/>
          <a:stretch>
            <a:fillRect/>
          </a:stretch>
        </p:blipFill>
        <p:spPr>
          <a:xfrm>
            <a:off x="649553" y="225608"/>
            <a:ext cx="4036224" cy="3203511"/>
          </a:xfrm>
          <a:prstGeom prst="rect">
            <a:avLst/>
          </a:prstGeom>
        </p:spPr>
      </p:pic>
    </p:spTree>
    <p:extLst>
      <p:ext uri="{BB962C8B-B14F-4D97-AF65-F5344CB8AC3E}">
        <p14:creationId xmlns:p14="http://schemas.microsoft.com/office/powerpoint/2010/main" val="110274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77318"/>
          </a:xfrm>
        </p:spPr>
        <p:txBody>
          <a:bodyPr/>
          <a:lstStyle/>
          <a:p>
            <a:r>
              <a:rPr lang="en-GB" b="1">
                <a:solidFill>
                  <a:srgbClr val="FFC000"/>
                </a:solidFill>
              </a:rPr>
              <a:t>Communication</a:t>
            </a:r>
          </a:p>
        </p:txBody>
      </p:sp>
      <p:sp>
        <p:nvSpPr>
          <p:cNvPr id="5" name="Content Placeholder 4"/>
          <p:cNvSpPr>
            <a:spLocks noGrp="1"/>
          </p:cNvSpPr>
          <p:nvPr>
            <p:ph idx="1"/>
          </p:nvPr>
        </p:nvSpPr>
        <p:spPr>
          <a:xfrm>
            <a:off x="155575" y="1330036"/>
            <a:ext cx="9138050" cy="5201393"/>
          </a:xfrm>
        </p:spPr>
        <p:txBody>
          <a:bodyPr>
            <a:normAutofit fontScale="92500" lnSpcReduction="20000"/>
          </a:bodyPr>
          <a:lstStyle/>
          <a:p>
            <a:r>
              <a:rPr lang="en-GB" sz="2900"/>
              <a:t>Communication is so key to us understanding your child. Every morning and afternoon, a teacher will be present on the EYFS door to take any messages and answer any questions. If you need to speak to us in more detail, you can arrange a meeting through the office or send an email. </a:t>
            </a:r>
          </a:p>
          <a:p>
            <a:r>
              <a:rPr lang="en-GB" sz="2900"/>
              <a:t>All letters and communication will be sent via the school office.</a:t>
            </a:r>
            <a:endParaRPr lang="en-GB" sz="2900">
              <a:cs typeface="Calibri"/>
            </a:endParaRPr>
          </a:p>
          <a:p>
            <a:r>
              <a:rPr lang="en-GB" sz="2900"/>
              <a:t>We will also hold parent workshops, stay and play and special activities to involve parents in our school life, please keep an eye out for these.</a:t>
            </a:r>
          </a:p>
          <a:p>
            <a:pPr>
              <a:buClr>
                <a:srgbClr val="FFFFFF"/>
              </a:buClr>
            </a:pPr>
            <a:r>
              <a:rPr lang="en-GB" sz="2900">
                <a:ea typeface="Calibri"/>
                <a:cs typeface="Calibri"/>
              </a:rPr>
              <a:t>The school website </a:t>
            </a:r>
            <a:r>
              <a:rPr lang="en-GB" sz="2900">
                <a:ea typeface="+mn-lt"/>
                <a:cs typeface="+mn-lt"/>
                <a:hlinkClick r:id="rId2"/>
              </a:rPr>
              <a:t>https://www.bearwood-pri.wokingham.sch.uk/</a:t>
            </a:r>
            <a:r>
              <a:rPr lang="en-GB" sz="2900">
                <a:ea typeface="+mn-lt"/>
                <a:cs typeface="+mn-lt"/>
              </a:rPr>
              <a:t>  has a wealth of information, please do have a look. </a:t>
            </a:r>
            <a:endParaRPr lang="en-GB" sz="2900">
              <a:ea typeface="Calibri"/>
              <a:cs typeface="Calibri"/>
            </a:endParaRPr>
          </a:p>
        </p:txBody>
      </p:sp>
      <p:sp>
        <p:nvSpPr>
          <p:cNvPr id="6" name="AutoShape 2" descr="Image result for children's b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What Is Crisis Communication? A Guide for Beginners">
            <a:extLst>
              <a:ext uri="{FF2B5EF4-FFF2-40B4-BE49-F238E27FC236}">
                <a16:creationId xmlns:a16="http://schemas.microsoft.com/office/drawing/2014/main" id="{760AFF3F-B9E0-A8C5-CC65-577AC16996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292"/>
          <a:stretch/>
        </p:blipFill>
        <p:spPr bwMode="auto">
          <a:xfrm>
            <a:off x="9578919" y="342166"/>
            <a:ext cx="2613082" cy="194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98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9B51A0-5107-3C1C-3754-E13966DF60A3}"/>
              </a:ext>
            </a:extLst>
          </p:cNvPr>
          <p:cNvSpPr>
            <a:spLocks noGrp="1"/>
          </p:cNvSpPr>
          <p:nvPr>
            <p:ph idx="1"/>
          </p:nvPr>
        </p:nvSpPr>
        <p:spPr>
          <a:xfrm>
            <a:off x="504156" y="791849"/>
            <a:ext cx="5081237" cy="3637935"/>
          </a:xfrm>
        </p:spPr>
        <p:txBody>
          <a:bodyPr>
            <a:normAutofit fontScale="85000" lnSpcReduction="10000"/>
          </a:bodyPr>
          <a:lstStyle/>
          <a:p>
            <a:endParaRPr lang="en-US"/>
          </a:p>
          <a:p>
            <a:pPr>
              <a:buClr>
                <a:srgbClr val="FFFFFF"/>
              </a:buClr>
            </a:pPr>
            <a:endParaRPr lang="en-US"/>
          </a:p>
          <a:p>
            <a:pPr>
              <a:buClr>
                <a:srgbClr val="FFFFFF"/>
              </a:buClr>
            </a:pPr>
            <a:endParaRPr lang="en-US"/>
          </a:p>
          <a:p>
            <a:pPr>
              <a:buClr>
                <a:srgbClr val="FFFFFF"/>
              </a:buClr>
            </a:pPr>
            <a:r>
              <a:rPr lang="en-US" sz="4000"/>
              <a:t>Thank you for your time.</a:t>
            </a:r>
            <a:endParaRPr lang="en-US" sz="4000">
              <a:ea typeface="Calibri"/>
              <a:cs typeface="Calibri"/>
            </a:endParaRPr>
          </a:p>
          <a:p>
            <a:pPr marL="0" indent="0">
              <a:buClr>
                <a:srgbClr val="FFFFFF"/>
              </a:buClr>
              <a:buNone/>
            </a:pPr>
            <a:endParaRPr lang="en-US" sz="4000">
              <a:ea typeface="Calibri"/>
              <a:cs typeface="Calibri"/>
            </a:endParaRPr>
          </a:p>
          <a:p>
            <a:r>
              <a:rPr lang="en-US" sz="4000"/>
              <a:t>Please let us know if you have any questions.</a:t>
            </a:r>
            <a:endParaRPr lang="en-US" sz="4000">
              <a:ea typeface="Calibri"/>
              <a:cs typeface="Calibri"/>
            </a:endParaRPr>
          </a:p>
          <a:p>
            <a:pPr>
              <a:buClr>
                <a:srgbClr val="FFFFFF"/>
              </a:buClr>
            </a:pPr>
            <a:endParaRPr lang="en-US">
              <a:ea typeface="Calibri"/>
              <a:cs typeface="Calibri"/>
            </a:endParaRPr>
          </a:p>
          <a:p>
            <a:pPr>
              <a:buClr>
                <a:srgbClr val="FFFFFF"/>
              </a:buClr>
            </a:pPr>
            <a:endParaRPr lang="en-US">
              <a:ea typeface="Calibri"/>
              <a:cs typeface="Calibri"/>
            </a:endParaRPr>
          </a:p>
          <a:p>
            <a:pPr>
              <a:buClr>
                <a:srgbClr val="FFFFFF"/>
              </a:buClr>
            </a:pPr>
            <a:endParaRPr lang="en-US">
              <a:ea typeface="Calibri"/>
              <a:cs typeface="Calibri"/>
            </a:endParaRPr>
          </a:p>
          <a:p>
            <a:pPr>
              <a:buClr>
                <a:srgbClr val="FFFFFF"/>
              </a:buClr>
            </a:pPr>
            <a:endParaRPr lang="en-US">
              <a:ea typeface="Calibri"/>
              <a:cs typeface="Calibri"/>
            </a:endParaRPr>
          </a:p>
          <a:p>
            <a:pPr>
              <a:buClr>
                <a:srgbClr val="FFFFFF"/>
              </a:buClr>
            </a:pPr>
            <a:endParaRPr lang="en-US">
              <a:ea typeface="Calibri"/>
              <a:cs typeface="Calibri"/>
            </a:endParaRPr>
          </a:p>
          <a:p>
            <a:pPr>
              <a:buClr>
                <a:srgbClr val="FFFFFF"/>
              </a:buClr>
            </a:pPr>
            <a:endParaRPr lang="en-US">
              <a:ea typeface="Calibri"/>
              <a:cs typeface="Calibri"/>
            </a:endParaRPr>
          </a:p>
        </p:txBody>
      </p:sp>
      <p:pic>
        <p:nvPicPr>
          <p:cNvPr id="2" name="Picture 1" descr="A silver question mark on a white background&#10;&#10;AI-generated content may be incorrect.">
            <a:extLst>
              <a:ext uri="{FF2B5EF4-FFF2-40B4-BE49-F238E27FC236}">
                <a16:creationId xmlns:a16="http://schemas.microsoft.com/office/drawing/2014/main" id="{C56B22E2-101F-B9C5-CD2E-0023945BA129}"/>
              </a:ext>
            </a:extLst>
          </p:cNvPr>
          <p:cNvPicPr>
            <a:picLocks noChangeAspect="1"/>
          </p:cNvPicPr>
          <p:nvPr/>
        </p:nvPicPr>
        <p:blipFill>
          <a:blip r:embed="rId3"/>
          <a:stretch>
            <a:fillRect/>
          </a:stretch>
        </p:blipFill>
        <p:spPr>
          <a:xfrm>
            <a:off x="5734007" y="796413"/>
            <a:ext cx="5207083"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65918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erson with long hair wearing glasses&#10;&#10;AI-generated content may be incorrect.">
            <a:extLst>
              <a:ext uri="{FF2B5EF4-FFF2-40B4-BE49-F238E27FC236}">
                <a16:creationId xmlns:a16="http://schemas.microsoft.com/office/drawing/2014/main" id="{D3DA3D07-48CF-ABCA-FCB7-D94BADE7C867}"/>
              </a:ext>
            </a:extLst>
          </p:cNvPr>
          <p:cNvPicPr>
            <a:picLocks noChangeAspect="1"/>
          </p:cNvPicPr>
          <p:nvPr/>
        </p:nvPicPr>
        <p:blipFill>
          <a:blip r:embed="rId2"/>
          <a:stretch>
            <a:fillRect/>
          </a:stretch>
        </p:blipFill>
        <p:spPr>
          <a:xfrm>
            <a:off x="1342707" y="3814852"/>
            <a:ext cx="2183201" cy="2765125"/>
          </a:xfrm>
          <a:prstGeom prst="rect">
            <a:avLst/>
          </a:prstGeom>
        </p:spPr>
      </p:pic>
      <p:sp>
        <p:nvSpPr>
          <p:cNvPr id="2" name="Title 1"/>
          <p:cNvSpPr>
            <a:spLocks noGrp="1"/>
          </p:cNvSpPr>
          <p:nvPr>
            <p:ph type="title"/>
          </p:nvPr>
        </p:nvSpPr>
        <p:spPr>
          <a:xfrm>
            <a:off x="1146092" y="1381904"/>
            <a:ext cx="9404723" cy="1400530"/>
          </a:xfrm>
        </p:spPr>
        <p:txBody>
          <a:bodyPr/>
          <a:lstStyle/>
          <a:p>
            <a:pPr algn="ctr"/>
            <a:r>
              <a:rPr lang="en-GB" b="1">
                <a:solidFill>
                  <a:srgbClr val="FFC000"/>
                </a:solidFill>
              </a:rPr>
              <a:t>Foundation Stage TEAM</a:t>
            </a:r>
          </a:p>
        </p:txBody>
      </p:sp>
      <p:pic>
        <p:nvPicPr>
          <p:cNvPr id="5" name="Content Placeholder 4">
            <a:extLst>
              <a:ext uri="{FF2B5EF4-FFF2-40B4-BE49-F238E27FC236}">
                <a16:creationId xmlns:a16="http://schemas.microsoft.com/office/drawing/2014/main" id="{4BA0091E-2D1A-D132-E133-BD3B5115989E}"/>
              </a:ext>
            </a:extLst>
          </p:cNvPr>
          <p:cNvPicPr>
            <a:picLocks noGrp="1" noChangeAspect="1"/>
          </p:cNvPicPr>
          <p:nvPr>
            <p:ph idx="1"/>
          </p:nvPr>
        </p:nvPicPr>
        <p:blipFill>
          <a:blip r:embed="rId3"/>
          <a:stretch>
            <a:fillRect/>
          </a:stretch>
        </p:blipFill>
        <p:spPr>
          <a:xfrm>
            <a:off x="8917127" y="388914"/>
            <a:ext cx="2210473" cy="3053468"/>
          </a:xfrm>
          <a:prstGeom prst="rect">
            <a:avLst/>
          </a:prstGeom>
        </p:spPr>
      </p:pic>
      <p:pic>
        <p:nvPicPr>
          <p:cNvPr id="12" name="Picture 11">
            <a:extLst>
              <a:ext uri="{FF2B5EF4-FFF2-40B4-BE49-F238E27FC236}">
                <a16:creationId xmlns:a16="http://schemas.microsoft.com/office/drawing/2014/main" id="{6E72475D-77E0-A7B3-8B2D-F93BA2475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5676" y="3817189"/>
            <a:ext cx="2178734" cy="2765997"/>
          </a:xfrm>
          <a:prstGeom prst="rect">
            <a:avLst/>
          </a:prstGeom>
        </p:spPr>
      </p:pic>
      <p:sp>
        <p:nvSpPr>
          <p:cNvPr id="19" name="TextBox 18">
            <a:extLst>
              <a:ext uri="{FF2B5EF4-FFF2-40B4-BE49-F238E27FC236}">
                <a16:creationId xmlns:a16="http://schemas.microsoft.com/office/drawing/2014/main" id="{1C08B0B3-DC99-1703-ED71-20252A372F86}"/>
              </a:ext>
            </a:extLst>
          </p:cNvPr>
          <p:cNvSpPr txBox="1"/>
          <p:nvPr/>
        </p:nvSpPr>
        <p:spPr>
          <a:xfrm>
            <a:off x="1648111" y="5751961"/>
            <a:ext cx="1576887" cy="646331"/>
          </a:xfrm>
          <a:prstGeom prst="rect">
            <a:avLst/>
          </a:prstGeom>
          <a:solidFill>
            <a:schemeClr val="tx2"/>
          </a:solidFill>
        </p:spPr>
        <p:txBody>
          <a:bodyPr wrap="square" lIns="91440" tIns="45720" rIns="91440" bIns="45720" rtlCol="0" anchor="t">
            <a:spAutoFit/>
          </a:bodyPr>
          <a:lstStyle/>
          <a:p>
            <a:r>
              <a:rPr lang="en-US" err="1">
                <a:solidFill>
                  <a:schemeClr val="bg1"/>
                </a:solidFill>
              </a:rPr>
              <a:t>Mrs</a:t>
            </a:r>
            <a:r>
              <a:rPr lang="en-US">
                <a:solidFill>
                  <a:schemeClr val="bg1"/>
                </a:solidFill>
              </a:rPr>
              <a:t> Brooker</a:t>
            </a:r>
          </a:p>
          <a:p>
            <a:r>
              <a:rPr lang="en-US">
                <a:solidFill>
                  <a:schemeClr val="bg1"/>
                </a:solidFill>
              </a:rPr>
              <a:t>LSA</a:t>
            </a:r>
          </a:p>
        </p:txBody>
      </p:sp>
      <p:sp>
        <p:nvSpPr>
          <p:cNvPr id="20" name="TextBox 19">
            <a:extLst>
              <a:ext uri="{FF2B5EF4-FFF2-40B4-BE49-F238E27FC236}">
                <a16:creationId xmlns:a16="http://schemas.microsoft.com/office/drawing/2014/main" id="{E5D32266-340B-5E67-3BC3-6BDC07202A68}"/>
              </a:ext>
            </a:extLst>
          </p:cNvPr>
          <p:cNvSpPr txBox="1"/>
          <p:nvPr/>
        </p:nvSpPr>
        <p:spPr>
          <a:xfrm>
            <a:off x="4949528" y="5826028"/>
            <a:ext cx="1395286" cy="646331"/>
          </a:xfrm>
          <a:prstGeom prst="rect">
            <a:avLst/>
          </a:prstGeom>
          <a:solidFill>
            <a:schemeClr val="tx2"/>
          </a:solidFill>
        </p:spPr>
        <p:txBody>
          <a:bodyPr wrap="square" rtlCol="0">
            <a:spAutoFit/>
          </a:bodyPr>
          <a:lstStyle/>
          <a:p>
            <a:r>
              <a:rPr lang="en-US" err="1">
                <a:solidFill>
                  <a:schemeClr val="bg1"/>
                </a:solidFill>
              </a:rPr>
              <a:t>Mrs</a:t>
            </a:r>
            <a:r>
              <a:rPr lang="en-US">
                <a:solidFill>
                  <a:schemeClr val="bg1"/>
                </a:solidFill>
              </a:rPr>
              <a:t> Barker</a:t>
            </a:r>
          </a:p>
          <a:p>
            <a:r>
              <a:rPr lang="en-US">
                <a:solidFill>
                  <a:schemeClr val="bg1"/>
                </a:solidFill>
              </a:rPr>
              <a:t>LSA</a:t>
            </a:r>
          </a:p>
        </p:txBody>
      </p:sp>
      <p:pic>
        <p:nvPicPr>
          <p:cNvPr id="3" name="Picture 2" descr="A person smiling at the camera&#10;&#10;Description automatically generated">
            <a:extLst>
              <a:ext uri="{FF2B5EF4-FFF2-40B4-BE49-F238E27FC236}">
                <a16:creationId xmlns:a16="http://schemas.microsoft.com/office/drawing/2014/main" id="{5052DAFD-5882-BC4C-A1F4-3E044FC8F4CA}"/>
              </a:ext>
            </a:extLst>
          </p:cNvPr>
          <p:cNvPicPr>
            <a:picLocks noChangeAspect="1"/>
          </p:cNvPicPr>
          <p:nvPr/>
        </p:nvPicPr>
        <p:blipFill>
          <a:blip r:embed="rId5"/>
          <a:stretch>
            <a:fillRect/>
          </a:stretch>
        </p:blipFill>
        <p:spPr>
          <a:xfrm>
            <a:off x="7781690" y="3816630"/>
            <a:ext cx="2182484" cy="2618683"/>
          </a:xfrm>
          <a:prstGeom prst="rect">
            <a:avLst/>
          </a:prstGeom>
        </p:spPr>
      </p:pic>
      <p:sp>
        <p:nvSpPr>
          <p:cNvPr id="4" name="TextBox 3">
            <a:extLst>
              <a:ext uri="{FF2B5EF4-FFF2-40B4-BE49-F238E27FC236}">
                <a16:creationId xmlns:a16="http://schemas.microsoft.com/office/drawing/2014/main" id="{F366CAFC-62FC-8355-11C2-793AD2A543CC}"/>
              </a:ext>
            </a:extLst>
          </p:cNvPr>
          <p:cNvSpPr txBox="1"/>
          <p:nvPr/>
        </p:nvSpPr>
        <p:spPr>
          <a:xfrm>
            <a:off x="8099495" y="5742417"/>
            <a:ext cx="1625323" cy="646331"/>
          </a:xfrm>
          <a:prstGeom prst="rect">
            <a:avLst/>
          </a:prstGeom>
          <a:solidFill>
            <a:schemeClr val="tx2"/>
          </a:solidFill>
        </p:spPr>
        <p:txBody>
          <a:bodyPr wrap="square" lIns="91440" tIns="45720" rIns="91440" bIns="45720" rtlCol="0" anchor="t">
            <a:spAutoFit/>
          </a:bodyPr>
          <a:lstStyle/>
          <a:p>
            <a:r>
              <a:rPr lang="en-US" err="1">
                <a:solidFill>
                  <a:schemeClr val="bg1"/>
                </a:solidFill>
              </a:rPr>
              <a:t>Mrs</a:t>
            </a:r>
            <a:r>
              <a:rPr lang="en-US">
                <a:solidFill>
                  <a:schemeClr val="bg1"/>
                </a:solidFill>
              </a:rPr>
              <a:t> White</a:t>
            </a:r>
          </a:p>
          <a:p>
            <a:r>
              <a:rPr lang="en-US">
                <a:solidFill>
                  <a:schemeClr val="bg1"/>
                </a:solidFill>
              </a:rPr>
              <a:t>Nursery Nurse</a:t>
            </a:r>
            <a:endParaRPr lang="en-US">
              <a:solidFill>
                <a:schemeClr val="bg1"/>
              </a:solidFill>
              <a:cs typeface="Calibri"/>
            </a:endParaRPr>
          </a:p>
        </p:txBody>
      </p:sp>
      <p:sp>
        <p:nvSpPr>
          <p:cNvPr id="6" name="TextBox 5">
            <a:extLst>
              <a:ext uri="{FF2B5EF4-FFF2-40B4-BE49-F238E27FC236}">
                <a16:creationId xmlns:a16="http://schemas.microsoft.com/office/drawing/2014/main" id="{01256798-A91E-BAD4-C441-920126EA70AB}"/>
              </a:ext>
            </a:extLst>
          </p:cNvPr>
          <p:cNvSpPr txBox="1"/>
          <p:nvPr/>
        </p:nvSpPr>
        <p:spPr>
          <a:xfrm>
            <a:off x="9012261" y="2598630"/>
            <a:ext cx="2002658" cy="646331"/>
          </a:xfrm>
          <a:prstGeom prst="rect">
            <a:avLst/>
          </a:prstGeom>
          <a:solidFill>
            <a:schemeClr val="tx2"/>
          </a:solidFill>
        </p:spPr>
        <p:txBody>
          <a:bodyPr wrap="square" lIns="91440" tIns="45720" rIns="91440" bIns="45720" rtlCol="0" anchor="t">
            <a:spAutoFit/>
          </a:bodyPr>
          <a:lstStyle/>
          <a:p>
            <a:pPr algn="ctr"/>
            <a:r>
              <a:rPr lang="en-US" err="1">
                <a:solidFill>
                  <a:schemeClr val="bg1"/>
                </a:solidFill>
              </a:rPr>
              <a:t>Mrs</a:t>
            </a:r>
            <a:r>
              <a:rPr lang="en-US">
                <a:solidFill>
                  <a:schemeClr val="bg1"/>
                </a:solidFill>
              </a:rPr>
              <a:t> Stacey</a:t>
            </a:r>
            <a:endParaRPr lang="en-US">
              <a:solidFill>
                <a:schemeClr val="bg1"/>
              </a:solidFill>
              <a:ea typeface="Calibri"/>
              <a:cs typeface="Calibri"/>
            </a:endParaRPr>
          </a:p>
          <a:p>
            <a:pPr algn="ctr"/>
            <a:r>
              <a:rPr lang="en-US">
                <a:solidFill>
                  <a:schemeClr val="bg1"/>
                </a:solidFill>
              </a:rPr>
              <a:t>Nursery teacher</a:t>
            </a:r>
            <a:endParaRPr lang="en-US">
              <a:solidFill>
                <a:schemeClr val="bg1"/>
              </a:solidFill>
              <a:ea typeface="Calibri" panose="020F0502020204030204"/>
              <a:cs typeface="Calibri"/>
            </a:endParaRPr>
          </a:p>
        </p:txBody>
      </p:sp>
      <p:pic>
        <p:nvPicPr>
          <p:cNvPr id="9" name="Picture 8" descr="A person smiling at the camera&#10;&#10;AI-generated content may be incorrect.">
            <a:extLst>
              <a:ext uri="{FF2B5EF4-FFF2-40B4-BE49-F238E27FC236}">
                <a16:creationId xmlns:a16="http://schemas.microsoft.com/office/drawing/2014/main" id="{9DF7BC32-5D8A-A677-DB84-F1DF1CD912F3}"/>
              </a:ext>
            </a:extLst>
          </p:cNvPr>
          <p:cNvPicPr>
            <a:picLocks noChangeAspect="1"/>
          </p:cNvPicPr>
          <p:nvPr/>
        </p:nvPicPr>
        <p:blipFill>
          <a:blip r:embed="rId6"/>
          <a:stretch>
            <a:fillRect/>
          </a:stretch>
        </p:blipFill>
        <p:spPr>
          <a:xfrm>
            <a:off x="575094" y="580306"/>
            <a:ext cx="2214114" cy="3037577"/>
          </a:xfrm>
          <a:prstGeom prst="rect">
            <a:avLst/>
          </a:prstGeom>
        </p:spPr>
      </p:pic>
      <p:sp>
        <p:nvSpPr>
          <p:cNvPr id="18" name="TextBox 17">
            <a:extLst>
              <a:ext uri="{FF2B5EF4-FFF2-40B4-BE49-F238E27FC236}">
                <a16:creationId xmlns:a16="http://schemas.microsoft.com/office/drawing/2014/main" id="{D9248901-367D-034E-2075-7BB14B919FC4}"/>
              </a:ext>
            </a:extLst>
          </p:cNvPr>
          <p:cNvSpPr txBox="1"/>
          <p:nvPr/>
        </p:nvSpPr>
        <p:spPr>
          <a:xfrm>
            <a:off x="567225" y="2787084"/>
            <a:ext cx="2203941" cy="646331"/>
          </a:xfrm>
          <a:prstGeom prst="rect">
            <a:avLst/>
          </a:prstGeom>
          <a:solidFill>
            <a:schemeClr val="tx2"/>
          </a:solidFill>
        </p:spPr>
        <p:txBody>
          <a:bodyPr wrap="square" lIns="91440" tIns="45720" rIns="91440" bIns="45720" rtlCol="0" anchor="t">
            <a:spAutoFit/>
          </a:bodyPr>
          <a:lstStyle/>
          <a:p>
            <a:pPr algn="ctr"/>
            <a:r>
              <a:rPr lang="en-US">
                <a:solidFill>
                  <a:schemeClr val="bg1"/>
                </a:solidFill>
              </a:rPr>
              <a:t>  </a:t>
            </a:r>
            <a:r>
              <a:rPr lang="en-US" err="1">
                <a:solidFill>
                  <a:schemeClr val="bg1"/>
                </a:solidFill>
              </a:rPr>
              <a:t>Ms</a:t>
            </a:r>
            <a:r>
              <a:rPr lang="en-US">
                <a:solidFill>
                  <a:schemeClr val="bg1"/>
                </a:solidFill>
              </a:rPr>
              <a:t> </a:t>
            </a:r>
            <a:r>
              <a:rPr lang="en-US" err="1">
                <a:solidFill>
                  <a:schemeClr val="bg1"/>
                </a:solidFill>
              </a:rPr>
              <a:t>Mckehon</a:t>
            </a:r>
            <a:endParaRPr lang="en-US" err="1">
              <a:solidFill>
                <a:schemeClr val="bg1"/>
              </a:solidFill>
              <a:ea typeface="Calibri"/>
              <a:cs typeface="Calibri"/>
            </a:endParaRPr>
          </a:p>
          <a:p>
            <a:pPr algn="ctr"/>
            <a:r>
              <a:rPr lang="en-US">
                <a:solidFill>
                  <a:schemeClr val="bg1"/>
                </a:solidFill>
              </a:rPr>
              <a:t>Reception teacher</a:t>
            </a:r>
            <a:endParaRPr lang="en-US">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3644968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D6B5-E328-45AC-968E-026680D5AB24}"/>
              </a:ext>
            </a:extLst>
          </p:cNvPr>
          <p:cNvSpPr>
            <a:spLocks noGrp="1"/>
          </p:cNvSpPr>
          <p:nvPr>
            <p:ph type="title"/>
          </p:nvPr>
        </p:nvSpPr>
        <p:spPr>
          <a:xfrm>
            <a:off x="668291" y="163376"/>
            <a:ext cx="9404723" cy="899004"/>
          </a:xfrm>
        </p:spPr>
        <p:txBody>
          <a:bodyPr/>
          <a:lstStyle/>
          <a:p>
            <a:r>
              <a:rPr lang="en-GB" b="1">
                <a:solidFill>
                  <a:srgbClr val="FFC000"/>
                </a:solidFill>
              </a:rPr>
              <a:t>Uniform</a:t>
            </a:r>
            <a:endParaRPr lang="en-GB"/>
          </a:p>
        </p:txBody>
      </p:sp>
      <p:sp>
        <p:nvSpPr>
          <p:cNvPr id="3" name="Content Placeholder 2">
            <a:extLst>
              <a:ext uri="{FF2B5EF4-FFF2-40B4-BE49-F238E27FC236}">
                <a16:creationId xmlns:a16="http://schemas.microsoft.com/office/drawing/2014/main" id="{5FB603A3-9740-4454-BC37-59D6E35F1D73}"/>
              </a:ext>
            </a:extLst>
          </p:cNvPr>
          <p:cNvSpPr>
            <a:spLocks noGrp="1"/>
          </p:cNvSpPr>
          <p:nvPr>
            <p:ph idx="1"/>
          </p:nvPr>
        </p:nvSpPr>
        <p:spPr>
          <a:xfrm>
            <a:off x="917782" y="1351722"/>
            <a:ext cx="4034447" cy="4863548"/>
          </a:xfrm>
        </p:spPr>
        <p:txBody>
          <a:bodyPr>
            <a:normAutofit/>
          </a:bodyPr>
          <a:lstStyle/>
          <a:p>
            <a:pPr marL="0" lvl="0" indent="0">
              <a:buClr>
                <a:srgbClr val="1E5155">
                  <a:lumMod val="40000"/>
                  <a:lumOff val="60000"/>
                </a:srgbClr>
              </a:buClr>
              <a:buNone/>
            </a:pPr>
            <a:r>
              <a:rPr lang="en-GB"/>
              <a:t>Our EYFS uniform is slightly different to the rest of the school because our curriculum is much more active and based outside in all weathers.</a:t>
            </a:r>
          </a:p>
          <a:p>
            <a:pPr lvl="0">
              <a:buClr>
                <a:srgbClr val="1E5155">
                  <a:lumMod val="40000"/>
                  <a:lumOff val="60000"/>
                </a:srgbClr>
              </a:buClr>
            </a:pPr>
            <a:r>
              <a:rPr lang="en-GB"/>
              <a:t>Navy jumper or cardigan with school logo</a:t>
            </a:r>
            <a:endParaRPr lang="en-GB">
              <a:ea typeface="Calibri"/>
              <a:cs typeface="Calibri"/>
            </a:endParaRPr>
          </a:p>
          <a:p>
            <a:pPr lvl="0">
              <a:buClr>
                <a:srgbClr val="1E5155">
                  <a:lumMod val="40000"/>
                  <a:lumOff val="60000"/>
                </a:srgbClr>
              </a:buClr>
            </a:pPr>
            <a:r>
              <a:rPr lang="en-GB"/>
              <a:t>White polo shirt</a:t>
            </a:r>
            <a:endParaRPr lang="en-GB">
              <a:ea typeface="Calibri"/>
              <a:cs typeface="Calibri"/>
            </a:endParaRPr>
          </a:p>
          <a:p>
            <a:pPr lvl="0">
              <a:buClr>
                <a:srgbClr val="1E5155">
                  <a:lumMod val="40000"/>
                  <a:lumOff val="60000"/>
                </a:srgbClr>
              </a:buClr>
            </a:pPr>
            <a:r>
              <a:rPr lang="en-GB"/>
              <a:t>Black or navy shorts or jogging bottoms</a:t>
            </a:r>
            <a:endParaRPr lang="en-GB">
              <a:ea typeface="Calibri"/>
              <a:cs typeface="Calibri"/>
            </a:endParaRPr>
          </a:p>
          <a:p>
            <a:pPr lvl="0">
              <a:buClr>
                <a:srgbClr val="1E5155">
                  <a:lumMod val="40000"/>
                  <a:lumOff val="60000"/>
                </a:srgbClr>
              </a:buClr>
            </a:pPr>
            <a:r>
              <a:rPr lang="en-GB"/>
              <a:t>Black trainers</a:t>
            </a:r>
            <a:endParaRPr lang="en-GB">
              <a:ea typeface="Calibri"/>
              <a:cs typeface="Calibri"/>
            </a:endParaRPr>
          </a:p>
          <a:p>
            <a:pPr lvl="0">
              <a:buClr>
                <a:srgbClr val="1E5155">
                  <a:lumMod val="40000"/>
                  <a:lumOff val="60000"/>
                </a:srgbClr>
              </a:buClr>
            </a:pPr>
            <a:r>
              <a:rPr lang="en-GB"/>
              <a:t>Girls may choose to wear a blue gingham summer dress with cycle shorts in summer</a:t>
            </a:r>
            <a:endParaRPr lang="en-GB">
              <a:ea typeface="Calibri"/>
              <a:cs typeface="Calibri"/>
            </a:endParaRPr>
          </a:p>
          <a:p>
            <a:pPr>
              <a:buClr>
                <a:srgbClr val="8AD0D6"/>
              </a:buClr>
            </a:pPr>
            <a:r>
              <a:rPr lang="en-GB">
                <a:ea typeface="Calibri"/>
                <a:cs typeface="Calibri"/>
              </a:rPr>
              <a:t>No jewellery please.</a:t>
            </a:r>
          </a:p>
        </p:txBody>
      </p:sp>
      <p:pic>
        <p:nvPicPr>
          <p:cNvPr id="4" name="Picture 3">
            <a:extLst>
              <a:ext uri="{FF2B5EF4-FFF2-40B4-BE49-F238E27FC236}">
                <a16:creationId xmlns:a16="http://schemas.microsoft.com/office/drawing/2014/main" id="{F842EF4C-B69D-65CA-96B1-0D6271D3D80B}"/>
              </a:ext>
            </a:extLst>
          </p:cNvPr>
          <p:cNvPicPr>
            <a:picLocks noChangeAspect="1"/>
          </p:cNvPicPr>
          <p:nvPr/>
        </p:nvPicPr>
        <p:blipFill>
          <a:blip r:embed="rId2"/>
          <a:stretch>
            <a:fillRect/>
          </a:stretch>
        </p:blipFill>
        <p:spPr>
          <a:xfrm>
            <a:off x="6664674" y="211625"/>
            <a:ext cx="1964390" cy="4696041"/>
          </a:xfrm>
          <a:prstGeom prst="rect">
            <a:avLst/>
          </a:prstGeom>
        </p:spPr>
      </p:pic>
      <p:pic>
        <p:nvPicPr>
          <p:cNvPr id="5" name="Picture 4">
            <a:extLst>
              <a:ext uri="{FF2B5EF4-FFF2-40B4-BE49-F238E27FC236}">
                <a16:creationId xmlns:a16="http://schemas.microsoft.com/office/drawing/2014/main" id="{82D17D26-E581-3744-2ABF-AD02BD6E88BD}"/>
              </a:ext>
            </a:extLst>
          </p:cNvPr>
          <p:cNvPicPr>
            <a:picLocks noChangeAspect="1"/>
          </p:cNvPicPr>
          <p:nvPr/>
        </p:nvPicPr>
        <p:blipFill>
          <a:blip r:embed="rId3"/>
          <a:stretch>
            <a:fillRect/>
          </a:stretch>
        </p:blipFill>
        <p:spPr>
          <a:xfrm>
            <a:off x="8721747" y="211625"/>
            <a:ext cx="1485507" cy="4696041"/>
          </a:xfrm>
          <a:prstGeom prst="rect">
            <a:avLst/>
          </a:prstGeom>
        </p:spPr>
      </p:pic>
      <p:pic>
        <p:nvPicPr>
          <p:cNvPr id="6" name="Picture 5">
            <a:extLst>
              <a:ext uri="{FF2B5EF4-FFF2-40B4-BE49-F238E27FC236}">
                <a16:creationId xmlns:a16="http://schemas.microsoft.com/office/drawing/2014/main" id="{1B07FE3E-CB18-A259-39A0-9B4C0E036744}"/>
              </a:ext>
            </a:extLst>
          </p:cNvPr>
          <p:cNvPicPr>
            <a:picLocks noChangeAspect="1"/>
          </p:cNvPicPr>
          <p:nvPr/>
        </p:nvPicPr>
        <p:blipFill>
          <a:blip r:embed="rId4"/>
          <a:stretch>
            <a:fillRect/>
          </a:stretch>
        </p:blipFill>
        <p:spPr>
          <a:xfrm>
            <a:off x="4952230" y="257175"/>
            <a:ext cx="1670540" cy="4650491"/>
          </a:xfrm>
          <a:prstGeom prst="rect">
            <a:avLst/>
          </a:prstGeom>
        </p:spPr>
      </p:pic>
      <p:pic>
        <p:nvPicPr>
          <p:cNvPr id="9" name="Picture 8">
            <a:extLst>
              <a:ext uri="{FF2B5EF4-FFF2-40B4-BE49-F238E27FC236}">
                <a16:creationId xmlns:a16="http://schemas.microsoft.com/office/drawing/2014/main" id="{03930424-EEFB-6E0F-B770-D3F6EF7A4D49}"/>
              </a:ext>
            </a:extLst>
          </p:cNvPr>
          <p:cNvPicPr>
            <a:picLocks noChangeAspect="1"/>
          </p:cNvPicPr>
          <p:nvPr/>
        </p:nvPicPr>
        <p:blipFill>
          <a:blip r:embed="rId5"/>
          <a:stretch>
            <a:fillRect/>
          </a:stretch>
        </p:blipFill>
        <p:spPr>
          <a:xfrm>
            <a:off x="10322506" y="211625"/>
            <a:ext cx="1632160" cy="4696041"/>
          </a:xfrm>
          <a:prstGeom prst="rect">
            <a:avLst/>
          </a:prstGeom>
        </p:spPr>
      </p:pic>
      <p:sp>
        <p:nvSpPr>
          <p:cNvPr id="11" name="7-point Star 10">
            <a:extLst>
              <a:ext uri="{FF2B5EF4-FFF2-40B4-BE49-F238E27FC236}">
                <a16:creationId xmlns:a16="http://schemas.microsoft.com/office/drawing/2014/main" id="{1BEA851F-5B7E-EFE1-2E23-BDF77F294218}"/>
              </a:ext>
            </a:extLst>
          </p:cNvPr>
          <p:cNvSpPr/>
          <p:nvPr/>
        </p:nvSpPr>
        <p:spPr>
          <a:xfrm>
            <a:off x="2650603" y="0"/>
            <a:ext cx="2720050" cy="1446835"/>
          </a:xfrm>
          <a:prstGeom prst="star7">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a:solidFill>
                  <a:srgbClr val="FF0000"/>
                </a:solidFill>
              </a:rPr>
              <a:t>Please label EVERYTHING</a:t>
            </a:r>
            <a:r>
              <a:rPr lang="en-US" sz="1600" b="1">
                <a:solidFill>
                  <a:srgbClr val="FF0000"/>
                </a:solidFill>
              </a:rPr>
              <a:t>!</a:t>
            </a:r>
          </a:p>
        </p:txBody>
      </p:sp>
      <p:sp>
        <p:nvSpPr>
          <p:cNvPr id="7" name="7-point Star 10">
            <a:extLst>
              <a:ext uri="{FF2B5EF4-FFF2-40B4-BE49-F238E27FC236}">
                <a16:creationId xmlns:a16="http://schemas.microsoft.com/office/drawing/2014/main" id="{B998A17C-E4DC-3F0F-C22E-6CA01680EE62}"/>
              </a:ext>
            </a:extLst>
          </p:cNvPr>
          <p:cNvSpPr/>
          <p:nvPr/>
        </p:nvSpPr>
        <p:spPr>
          <a:xfrm>
            <a:off x="7914264" y="4325814"/>
            <a:ext cx="2720050" cy="1446835"/>
          </a:xfrm>
          <a:prstGeom prst="star7">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a:solidFill>
                  <a:srgbClr val="FF0000"/>
                </a:solidFill>
              </a:rPr>
              <a:t>Please label EVERYTHING</a:t>
            </a:r>
            <a:r>
              <a:rPr lang="en-US" sz="1600" b="1">
                <a:solidFill>
                  <a:srgbClr val="FF0000"/>
                </a:solidFill>
              </a:rPr>
              <a:t>!</a:t>
            </a:r>
          </a:p>
        </p:txBody>
      </p:sp>
    </p:spTree>
    <p:extLst>
      <p:ext uri="{BB962C8B-B14F-4D97-AF65-F5344CB8AC3E}">
        <p14:creationId xmlns:p14="http://schemas.microsoft.com/office/powerpoint/2010/main" val="21692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B944-5F23-D153-FEEA-E058469A3536}"/>
              </a:ext>
            </a:extLst>
          </p:cNvPr>
          <p:cNvSpPr>
            <a:spLocks noGrp="1"/>
          </p:cNvSpPr>
          <p:nvPr>
            <p:ph type="title"/>
          </p:nvPr>
        </p:nvSpPr>
        <p:spPr>
          <a:xfrm>
            <a:off x="1021598" y="92990"/>
            <a:ext cx="10131425" cy="1456267"/>
          </a:xfrm>
        </p:spPr>
        <p:txBody>
          <a:bodyPr/>
          <a:lstStyle/>
          <a:p>
            <a:r>
              <a:rPr lang="en-GB" b="1">
                <a:solidFill>
                  <a:srgbClr val="FFC000"/>
                </a:solidFill>
              </a:rPr>
              <a:t>What does my child need to bring?</a:t>
            </a:r>
            <a:endParaRPr lang="en-US"/>
          </a:p>
        </p:txBody>
      </p:sp>
      <p:sp>
        <p:nvSpPr>
          <p:cNvPr id="3" name="Content Placeholder 2">
            <a:extLst>
              <a:ext uri="{FF2B5EF4-FFF2-40B4-BE49-F238E27FC236}">
                <a16:creationId xmlns:a16="http://schemas.microsoft.com/office/drawing/2014/main" id="{426E66A2-78AF-C661-EE3B-45C572B0C7D1}"/>
              </a:ext>
            </a:extLst>
          </p:cNvPr>
          <p:cNvSpPr>
            <a:spLocks noGrp="1"/>
          </p:cNvSpPr>
          <p:nvPr>
            <p:ph idx="1"/>
          </p:nvPr>
        </p:nvSpPr>
        <p:spPr>
          <a:xfrm>
            <a:off x="291613" y="1126931"/>
            <a:ext cx="12354710" cy="3816385"/>
          </a:xfrm>
        </p:spPr>
        <p:txBody>
          <a:bodyPr>
            <a:normAutofit/>
          </a:bodyPr>
          <a:lstStyle/>
          <a:p>
            <a:pPr>
              <a:buFont typeface="Wingdings" pitchFamily="2" charset="2"/>
              <a:buChar char="Ø"/>
            </a:pPr>
            <a:r>
              <a:rPr lang="en-US" sz="2000" dirty="0"/>
              <a:t>A water bottle filled with water (no squash or </a:t>
            </a:r>
            <a:r>
              <a:rPr lang="en-US" sz="2000" dirty="0" err="1"/>
              <a:t>flavoured</a:t>
            </a:r>
            <a:r>
              <a:rPr lang="en-US" sz="2000" dirty="0"/>
              <a:t> drinks please!)</a:t>
            </a:r>
            <a:endParaRPr lang="en-US" sz="2000" dirty="0">
              <a:ea typeface="Calibri"/>
              <a:cs typeface="Calibri"/>
            </a:endParaRPr>
          </a:p>
          <a:p>
            <a:pPr>
              <a:buFont typeface="Wingdings" pitchFamily="2" charset="2"/>
              <a:buChar char="Ø"/>
            </a:pPr>
            <a:r>
              <a:rPr lang="en-US" sz="2000" dirty="0"/>
              <a:t>A book bag (navy blue only) </a:t>
            </a:r>
            <a:endParaRPr lang="en-US" sz="2000" dirty="0">
              <a:ea typeface="Calibri"/>
              <a:cs typeface="Calibri"/>
            </a:endParaRPr>
          </a:p>
          <a:p>
            <a:pPr>
              <a:buFont typeface="Wingdings" pitchFamily="2" charset="2"/>
              <a:buChar char="Ø"/>
            </a:pPr>
            <a:r>
              <a:rPr lang="en-US" sz="2000" dirty="0"/>
              <a:t>A small backpack or tote bag with a full set of spare clothes.</a:t>
            </a:r>
            <a:endParaRPr lang="en-US" sz="2000" dirty="0">
              <a:ea typeface="Calibri"/>
              <a:cs typeface="Calibri"/>
            </a:endParaRPr>
          </a:p>
          <a:p>
            <a:pPr>
              <a:buFont typeface="Wingdings" pitchFamily="2" charset="2"/>
              <a:buChar char="Ø"/>
            </a:pPr>
            <a:r>
              <a:rPr lang="en-US" sz="2000" dirty="0"/>
              <a:t>A named coat</a:t>
            </a:r>
            <a:endParaRPr lang="en-US" sz="2000" dirty="0">
              <a:ea typeface="Calibri"/>
              <a:cs typeface="Calibri"/>
            </a:endParaRPr>
          </a:p>
          <a:p>
            <a:pPr>
              <a:buFont typeface="Wingdings" pitchFamily="2" charset="2"/>
              <a:buChar char="Ø"/>
            </a:pPr>
            <a:r>
              <a:rPr lang="en-US" sz="2000" dirty="0"/>
              <a:t>Weather appropriate extras (sun hat, woolly hat, gloves etc.)</a:t>
            </a:r>
            <a:endParaRPr lang="en-US" sz="2000" dirty="0">
              <a:ea typeface="Calibri"/>
              <a:cs typeface="Calibri"/>
            </a:endParaRPr>
          </a:p>
          <a:p>
            <a:pPr>
              <a:buFont typeface="Wingdings" pitchFamily="2" charset="2"/>
              <a:buChar char="Ø"/>
            </a:pPr>
            <a:r>
              <a:rPr lang="en-US" sz="2000" dirty="0"/>
              <a:t>Wellies and puddle suit to stay in school .</a:t>
            </a:r>
            <a:endParaRPr lang="en-US" sz="2000" dirty="0">
              <a:ea typeface="Calibri"/>
              <a:cs typeface="Calibri"/>
            </a:endParaRPr>
          </a:p>
          <a:p>
            <a:pPr>
              <a:buClr>
                <a:srgbClr val="FFFFFF"/>
              </a:buClr>
              <a:buFont typeface="Wingdings" pitchFamily="2" charset="2"/>
              <a:buChar char="Ø"/>
            </a:pPr>
            <a:r>
              <a:rPr lang="en-US" sz="2000" dirty="0">
                <a:ea typeface="Calibri"/>
                <a:cs typeface="Calibri"/>
              </a:rPr>
              <a:t>Spare clothes, these can stay in school.</a:t>
            </a:r>
          </a:p>
        </p:txBody>
      </p:sp>
      <p:pic>
        <p:nvPicPr>
          <p:cNvPr id="1026" name="Picture 2" descr="Bearwood Primary Book Bag - School Bells, The Uniform Experts">
            <a:extLst>
              <a:ext uri="{FF2B5EF4-FFF2-40B4-BE49-F238E27FC236}">
                <a16:creationId xmlns:a16="http://schemas.microsoft.com/office/drawing/2014/main" id="{1378B759-5F66-0189-0A9A-ACC4D25243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8099" y="2328862"/>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Products">
            <a:extLst>
              <a:ext uri="{FF2B5EF4-FFF2-40B4-BE49-F238E27FC236}">
                <a16:creationId xmlns:a16="http://schemas.microsoft.com/office/drawing/2014/main" id="{AF12302C-3BF7-4A1B-71C1-2E2890B691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6140" y="2400830"/>
            <a:ext cx="2142067" cy="2142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mple Modern Kids Water Bottle with Straw | Insulated Stainless Steel  Reusable Tumbler for Toddlers, Girls, Boys | Summit Collection | 415ml |  Solar System : Amazon.co.uk: Home &amp; Kitchen">
            <a:extLst>
              <a:ext uri="{FF2B5EF4-FFF2-40B4-BE49-F238E27FC236}">
                <a16:creationId xmlns:a16="http://schemas.microsoft.com/office/drawing/2014/main" id="{0E803AD8-CC62-1BCD-13A0-85B7562D9F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6759" y="86518"/>
            <a:ext cx="2400830" cy="24008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ghthouse Anchor Boys Coat - Blue – House of Country">
            <a:extLst>
              <a:ext uri="{FF2B5EF4-FFF2-40B4-BE49-F238E27FC236}">
                <a16:creationId xmlns:a16="http://schemas.microsoft.com/office/drawing/2014/main" id="{FAEB73E3-12FB-4534-8863-25F81B39DC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4568" y="4542897"/>
            <a:ext cx="1428045" cy="2142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5 Best kids' wellies for boys, girls and toddlers | London Evening  Standard | Evening Standard">
            <a:extLst>
              <a:ext uri="{FF2B5EF4-FFF2-40B4-BE49-F238E27FC236}">
                <a16:creationId xmlns:a16="http://schemas.microsoft.com/office/drawing/2014/main" id="{EDE1D2F4-F7A8-835C-6EC6-91FB914B17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0895" y="4693726"/>
            <a:ext cx="3213101" cy="21420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ids Sun Chaser Cap - Child's Caped Hat – Sunday Afternoons Hats UK">
            <a:extLst>
              <a:ext uri="{FF2B5EF4-FFF2-40B4-BE49-F238E27FC236}">
                <a16:creationId xmlns:a16="http://schemas.microsoft.com/office/drawing/2014/main" id="{17B24F6F-0AEA-35CF-A465-C647B4DEDE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7408"/>
          <a:stretch/>
        </p:blipFill>
        <p:spPr bwMode="auto">
          <a:xfrm>
            <a:off x="2158618" y="5482744"/>
            <a:ext cx="2645285" cy="11038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ildren in Need Grey Hat Scarf and Gloves Set | Kids | George at ASDA">
            <a:extLst>
              <a:ext uri="{FF2B5EF4-FFF2-40B4-BE49-F238E27FC236}">
                <a16:creationId xmlns:a16="http://schemas.microsoft.com/office/drawing/2014/main" id="{F0EDDB20-59FA-16C0-4943-63A7784BB0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9349" y="4792415"/>
            <a:ext cx="1464327" cy="1944688"/>
          </a:xfrm>
          <a:prstGeom prst="rect">
            <a:avLst/>
          </a:prstGeom>
          <a:noFill/>
          <a:extLst>
            <a:ext uri="{909E8E84-426E-40DD-AFC4-6F175D3DCCD1}">
              <a14:hiddenFill xmlns:a14="http://schemas.microsoft.com/office/drawing/2010/main">
                <a:solidFill>
                  <a:srgbClr val="FFFFFF"/>
                </a:solidFill>
              </a14:hiddenFill>
            </a:ext>
          </a:extLst>
        </p:spPr>
      </p:pic>
      <p:sp>
        <p:nvSpPr>
          <p:cNvPr id="5" name="7-point Star 10">
            <a:extLst>
              <a:ext uri="{FF2B5EF4-FFF2-40B4-BE49-F238E27FC236}">
                <a16:creationId xmlns:a16="http://schemas.microsoft.com/office/drawing/2014/main" id="{C39C2090-2811-4C11-F43B-0C8ABB37494D}"/>
              </a:ext>
            </a:extLst>
          </p:cNvPr>
          <p:cNvSpPr/>
          <p:nvPr/>
        </p:nvSpPr>
        <p:spPr>
          <a:xfrm>
            <a:off x="294265" y="5111261"/>
            <a:ext cx="2509034" cy="1317882"/>
          </a:xfrm>
          <a:prstGeom prst="star7">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u="sng">
                <a:solidFill>
                  <a:srgbClr val="FF0000"/>
                </a:solidFill>
              </a:rPr>
              <a:t>Please label  EVERYTHING</a:t>
            </a:r>
            <a:r>
              <a:rPr lang="en-US" sz="1600" b="1">
                <a:solidFill>
                  <a:srgbClr val="FF0000"/>
                </a:solidFill>
              </a:rPr>
              <a:t>!</a:t>
            </a:r>
          </a:p>
        </p:txBody>
      </p:sp>
      <p:sp>
        <p:nvSpPr>
          <p:cNvPr id="7" name="7-point Star 10">
            <a:extLst>
              <a:ext uri="{FF2B5EF4-FFF2-40B4-BE49-F238E27FC236}">
                <a16:creationId xmlns:a16="http://schemas.microsoft.com/office/drawing/2014/main" id="{F1CAEFE6-A686-234C-ECC8-3F898DDEBCC3}"/>
              </a:ext>
            </a:extLst>
          </p:cNvPr>
          <p:cNvSpPr/>
          <p:nvPr/>
        </p:nvSpPr>
        <p:spPr>
          <a:xfrm>
            <a:off x="8090111" y="996462"/>
            <a:ext cx="2720050" cy="1446835"/>
          </a:xfrm>
          <a:prstGeom prst="star7">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a:solidFill>
                  <a:srgbClr val="FF0000"/>
                </a:solidFill>
              </a:rPr>
              <a:t>Please label EVERYTHING</a:t>
            </a:r>
            <a:r>
              <a:rPr lang="en-US" sz="1600" b="1">
                <a:solidFill>
                  <a:srgbClr val="FF0000"/>
                </a:solidFill>
              </a:rPr>
              <a:t>!</a:t>
            </a:r>
          </a:p>
        </p:txBody>
      </p:sp>
    </p:spTree>
    <p:extLst>
      <p:ext uri="{BB962C8B-B14F-4D97-AF65-F5344CB8AC3E}">
        <p14:creationId xmlns:p14="http://schemas.microsoft.com/office/powerpoint/2010/main" val="291395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grapes&#10;&#10;AI-generated content may be incorrect.">
            <a:extLst>
              <a:ext uri="{FF2B5EF4-FFF2-40B4-BE49-F238E27FC236}">
                <a16:creationId xmlns:a16="http://schemas.microsoft.com/office/drawing/2014/main" id="{3D101A6C-3C1E-E8AF-6507-B13361DA83D1}"/>
              </a:ext>
            </a:extLst>
          </p:cNvPr>
          <p:cNvPicPr>
            <a:picLocks noGrp="1" noChangeAspect="1"/>
          </p:cNvPicPr>
          <p:nvPr>
            <p:ph idx="1"/>
          </p:nvPr>
        </p:nvPicPr>
        <p:blipFill>
          <a:blip r:embed="rId2"/>
          <a:stretch>
            <a:fillRect/>
          </a:stretch>
        </p:blipFill>
        <p:spPr>
          <a:xfrm>
            <a:off x="6988595" y="4618334"/>
            <a:ext cx="2521096" cy="2030354"/>
          </a:xfrm>
          <a:prstGeom prst="rect">
            <a:avLst/>
          </a:prstGeom>
        </p:spPr>
      </p:pic>
      <p:sp>
        <p:nvSpPr>
          <p:cNvPr id="5" name="Title 4">
            <a:extLst>
              <a:ext uri="{FF2B5EF4-FFF2-40B4-BE49-F238E27FC236}">
                <a16:creationId xmlns:a16="http://schemas.microsoft.com/office/drawing/2014/main" id="{63F33C4D-2619-D715-28F0-76A5198DA69B}"/>
              </a:ext>
            </a:extLst>
          </p:cNvPr>
          <p:cNvSpPr>
            <a:spLocks noGrp="1"/>
          </p:cNvSpPr>
          <p:nvPr>
            <p:ph type="title"/>
          </p:nvPr>
        </p:nvSpPr>
        <p:spPr>
          <a:xfrm>
            <a:off x="697524" y="410308"/>
            <a:ext cx="10131425" cy="1104575"/>
          </a:xfrm>
        </p:spPr>
        <p:txBody>
          <a:bodyPr/>
          <a:lstStyle/>
          <a:p>
            <a:pPr algn="ctr"/>
            <a:r>
              <a:rPr lang="en-GB" b="1">
                <a:solidFill>
                  <a:srgbClr val="FFC000"/>
                </a:solidFill>
                <a:ea typeface="Calibri Light"/>
                <a:cs typeface="Calibri Light"/>
              </a:rPr>
              <a:t>Lunch time </a:t>
            </a:r>
          </a:p>
        </p:txBody>
      </p:sp>
      <p:sp>
        <p:nvSpPr>
          <p:cNvPr id="7" name="TextBox 6">
            <a:extLst>
              <a:ext uri="{FF2B5EF4-FFF2-40B4-BE49-F238E27FC236}">
                <a16:creationId xmlns:a16="http://schemas.microsoft.com/office/drawing/2014/main" id="{A2FA9696-45BF-362D-CB77-8A562E94771E}"/>
              </a:ext>
            </a:extLst>
          </p:cNvPr>
          <p:cNvSpPr txBox="1"/>
          <p:nvPr/>
        </p:nvSpPr>
        <p:spPr>
          <a:xfrm>
            <a:off x="567514" y="1251024"/>
            <a:ext cx="981364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ea typeface="Calibri" panose="020F0502020204030204"/>
                <a:cs typeface="Calibri" panose="020F0502020204030204"/>
              </a:rPr>
              <a:t>PACKED LUNCHES</a:t>
            </a:r>
          </a:p>
          <a:p>
            <a:pPr marL="285750" indent="-285750">
              <a:buFont typeface="Wingdings"/>
              <a:buChar char="Ø"/>
            </a:pPr>
            <a:r>
              <a:rPr lang="en-GB" dirty="0">
                <a:ea typeface="Calibri" panose="020F0502020204030204"/>
                <a:cs typeface="Calibri" panose="020F0502020204030204"/>
              </a:rPr>
              <a:t>We are a healthy school, please help promote this by sending your child with a healthy                              packed lunch. Children are not allowed sweets, chocolate, fizzy drinks, however they can bring a juice, smoothie or diluted juice to have with their lunch.</a:t>
            </a:r>
            <a:endParaRPr lang="en-US" dirty="0">
              <a:ea typeface="Calibri"/>
              <a:cs typeface="Calibri"/>
            </a:endParaRPr>
          </a:p>
          <a:p>
            <a:pPr marL="285750" indent="-285750">
              <a:buFont typeface="Wingdings"/>
              <a:buChar char="Ø"/>
            </a:pPr>
            <a:r>
              <a:rPr lang="en-GB" dirty="0">
                <a:ea typeface="Calibri" panose="020F0502020204030204"/>
                <a:cs typeface="Calibri" panose="020F0502020204030204"/>
              </a:rPr>
              <a:t>Please cut up (long ways) grapes, small tomatoes, olives and blueberries to reduce any risk from choking.</a:t>
            </a:r>
          </a:p>
          <a:p>
            <a:pPr marL="285750" indent="-285750">
              <a:buFont typeface="Wingdings"/>
              <a:buChar char="Ø"/>
            </a:pPr>
            <a:r>
              <a:rPr lang="en-GB" dirty="0">
                <a:ea typeface="Calibri" panose="020F0502020204030204"/>
                <a:cs typeface="Calibri" panose="020F0502020204030204"/>
              </a:rPr>
              <a:t>We are a nut aware school.  Please ensure there are no nuts or nut products such as peanut butter and chocolate hazelnut spread in your child's lunch box. There are children in the school allergies</a:t>
            </a:r>
          </a:p>
          <a:p>
            <a:r>
              <a:rPr lang="en-GB" u="sng" dirty="0">
                <a:ea typeface="Calibri" panose="020F0502020204030204"/>
                <a:cs typeface="Calibri" panose="020F0502020204030204"/>
              </a:rPr>
              <a:t>SCHOOL DINNERS</a:t>
            </a:r>
          </a:p>
          <a:p>
            <a:pPr marL="285750" indent="-285750">
              <a:buFont typeface="Wingdings"/>
              <a:buChar char="Ø"/>
            </a:pPr>
            <a:r>
              <a:rPr lang="en-GB" dirty="0">
                <a:ea typeface="+mn-lt"/>
                <a:cs typeface="+mn-lt"/>
              </a:rPr>
              <a:t>Meals are ordered via an app called </a:t>
            </a:r>
            <a:r>
              <a:rPr lang="en-GB" i="1" dirty="0">
                <a:ea typeface="+mn-lt"/>
                <a:cs typeface="+mn-lt"/>
              </a:rPr>
              <a:t>Impact Food Group </a:t>
            </a:r>
            <a:r>
              <a:rPr lang="en-GB" dirty="0">
                <a:ea typeface="+mn-lt"/>
                <a:cs typeface="+mn-lt"/>
              </a:rPr>
              <a:t>and all meals for                                                                             the coming week must be ordered by 11pm on the Sunday before. Please see a member of staff if                                   you need any support ordering.</a:t>
            </a:r>
          </a:p>
          <a:p>
            <a:pPr marL="285750" indent="-285750">
              <a:buFont typeface="Wingdings"/>
              <a:buChar char="Ø"/>
            </a:pPr>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pic>
        <p:nvPicPr>
          <p:cNvPr id="8" name="Picture 7" descr="A lunch box and clock&#10;&#10;AI-generated content may be incorrect.">
            <a:extLst>
              <a:ext uri="{FF2B5EF4-FFF2-40B4-BE49-F238E27FC236}">
                <a16:creationId xmlns:a16="http://schemas.microsoft.com/office/drawing/2014/main" id="{BEB1B6D8-4457-C960-AA7B-527C99B44A2E}"/>
              </a:ext>
            </a:extLst>
          </p:cNvPr>
          <p:cNvPicPr>
            <a:picLocks noChangeAspect="1"/>
          </p:cNvPicPr>
          <p:nvPr/>
        </p:nvPicPr>
        <p:blipFill>
          <a:blip r:embed="rId3"/>
          <a:stretch>
            <a:fillRect/>
          </a:stretch>
        </p:blipFill>
        <p:spPr>
          <a:xfrm>
            <a:off x="3615135" y="4839878"/>
            <a:ext cx="2152089" cy="1593361"/>
          </a:xfrm>
          <a:prstGeom prst="rect">
            <a:avLst/>
          </a:prstGeom>
        </p:spPr>
      </p:pic>
      <p:pic>
        <p:nvPicPr>
          <p:cNvPr id="9" name="Picture 8" descr="Once again Jeremy Corbyn has missed the point – free school meals don't ...">
            <a:extLst>
              <a:ext uri="{FF2B5EF4-FFF2-40B4-BE49-F238E27FC236}">
                <a16:creationId xmlns:a16="http://schemas.microsoft.com/office/drawing/2014/main" id="{BD628F68-1669-2F5E-0848-F6E022B47CA4}"/>
              </a:ext>
            </a:extLst>
          </p:cNvPr>
          <p:cNvPicPr>
            <a:picLocks noChangeAspect="1"/>
          </p:cNvPicPr>
          <p:nvPr/>
        </p:nvPicPr>
        <p:blipFill>
          <a:blip r:embed="rId4"/>
          <a:stretch>
            <a:fillRect/>
          </a:stretch>
        </p:blipFill>
        <p:spPr>
          <a:xfrm>
            <a:off x="366186" y="4876291"/>
            <a:ext cx="2331205" cy="1413415"/>
          </a:xfrm>
          <a:prstGeom prst="rect">
            <a:avLst/>
          </a:prstGeom>
        </p:spPr>
      </p:pic>
      <p:pic>
        <p:nvPicPr>
          <p:cNvPr id="10" name="Picture 9" descr="A no nuts sign&#10;&#10;AI-generated content may be incorrect.">
            <a:extLst>
              <a:ext uri="{FF2B5EF4-FFF2-40B4-BE49-F238E27FC236}">
                <a16:creationId xmlns:a16="http://schemas.microsoft.com/office/drawing/2014/main" id="{45C07727-C96B-AD7C-4754-AEC87F7A1BEB}"/>
              </a:ext>
            </a:extLst>
          </p:cNvPr>
          <p:cNvPicPr>
            <a:picLocks noChangeAspect="1"/>
          </p:cNvPicPr>
          <p:nvPr/>
        </p:nvPicPr>
        <p:blipFill>
          <a:blip r:embed="rId5"/>
          <a:stretch>
            <a:fillRect/>
          </a:stretch>
        </p:blipFill>
        <p:spPr>
          <a:xfrm>
            <a:off x="10135407" y="417082"/>
            <a:ext cx="1878847" cy="2472140"/>
          </a:xfrm>
          <a:prstGeom prst="rect">
            <a:avLst/>
          </a:prstGeom>
        </p:spPr>
      </p:pic>
      <p:pic>
        <p:nvPicPr>
          <p:cNvPr id="2" name="Picture 1" descr="A screenshot of a menu&#10;&#10;AI-generated content may be incorrect.">
            <a:extLst>
              <a:ext uri="{FF2B5EF4-FFF2-40B4-BE49-F238E27FC236}">
                <a16:creationId xmlns:a16="http://schemas.microsoft.com/office/drawing/2014/main" id="{3762417A-03C3-214A-0004-188E9D512D0D}"/>
              </a:ext>
            </a:extLst>
          </p:cNvPr>
          <p:cNvPicPr>
            <a:picLocks noChangeAspect="1"/>
          </p:cNvPicPr>
          <p:nvPr/>
        </p:nvPicPr>
        <p:blipFill>
          <a:blip r:embed="rId6"/>
          <a:srcRect l="5490" t="-735" r="-392" b="-1200"/>
          <a:stretch>
            <a:fillRect/>
          </a:stretch>
        </p:blipFill>
        <p:spPr>
          <a:xfrm>
            <a:off x="10248605" y="3100275"/>
            <a:ext cx="1546431" cy="3482751"/>
          </a:xfrm>
          <a:prstGeom prst="rect">
            <a:avLst/>
          </a:prstGeom>
        </p:spPr>
      </p:pic>
    </p:spTree>
    <p:extLst>
      <p:ext uri="{BB962C8B-B14F-4D97-AF65-F5344CB8AC3E}">
        <p14:creationId xmlns:p14="http://schemas.microsoft.com/office/powerpoint/2010/main" val="756423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A7FCFD-E6F8-078A-3F20-D0E59B6001B7}"/>
              </a:ext>
            </a:extLst>
          </p:cNvPr>
          <p:cNvSpPr txBox="1"/>
          <p:nvPr/>
        </p:nvSpPr>
        <p:spPr>
          <a:xfrm>
            <a:off x="772850" y="638441"/>
            <a:ext cx="101478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  </a:t>
            </a:r>
          </a:p>
        </p:txBody>
      </p:sp>
      <p:sp>
        <p:nvSpPr>
          <p:cNvPr id="5" name="TextBox 4">
            <a:extLst>
              <a:ext uri="{FF2B5EF4-FFF2-40B4-BE49-F238E27FC236}">
                <a16:creationId xmlns:a16="http://schemas.microsoft.com/office/drawing/2014/main" id="{9AD90963-5C11-0644-403C-B5EC98E418F6}"/>
              </a:ext>
            </a:extLst>
          </p:cNvPr>
          <p:cNvSpPr txBox="1"/>
          <p:nvPr/>
        </p:nvSpPr>
        <p:spPr>
          <a:xfrm>
            <a:off x="1237872" y="1439607"/>
            <a:ext cx="696549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ea typeface="Calibri"/>
              <a:cs typeface="Calibri"/>
            </a:endParaRPr>
          </a:p>
          <a:p>
            <a:endParaRPr lang="en-GB" dirty="0">
              <a:ea typeface="Calibri"/>
              <a:cs typeface="Calibri"/>
            </a:endParaRPr>
          </a:p>
          <a:p>
            <a:pPr marL="285750" indent="-285750">
              <a:buFont typeface="Wingdings"/>
              <a:buChar char="Ø"/>
            </a:pPr>
            <a:r>
              <a:rPr lang="en-GB" dirty="0">
                <a:ea typeface="Calibri"/>
                <a:cs typeface="Calibri"/>
              </a:rPr>
              <a:t>School starts at 8.45am</a:t>
            </a:r>
          </a:p>
          <a:p>
            <a:pPr marL="285750" indent="-285750">
              <a:buFont typeface="Wingdings"/>
              <a:buChar char="Ø"/>
            </a:pPr>
            <a:r>
              <a:rPr lang="en-GB" dirty="0">
                <a:ea typeface="Calibri"/>
                <a:cs typeface="Calibri"/>
              </a:rPr>
              <a:t>The EYFS garden  gate opens at 8.35am and closes promptly at 8.50am</a:t>
            </a:r>
          </a:p>
          <a:p>
            <a:pPr marL="285750" indent="-285750">
              <a:buFont typeface="Wingdings"/>
              <a:buChar char="Ø"/>
            </a:pPr>
            <a:r>
              <a:rPr lang="en-GB" dirty="0">
                <a:ea typeface="Calibri"/>
                <a:cs typeface="Calibri"/>
              </a:rPr>
              <a:t>If your child attends morning Nursery at pick up time the gate will open at 11.40am and will close at 11.50am.</a:t>
            </a:r>
          </a:p>
          <a:p>
            <a:pPr marL="285750" indent="-285750">
              <a:buFont typeface="Wingdings"/>
              <a:buChar char="Ø"/>
            </a:pPr>
            <a:r>
              <a:rPr lang="en-GB" dirty="0">
                <a:ea typeface="Calibri"/>
                <a:cs typeface="Calibri"/>
              </a:rPr>
              <a:t>Please try and keep to these times, however if you are late, please drop off/collect via the school office.</a:t>
            </a:r>
          </a:p>
          <a:p>
            <a:pPr marL="285750" indent="-285750">
              <a:buFont typeface="Wingdings"/>
              <a:buChar char="Ø"/>
            </a:pPr>
            <a:r>
              <a:rPr lang="en-GB" dirty="0">
                <a:ea typeface="Calibri"/>
                <a:cs typeface="Calibri"/>
              </a:rPr>
              <a:t>The gate will open at the end of the day at 3.15pm, we know that it can take a little time to dismiss the children, and we appreciate both your understanding and patience at this time.  </a:t>
            </a:r>
          </a:p>
          <a:p>
            <a:pPr marL="285750" indent="-285750">
              <a:buFont typeface="Wingdings"/>
              <a:buChar char="Ø"/>
            </a:pPr>
            <a:r>
              <a:rPr lang="en-GB" dirty="0">
                <a:ea typeface="+mn-lt"/>
                <a:cs typeface="+mn-lt"/>
              </a:rPr>
              <a:t> Please let staff know if someone other than yourself will be collecting your child. If they are unknown to staff,  you will need to supply a password to office prior to collection.</a:t>
            </a:r>
          </a:p>
          <a:p>
            <a:pPr marL="285750" indent="-285750">
              <a:buFont typeface="Wingdings"/>
              <a:buChar char="Ø"/>
            </a:pPr>
            <a:r>
              <a:rPr lang="en-GB" dirty="0">
                <a:ea typeface="Calibri"/>
                <a:cs typeface="Calibri"/>
              </a:rPr>
              <a:t>If your child is ill, please </a:t>
            </a:r>
            <a:r>
              <a:rPr lang="en-GB" dirty="0">
                <a:ea typeface="+mn-lt"/>
                <a:cs typeface="+mn-lt"/>
              </a:rPr>
              <a:t>School Office on 0118 978 4628. If your child has sickness and/or diarrhoea they should be kept at home for 48 hours after the last bout.</a:t>
            </a:r>
          </a:p>
        </p:txBody>
      </p:sp>
      <p:sp>
        <p:nvSpPr>
          <p:cNvPr id="8" name="TextBox 7">
            <a:extLst>
              <a:ext uri="{FF2B5EF4-FFF2-40B4-BE49-F238E27FC236}">
                <a16:creationId xmlns:a16="http://schemas.microsoft.com/office/drawing/2014/main" id="{679CD92D-D1B0-76AC-0776-DCF634667DD1}"/>
              </a:ext>
            </a:extLst>
          </p:cNvPr>
          <p:cNvSpPr txBox="1"/>
          <p:nvPr/>
        </p:nvSpPr>
        <p:spPr>
          <a:xfrm>
            <a:off x="1911724" y="454959"/>
            <a:ext cx="901849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cap="all">
                <a:solidFill>
                  <a:srgbClr val="FFC000"/>
                </a:solidFill>
                <a:latin typeface="Calibri Light"/>
                <a:ea typeface="Calibri Light"/>
                <a:cs typeface="Calibri Light"/>
              </a:rPr>
              <a:t>Attendance and timings</a:t>
            </a:r>
            <a:endParaRPr lang="en-US"/>
          </a:p>
          <a:p>
            <a:pPr algn="ctr"/>
            <a:r>
              <a:rPr lang="en-US" sz="1600" cap="all">
                <a:solidFill>
                  <a:srgbClr val="FFC000"/>
                </a:solidFill>
                <a:ea typeface="+mn-lt"/>
                <a:cs typeface="+mn-lt"/>
              </a:rPr>
              <a:t>Research has shown that there is a strong link between attendance and achievement, therefore we work in partnership with parents/carers to ensure that every child has the opportunity  to meet their full potential.</a:t>
            </a:r>
            <a:endParaRPr lang="en-US" sz="1600">
              <a:solidFill>
                <a:srgbClr val="FFC000"/>
              </a:solidFill>
              <a:ea typeface="Calibri"/>
              <a:cs typeface="Calibri"/>
            </a:endParaRPr>
          </a:p>
        </p:txBody>
      </p:sp>
      <p:pic>
        <p:nvPicPr>
          <p:cNvPr id="9" name="Picture 8" descr="A poster with a child jumping in the air&#10;&#10;AI-generated content may be incorrect.">
            <a:extLst>
              <a:ext uri="{FF2B5EF4-FFF2-40B4-BE49-F238E27FC236}">
                <a16:creationId xmlns:a16="http://schemas.microsoft.com/office/drawing/2014/main" id="{9FDCB685-2EAC-77DC-1527-A35A600DA657}"/>
              </a:ext>
            </a:extLst>
          </p:cNvPr>
          <p:cNvPicPr>
            <a:picLocks noChangeAspect="1"/>
          </p:cNvPicPr>
          <p:nvPr/>
        </p:nvPicPr>
        <p:blipFill>
          <a:blip r:embed="rId2"/>
          <a:stretch>
            <a:fillRect/>
          </a:stretch>
        </p:blipFill>
        <p:spPr>
          <a:xfrm>
            <a:off x="8631051" y="1717301"/>
            <a:ext cx="3300693" cy="4600015"/>
          </a:xfrm>
          <a:prstGeom prst="rect">
            <a:avLst/>
          </a:prstGeom>
        </p:spPr>
      </p:pic>
      <p:pic>
        <p:nvPicPr>
          <p:cNvPr id="10" name="Picture 9" descr="School Timing – Dar-ul-Madinah">
            <a:extLst>
              <a:ext uri="{FF2B5EF4-FFF2-40B4-BE49-F238E27FC236}">
                <a16:creationId xmlns:a16="http://schemas.microsoft.com/office/drawing/2014/main" id="{BDC7E747-8D24-672F-C2FE-9BE46EFBC458}"/>
              </a:ext>
            </a:extLst>
          </p:cNvPr>
          <p:cNvPicPr>
            <a:picLocks noChangeAspect="1"/>
          </p:cNvPicPr>
          <p:nvPr/>
        </p:nvPicPr>
        <p:blipFill>
          <a:blip r:embed="rId3"/>
          <a:stretch>
            <a:fillRect/>
          </a:stretch>
        </p:blipFill>
        <p:spPr>
          <a:xfrm>
            <a:off x="0" y="18209"/>
            <a:ext cx="2566148" cy="1610846"/>
          </a:xfrm>
          <a:prstGeom prst="rect">
            <a:avLst/>
          </a:prstGeom>
        </p:spPr>
      </p:pic>
    </p:spTree>
    <p:extLst>
      <p:ext uri="{BB962C8B-B14F-4D97-AF65-F5344CB8AC3E}">
        <p14:creationId xmlns:p14="http://schemas.microsoft.com/office/powerpoint/2010/main" val="4193874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10E74-0DFA-62BA-5C7A-C92E306F0A36}"/>
              </a:ext>
            </a:extLst>
          </p:cNvPr>
          <p:cNvSpPr>
            <a:spLocks noGrp="1"/>
          </p:cNvSpPr>
          <p:nvPr>
            <p:ph type="title"/>
          </p:nvPr>
        </p:nvSpPr>
        <p:spPr>
          <a:xfrm>
            <a:off x="592016" y="-199292"/>
            <a:ext cx="10131425" cy="1456267"/>
          </a:xfrm>
        </p:spPr>
        <p:txBody>
          <a:bodyPr/>
          <a:lstStyle/>
          <a:p>
            <a:pPr algn="ctr"/>
            <a:r>
              <a:rPr lang="en-US" b="1">
                <a:solidFill>
                  <a:srgbClr val="FFC000"/>
                </a:solidFill>
                <a:ea typeface="Calibri Light"/>
                <a:cs typeface="Calibri Light"/>
              </a:rPr>
              <a:t>Foundation stage curriculum </a:t>
            </a:r>
            <a:br>
              <a:rPr lang="en-US" b="1">
                <a:solidFill>
                  <a:srgbClr val="FFC000"/>
                </a:solidFill>
                <a:ea typeface="Calibri Light"/>
                <a:cs typeface="Calibri Light"/>
              </a:rPr>
            </a:br>
            <a:r>
              <a:rPr lang="en-US" sz="1600">
                <a:solidFill>
                  <a:srgbClr val="FFC000"/>
                </a:solidFill>
                <a:latin typeface="Roboto"/>
                <a:ea typeface="Roboto"/>
                <a:cs typeface="Roboto"/>
              </a:rPr>
              <a:t>The Early Years Foundation Stage (EYFS) is  the framework that underpins the education and care of young children in England, from birth all the way up to the age of five </a:t>
            </a:r>
            <a:endParaRPr lang="en-US" sz="1600" b="1">
              <a:solidFill>
                <a:srgbClr val="FFC000"/>
              </a:solidFill>
              <a:ea typeface="Calibri Light"/>
              <a:cs typeface="Calibri Light"/>
            </a:endParaRPr>
          </a:p>
        </p:txBody>
      </p:sp>
      <p:pic>
        <p:nvPicPr>
          <p:cNvPr id="3" name="Picture 2" descr="A colorful hexagons with white text&#10;&#10;AI-generated content may be incorrect.">
            <a:extLst>
              <a:ext uri="{FF2B5EF4-FFF2-40B4-BE49-F238E27FC236}">
                <a16:creationId xmlns:a16="http://schemas.microsoft.com/office/drawing/2014/main" id="{86B60734-3AC9-D341-9D59-85BAC734088A}"/>
              </a:ext>
            </a:extLst>
          </p:cNvPr>
          <p:cNvPicPr>
            <a:picLocks noChangeAspect="1"/>
          </p:cNvPicPr>
          <p:nvPr/>
        </p:nvPicPr>
        <p:blipFill>
          <a:blip r:embed="rId2"/>
          <a:stretch>
            <a:fillRect/>
          </a:stretch>
        </p:blipFill>
        <p:spPr>
          <a:xfrm>
            <a:off x="3528648" y="1713226"/>
            <a:ext cx="4982306" cy="2692997"/>
          </a:xfrm>
          <a:prstGeom prst="rect">
            <a:avLst/>
          </a:prstGeom>
        </p:spPr>
      </p:pic>
      <p:sp>
        <p:nvSpPr>
          <p:cNvPr id="4" name="TextBox 3">
            <a:extLst>
              <a:ext uri="{FF2B5EF4-FFF2-40B4-BE49-F238E27FC236}">
                <a16:creationId xmlns:a16="http://schemas.microsoft.com/office/drawing/2014/main" id="{915900C3-7DD6-3159-CF88-0D3E6E126D72}"/>
              </a:ext>
            </a:extLst>
          </p:cNvPr>
          <p:cNvSpPr txBox="1"/>
          <p:nvPr/>
        </p:nvSpPr>
        <p:spPr>
          <a:xfrm>
            <a:off x="308511" y="1406175"/>
            <a:ext cx="2910590" cy="4044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PRIME AREAS </a:t>
            </a:r>
          </a:p>
          <a:p>
            <a:pPr marL="285750" indent="-285750">
              <a:lnSpc>
                <a:spcPct val="90000"/>
              </a:lnSpc>
              <a:spcAft>
                <a:spcPts val="1000"/>
              </a:spcAft>
              <a:buFont typeface="Arial"/>
              <a:buChar char="•"/>
            </a:pPr>
            <a:r>
              <a:rPr lang="en-GB" sz="1400" b="1">
                <a:ea typeface="Calibri"/>
                <a:cs typeface="Calibri"/>
              </a:rPr>
              <a:t>COMMUNICATION AND LANGUAGE </a:t>
            </a:r>
          </a:p>
          <a:p>
            <a:pPr marL="285750" indent="-285750">
              <a:lnSpc>
                <a:spcPct val="90000"/>
              </a:lnSpc>
              <a:spcAft>
                <a:spcPts val="1000"/>
              </a:spcAft>
              <a:buFont typeface="Arial"/>
              <a:buChar char="•"/>
            </a:pPr>
            <a:r>
              <a:rPr lang="en-GB" sz="1400">
                <a:ea typeface="Calibri"/>
                <a:cs typeface="Calibri"/>
              </a:rPr>
              <a:t>Speaking</a:t>
            </a:r>
          </a:p>
          <a:p>
            <a:pPr marL="285750" indent="-285750">
              <a:lnSpc>
                <a:spcPct val="90000"/>
              </a:lnSpc>
              <a:spcAft>
                <a:spcPts val="1000"/>
              </a:spcAft>
              <a:buFont typeface="Arial"/>
              <a:buChar char="•"/>
            </a:pPr>
            <a:r>
              <a:rPr lang="en-GB" sz="1400">
                <a:ea typeface="Calibri"/>
                <a:cs typeface="Calibri"/>
              </a:rPr>
              <a:t>Listening, Attention and Understanding</a:t>
            </a:r>
          </a:p>
          <a:p>
            <a:pPr marL="285750" indent="-285750">
              <a:lnSpc>
                <a:spcPct val="90000"/>
              </a:lnSpc>
              <a:spcAft>
                <a:spcPts val="1000"/>
              </a:spcAft>
              <a:buFont typeface="Arial"/>
              <a:buChar char="•"/>
            </a:pPr>
            <a:r>
              <a:rPr lang="en-GB" sz="1400" b="1">
                <a:ea typeface="Calibri"/>
                <a:cs typeface="Calibri"/>
              </a:rPr>
              <a:t>PHYSICAL DEVELOPMENT</a:t>
            </a:r>
          </a:p>
          <a:p>
            <a:pPr marL="285750" indent="-285750">
              <a:lnSpc>
                <a:spcPct val="90000"/>
              </a:lnSpc>
              <a:spcAft>
                <a:spcPts val="1000"/>
              </a:spcAft>
              <a:buFont typeface="Arial"/>
              <a:buChar char="•"/>
            </a:pPr>
            <a:r>
              <a:rPr lang="en-GB" sz="1400">
                <a:ea typeface="Calibri"/>
                <a:cs typeface="Calibri"/>
              </a:rPr>
              <a:t>Gross Motor Skills</a:t>
            </a:r>
          </a:p>
          <a:p>
            <a:pPr marL="285750" indent="-285750">
              <a:lnSpc>
                <a:spcPct val="90000"/>
              </a:lnSpc>
              <a:spcAft>
                <a:spcPts val="1000"/>
              </a:spcAft>
              <a:buFont typeface="Arial"/>
              <a:buChar char="•"/>
            </a:pPr>
            <a:r>
              <a:rPr lang="en-GB" sz="1400">
                <a:ea typeface="Calibri"/>
                <a:cs typeface="Calibri"/>
              </a:rPr>
              <a:t>Fine Motor Skills</a:t>
            </a:r>
          </a:p>
          <a:p>
            <a:pPr marL="285750" indent="-285750">
              <a:lnSpc>
                <a:spcPct val="90000"/>
              </a:lnSpc>
              <a:spcAft>
                <a:spcPts val="1000"/>
              </a:spcAft>
              <a:buFont typeface="Arial"/>
              <a:buChar char="•"/>
            </a:pPr>
            <a:r>
              <a:rPr lang="en-GB" sz="1400" b="1">
                <a:ea typeface="Calibri"/>
                <a:cs typeface="Calibri"/>
              </a:rPr>
              <a:t>PERSONAL, SOCIAL, EMOTIONAL DEVELOPMENT </a:t>
            </a:r>
          </a:p>
          <a:p>
            <a:pPr marL="285750" indent="-285750">
              <a:lnSpc>
                <a:spcPct val="90000"/>
              </a:lnSpc>
              <a:spcAft>
                <a:spcPts val="1000"/>
              </a:spcAft>
              <a:buFont typeface="Arial"/>
              <a:buChar char="•"/>
            </a:pPr>
            <a:r>
              <a:rPr lang="en-GB" sz="1400">
                <a:ea typeface="Calibri"/>
                <a:cs typeface="Calibri"/>
              </a:rPr>
              <a:t>Self-Regulation                     </a:t>
            </a:r>
          </a:p>
          <a:p>
            <a:pPr marL="285750" indent="-285750">
              <a:lnSpc>
                <a:spcPct val="90000"/>
              </a:lnSpc>
              <a:spcAft>
                <a:spcPts val="1000"/>
              </a:spcAft>
              <a:buFont typeface="Arial"/>
              <a:buChar char="•"/>
            </a:pPr>
            <a:r>
              <a:rPr lang="en-GB" sz="1400">
                <a:ea typeface="Calibri"/>
                <a:cs typeface="Calibri"/>
              </a:rPr>
              <a:t>Managing Self</a:t>
            </a:r>
          </a:p>
          <a:p>
            <a:pPr marL="285750" indent="-285750">
              <a:lnSpc>
                <a:spcPct val="90000"/>
              </a:lnSpc>
              <a:spcAft>
                <a:spcPts val="1000"/>
              </a:spcAft>
              <a:buFont typeface="Arial"/>
              <a:buChar char="•"/>
            </a:pPr>
            <a:r>
              <a:rPr lang="en-GB" sz="1400">
                <a:ea typeface="Calibri"/>
                <a:cs typeface="Calibri"/>
              </a:rPr>
              <a:t>Building Relationships</a:t>
            </a:r>
            <a:endParaRPr lang="en-GB" b="1">
              <a:ea typeface="Calibri" panose="020F0502020204030204"/>
              <a:cs typeface="Calibri" panose="020F0502020204030204"/>
            </a:endParaRPr>
          </a:p>
        </p:txBody>
      </p:sp>
      <p:sp>
        <p:nvSpPr>
          <p:cNvPr id="7" name="TextBox 6">
            <a:extLst>
              <a:ext uri="{FF2B5EF4-FFF2-40B4-BE49-F238E27FC236}">
                <a16:creationId xmlns:a16="http://schemas.microsoft.com/office/drawing/2014/main" id="{B786E19F-9781-51C9-FBE0-B81A0DD0C14F}"/>
              </a:ext>
            </a:extLst>
          </p:cNvPr>
          <p:cNvSpPr txBox="1"/>
          <p:nvPr/>
        </p:nvSpPr>
        <p:spPr>
          <a:xfrm>
            <a:off x="8768861" y="1254370"/>
            <a:ext cx="3165230" cy="40408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00"/>
              </a:lnSpc>
            </a:pPr>
            <a:r>
              <a:rPr lang="en-GB">
                <a:ea typeface="Calibri"/>
                <a:cs typeface="Segoe UI"/>
              </a:rPr>
              <a:t>SPECIFIC AREAS OF LEARNING</a:t>
            </a:r>
          </a:p>
          <a:p>
            <a:pPr>
              <a:lnSpc>
                <a:spcPts val="1500"/>
              </a:lnSpc>
            </a:pPr>
            <a:endParaRPr lang="en-GB" sz="1400">
              <a:ea typeface="Calibri"/>
              <a:cs typeface="Segoe UI"/>
            </a:endParaRPr>
          </a:p>
          <a:p>
            <a:pPr marL="228600" indent="-228600">
              <a:lnSpc>
                <a:spcPts val="900"/>
              </a:lnSpc>
              <a:buFont typeface="Wingdings,Sans-Serif"/>
              <a:buChar char="Ø"/>
            </a:pPr>
            <a:r>
              <a:rPr lang="en-GB" sz="1400" b="1">
                <a:cs typeface="Arial"/>
              </a:rPr>
              <a:t>LITERACY</a:t>
            </a:r>
            <a:endParaRPr lang="en-US" sz="1400" b="1">
              <a:ea typeface="Calibri"/>
              <a:cs typeface="Arial"/>
            </a:endParaRPr>
          </a:p>
          <a:p>
            <a:pPr marL="228600" indent="-228600">
              <a:lnSpc>
                <a:spcPts val="900"/>
              </a:lnSpc>
              <a:buFont typeface="Wingdings,Sans-Serif"/>
              <a:buChar char="Ø"/>
            </a:pPr>
            <a:endParaRPr lang="en-US" sz="1400" b="1">
              <a:ea typeface="Calibri"/>
              <a:cs typeface="Arial"/>
            </a:endParaRPr>
          </a:p>
          <a:p>
            <a:pPr marL="228600" indent="-228600">
              <a:lnSpc>
                <a:spcPts val="900"/>
              </a:lnSpc>
              <a:buFont typeface=""/>
              <a:buChar char="•"/>
            </a:pPr>
            <a:r>
              <a:rPr lang="en-GB" sz="1400">
                <a:cs typeface="Arial"/>
              </a:rPr>
              <a:t>Comprehension</a:t>
            </a:r>
            <a:r>
              <a:rPr lang="en-US" sz="1400">
                <a:cs typeface="Arial"/>
              </a:rPr>
              <a:t>​</a:t>
            </a:r>
            <a:endParaRPr lang="en-US" sz="1400">
              <a:ea typeface="Calibri"/>
              <a:cs typeface="Arial"/>
            </a:endParaRPr>
          </a:p>
          <a:p>
            <a:pPr marL="228600" indent="-228600">
              <a:lnSpc>
                <a:spcPts val="900"/>
              </a:lnSpc>
              <a:buFont typeface=""/>
              <a:buChar char="•"/>
            </a:pPr>
            <a:endParaRPr lang="en-US" sz="1400">
              <a:cs typeface="Arial"/>
            </a:endParaRPr>
          </a:p>
          <a:p>
            <a:pPr marL="228600" indent="-228600">
              <a:lnSpc>
                <a:spcPts val="900"/>
              </a:lnSpc>
              <a:buFont typeface=""/>
              <a:buChar char="•"/>
            </a:pPr>
            <a:r>
              <a:rPr lang="en-GB" sz="1400">
                <a:cs typeface="Arial"/>
              </a:rPr>
              <a:t>Word Reading</a:t>
            </a:r>
            <a:r>
              <a:rPr lang="en-US" sz="1400">
                <a:cs typeface="Arial"/>
              </a:rPr>
              <a:t>​</a:t>
            </a:r>
            <a:endParaRPr lang="en-US" sz="1400">
              <a:ea typeface="Calibri"/>
              <a:cs typeface="Arial"/>
            </a:endParaRPr>
          </a:p>
          <a:p>
            <a:pPr marL="228600" indent="-228600">
              <a:lnSpc>
                <a:spcPts val="900"/>
              </a:lnSpc>
              <a:buFont typeface=""/>
              <a:buChar char="•"/>
            </a:pPr>
            <a:endParaRPr lang="en-US" sz="1400">
              <a:cs typeface="Arial"/>
            </a:endParaRPr>
          </a:p>
          <a:p>
            <a:pPr marL="228600" indent="-228600">
              <a:lnSpc>
                <a:spcPts val="900"/>
              </a:lnSpc>
              <a:buFont typeface=""/>
              <a:buChar char="•"/>
            </a:pPr>
            <a:r>
              <a:rPr lang="en-GB" sz="1400">
                <a:cs typeface="Arial"/>
              </a:rPr>
              <a:t>Writing</a:t>
            </a:r>
            <a:r>
              <a:rPr lang="en-US" sz="1400">
                <a:cs typeface="Arial"/>
              </a:rPr>
              <a:t>​</a:t>
            </a:r>
            <a:endParaRPr lang="en-US" sz="1400">
              <a:ea typeface="Calibri"/>
              <a:cs typeface="Arial"/>
            </a:endParaRPr>
          </a:p>
          <a:p>
            <a:pPr marL="228600" indent="-228600">
              <a:buFont typeface=""/>
              <a:buChar char="•"/>
            </a:pPr>
            <a:endParaRPr lang="en-GB" sz="1400" b="1">
              <a:latin typeface="Arial"/>
              <a:cs typeface="Arial"/>
            </a:endParaRPr>
          </a:p>
          <a:p>
            <a:pPr marL="228600" indent="-228600">
              <a:lnSpc>
                <a:spcPts val="900"/>
              </a:lnSpc>
              <a:buFont typeface="Wingdings,Sans-Serif"/>
              <a:buChar char="Ø"/>
            </a:pPr>
            <a:r>
              <a:rPr lang="en-GB" sz="1400" b="1">
                <a:cs typeface="Arial"/>
              </a:rPr>
              <a:t>MATHEMATICS </a:t>
            </a:r>
            <a:endParaRPr lang="en-GB" sz="1400" b="1">
              <a:ea typeface="Calibri"/>
              <a:cs typeface="Arial"/>
            </a:endParaRPr>
          </a:p>
          <a:p>
            <a:pPr marL="228600" indent="-228600">
              <a:lnSpc>
                <a:spcPts val="900"/>
              </a:lnSpc>
              <a:buFont typeface="Wingdings,Sans-Serif"/>
              <a:buChar char="Ø"/>
            </a:pPr>
            <a:endParaRPr lang="en-GB" sz="1400" b="1" u="sng">
              <a:cs typeface="Arial"/>
            </a:endParaRPr>
          </a:p>
          <a:p>
            <a:pPr marL="228600" indent="-228600">
              <a:lnSpc>
                <a:spcPts val="900"/>
              </a:lnSpc>
              <a:buFont typeface=""/>
              <a:buChar char="•"/>
            </a:pPr>
            <a:r>
              <a:rPr lang="en-GB" sz="1400">
                <a:cs typeface="Arial"/>
              </a:rPr>
              <a:t>Number</a:t>
            </a:r>
            <a:r>
              <a:rPr lang="en-US" sz="1400">
                <a:cs typeface="Arial"/>
              </a:rPr>
              <a:t>​</a:t>
            </a:r>
            <a:endParaRPr lang="en-US" sz="1400">
              <a:ea typeface="Calibri"/>
              <a:cs typeface="Arial"/>
            </a:endParaRPr>
          </a:p>
          <a:p>
            <a:pPr marL="228600" indent="-228600">
              <a:lnSpc>
                <a:spcPts val="900"/>
              </a:lnSpc>
              <a:buFont typeface=""/>
              <a:buChar char="•"/>
            </a:pPr>
            <a:endParaRPr lang="en-US" sz="1400">
              <a:cs typeface="Arial"/>
            </a:endParaRPr>
          </a:p>
          <a:p>
            <a:pPr marL="228600" indent="-228600">
              <a:lnSpc>
                <a:spcPts val="900"/>
              </a:lnSpc>
              <a:buFont typeface=""/>
              <a:buChar char="•"/>
            </a:pPr>
            <a:r>
              <a:rPr lang="en-GB" sz="1400">
                <a:cs typeface="Arial"/>
              </a:rPr>
              <a:t>Number Patterns</a:t>
            </a:r>
            <a:r>
              <a:rPr lang="en-US" sz="1400">
                <a:cs typeface="Arial"/>
              </a:rPr>
              <a:t>​</a:t>
            </a:r>
            <a:endParaRPr lang="en-US" sz="1400">
              <a:ea typeface="Calibri"/>
              <a:cs typeface="Arial"/>
            </a:endParaRPr>
          </a:p>
          <a:p>
            <a:pPr marL="228600" indent="-228600">
              <a:buFont typeface=""/>
              <a:buChar char="•"/>
            </a:pPr>
            <a:endParaRPr lang="en-GB" sz="1400" b="1" u="sng">
              <a:latin typeface="Arial"/>
              <a:cs typeface="Arial"/>
            </a:endParaRPr>
          </a:p>
          <a:p>
            <a:pPr marL="228600" indent="-228600">
              <a:lnSpc>
                <a:spcPts val="900"/>
              </a:lnSpc>
              <a:buFont typeface="Wingdings,Sans-Serif"/>
              <a:buChar char="Ø"/>
            </a:pPr>
            <a:r>
              <a:rPr lang="en-GB" sz="1400" b="1">
                <a:cs typeface="Arial"/>
              </a:rPr>
              <a:t>UNDERSTANDING THE WORLD</a:t>
            </a:r>
            <a:endParaRPr lang="en-US" sz="1400">
              <a:ea typeface="Calibri"/>
              <a:cs typeface="Arial"/>
            </a:endParaRPr>
          </a:p>
          <a:p>
            <a:pPr marL="228600" indent="-228600">
              <a:lnSpc>
                <a:spcPts val="900"/>
              </a:lnSpc>
              <a:buFont typeface="Wingdings,Sans-Serif"/>
              <a:buChar char="Ø"/>
            </a:pPr>
            <a:endParaRPr lang="en-US" sz="1400">
              <a:cs typeface="Arial"/>
            </a:endParaRPr>
          </a:p>
          <a:p>
            <a:pPr marL="228600" indent="-228600">
              <a:lnSpc>
                <a:spcPts val="900"/>
              </a:lnSpc>
              <a:buFont typeface=""/>
              <a:buChar char="•"/>
            </a:pPr>
            <a:r>
              <a:rPr lang="en-GB" sz="1400">
                <a:cs typeface="Arial"/>
              </a:rPr>
              <a:t>Past and Present</a:t>
            </a:r>
            <a:r>
              <a:rPr lang="en-US" sz="1400">
                <a:cs typeface="Arial"/>
              </a:rPr>
              <a:t>​</a:t>
            </a:r>
            <a:endParaRPr lang="en-US" sz="1400">
              <a:ea typeface="Calibri"/>
              <a:cs typeface="Arial"/>
            </a:endParaRPr>
          </a:p>
          <a:p>
            <a:pPr marL="228600" indent="-228600">
              <a:lnSpc>
                <a:spcPts val="900"/>
              </a:lnSpc>
              <a:buFont typeface=""/>
              <a:buChar char="•"/>
            </a:pPr>
            <a:endParaRPr lang="en-US" sz="1400">
              <a:cs typeface="Arial"/>
            </a:endParaRPr>
          </a:p>
          <a:p>
            <a:pPr marL="228600" indent="-228600">
              <a:lnSpc>
                <a:spcPts val="900"/>
              </a:lnSpc>
              <a:buFont typeface=""/>
              <a:buChar char="•"/>
            </a:pPr>
            <a:r>
              <a:rPr lang="en-GB" sz="1400">
                <a:cs typeface="Arial"/>
              </a:rPr>
              <a:t>People, Culture and Communities</a:t>
            </a:r>
            <a:r>
              <a:rPr lang="en-US" sz="1400">
                <a:cs typeface="Arial"/>
              </a:rPr>
              <a:t>​</a:t>
            </a:r>
            <a:endParaRPr lang="en-US" sz="1400">
              <a:ea typeface="Calibri"/>
              <a:cs typeface="Arial"/>
            </a:endParaRPr>
          </a:p>
          <a:p>
            <a:pPr marL="228600" indent="-228600">
              <a:lnSpc>
                <a:spcPts val="900"/>
              </a:lnSpc>
              <a:buFont typeface=""/>
              <a:buChar char="•"/>
            </a:pPr>
            <a:endParaRPr lang="en-US" sz="1400">
              <a:cs typeface="Arial"/>
            </a:endParaRPr>
          </a:p>
          <a:p>
            <a:pPr marL="228600" indent="-228600">
              <a:lnSpc>
                <a:spcPts val="900"/>
              </a:lnSpc>
              <a:buFont typeface=""/>
              <a:buChar char="•"/>
            </a:pPr>
            <a:r>
              <a:rPr lang="en-GB" sz="1400">
                <a:cs typeface="Arial"/>
              </a:rPr>
              <a:t>The Natural World</a:t>
            </a:r>
            <a:r>
              <a:rPr lang="en-US" sz="1400">
                <a:cs typeface="Arial"/>
              </a:rPr>
              <a:t>​</a:t>
            </a:r>
            <a:endParaRPr lang="en-US" sz="1400">
              <a:ea typeface="Calibri"/>
              <a:cs typeface="Arial"/>
            </a:endParaRPr>
          </a:p>
          <a:p>
            <a:pPr marL="228600" indent="-228600">
              <a:buFont typeface=""/>
              <a:buChar char="•"/>
            </a:pPr>
            <a:endParaRPr lang="en-GB" sz="1400" b="1">
              <a:latin typeface="Arial"/>
              <a:cs typeface="Arial"/>
            </a:endParaRPr>
          </a:p>
          <a:p>
            <a:pPr marL="228600" indent="-228600">
              <a:lnSpc>
                <a:spcPts val="900"/>
              </a:lnSpc>
              <a:buFont typeface="Wingdings,Sans-Serif"/>
              <a:buChar char="Ø"/>
            </a:pPr>
            <a:r>
              <a:rPr lang="en-GB" sz="1400" b="1">
                <a:cs typeface="Arial"/>
              </a:rPr>
              <a:t>EXPRESSIVE ARTS AND DESIGN</a:t>
            </a:r>
            <a:endParaRPr lang="en-US" sz="1400" b="1">
              <a:ea typeface="Calibri"/>
              <a:cs typeface="Arial"/>
            </a:endParaRPr>
          </a:p>
          <a:p>
            <a:pPr marL="228600" indent="-228600">
              <a:lnSpc>
                <a:spcPts val="900"/>
              </a:lnSpc>
              <a:buFont typeface="Wingdings,Sans-Serif"/>
              <a:buChar char="Ø"/>
            </a:pPr>
            <a:endParaRPr lang="en-US" sz="1400">
              <a:cs typeface="Arial"/>
            </a:endParaRPr>
          </a:p>
          <a:p>
            <a:pPr marL="228600" indent="-228600">
              <a:lnSpc>
                <a:spcPts val="900"/>
              </a:lnSpc>
              <a:buFont typeface=""/>
              <a:buChar char="•"/>
            </a:pPr>
            <a:r>
              <a:rPr lang="en-GB" sz="1400">
                <a:cs typeface="Arial"/>
              </a:rPr>
              <a:t>Creating with Materials</a:t>
            </a:r>
            <a:r>
              <a:rPr lang="en-US" sz="1400">
                <a:cs typeface="Arial"/>
              </a:rPr>
              <a:t>​</a:t>
            </a:r>
            <a:endParaRPr lang="en-US" sz="1400">
              <a:ea typeface="Calibri"/>
              <a:cs typeface="Arial"/>
            </a:endParaRPr>
          </a:p>
          <a:p>
            <a:pPr marL="228600" indent="-228600">
              <a:lnSpc>
                <a:spcPts val="900"/>
              </a:lnSpc>
              <a:buFont typeface=""/>
              <a:buChar char="•"/>
            </a:pPr>
            <a:endParaRPr lang="en-US" sz="1400">
              <a:cs typeface="Arial"/>
            </a:endParaRPr>
          </a:p>
          <a:p>
            <a:pPr marL="228600" indent="-228600">
              <a:lnSpc>
                <a:spcPts val="900"/>
              </a:lnSpc>
              <a:buFont typeface=""/>
              <a:buChar char="•"/>
            </a:pPr>
            <a:r>
              <a:rPr lang="en-GB" sz="1400">
                <a:cs typeface="Arial"/>
              </a:rPr>
              <a:t>Being Imaginative and expressive</a:t>
            </a:r>
            <a:r>
              <a:rPr lang="en-GB" sz="1400" b="1">
                <a:cs typeface="Arial"/>
              </a:rPr>
              <a:t> </a:t>
            </a:r>
            <a:endParaRPr lang="en-GB" b="1">
              <a:ea typeface="Calibri"/>
              <a:cs typeface="Arial"/>
            </a:endParaRPr>
          </a:p>
        </p:txBody>
      </p:sp>
      <p:pic>
        <p:nvPicPr>
          <p:cNvPr id="8" name="Picture 7" descr="A diagram of different learning styles&#10;&#10;AI-generated content may be incorrect.">
            <a:extLst>
              <a:ext uri="{FF2B5EF4-FFF2-40B4-BE49-F238E27FC236}">
                <a16:creationId xmlns:a16="http://schemas.microsoft.com/office/drawing/2014/main" id="{7BFABDB8-584A-D6ED-3779-4D4D7ED05194}"/>
              </a:ext>
            </a:extLst>
          </p:cNvPr>
          <p:cNvPicPr>
            <a:picLocks noChangeAspect="1"/>
          </p:cNvPicPr>
          <p:nvPr/>
        </p:nvPicPr>
        <p:blipFill>
          <a:blip r:embed="rId3"/>
          <a:srcRect t="8644" r="301" b="7432"/>
          <a:stretch>
            <a:fillRect/>
          </a:stretch>
        </p:blipFill>
        <p:spPr>
          <a:xfrm>
            <a:off x="4091354" y="5105861"/>
            <a:ext cx="3868653" cy="1451240"/>
          </a:xfrm>
          <a:prstGeom prst="rect">
            <a:avLst/>
          </a:prstGeom>
        </p:spPr>
      </p:pic>
      <p:sp>
        <p:nvSpPr>
          <p:cNvPr id="9" name="TextBox 8">
            <a:extLst>
              <a:ext uri="{FF2B5EF4-FFF2-40B4-BE49-F238E27FC236}">
                <a16:creationId xmlns:a16="http://schemas.microsoft.com/office/drawing/2014/main" id="{C6C0C3BD-DBAC-6E55-169D-5398380D2E57}"/>
              </a:ext>
            </a:extLst>
          </p:cNvPr>
          <p:cNvSpPr txBox="1"/>
          <p:nvPr/>
        </p:nvSpPr>
        <p:spPr>
          <a:xfrm>
            <a:off x="3352801" y="4736122"/>
            <a:ext cx="54863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cap="all">
                <a:solidFill>
                  <a:srgbClr val="FFC000"/>
                </a:solidFill>
                <a:latin typeface="Roboto"/>
                <a:ea typeface="Roboto"/>
                <a:cs typeface="Roboto"/>
              </a:rPr>
              <a:t>Characteristics of effective learning</a:t>
            </a:r>
          </a:p>
        </p:txBody>
      </p:sp>
    </p:spTree>
    <p:extLst>
      <p:ext uri="{BB962C8B-B14F-4D97-AF65-F5344CB8AC3E}">
        <p14:creationId xmlns:p14="http://schemas.microsoft.com/office/powerpoint/2010/main" val="1429872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images of children playing&#10;&#10;AI-generated content may be incorrect.">
            <a:extLst>
              <a:ext uri="{FF2B5EF4-FFF2-40B4-BE49-F238E27FC236}">
                <a16:creationId xmlns:a16="http://schemas.microsoft.com/office/drawing/2014/main" id="{50DC3073-AE3A-4A20-6E23-C0D1C45FD791}"/>
              </a:ext>
            </a:extLst>
          </p:cNvPr>
          <p:cNvPicPr>
            <a:picLocks noChangeAspect="1"/>
          </p:cNvPicPr>
          <p:nvPr/>
        </p:nvPicPr>
        <p:blipFill>
          <a:blip r:embed="rId2"/>
          <a:srcRect l="3373" t="2740" r="3373" b="36301"/>
          <a:stretch>
            <a:fillRect/>
          </a:stretch>
        </p:blipFill>
        <p:spPr>
          <a:xfrm>
            <a:off x="482419" y="851647"/>
            <a:ext cx="3901516" cy="3597838"/>
          </a:xfrm>
          <a:prstGeom prst="rect">
            <a:avLst/>
          </a:prstGeom>
          <a:ln w="57150">
            <a:solidFill>
              <a:srgbClr val="92D050"/>
            </a:solidFill>
            <a:prstDash val="solid"/>
          </a:ln>
        </p:spPr>
      </p:pic>
      <p:sp>
        <p:nvSpPr>
          <p:cNvPr id="8" name="TextBox 7">
            <a:extLst>
              <a:ext uri="{FF2B5EF4-FFF2-40B4-BE49-F238E27FC236}">
                <a16:creationId xmlns:a16="http://schemas.microsoft.com/office/drawing/2014/main" id="{52B2A275-C306-D75C-D598-E317DAD832C0}"/>
              </a:ext>
            </a:extLst>
          </p:cNvPr>
          <p:cNvSpPr txBox="1"/>
          <p:nvPr/>
        </p:nvSpPr>
        <p:spPr>
          <a:xfrm>
            <a:off x="4724400" y="627530"/>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40000"/>
                    <a:lumOff val="60000"/>
                  </a:schemeClr>
                </a:solidFill>
                <a:latin typeface="Calibri"/>
                <a:ea typeface="Roboto"/>
                <a:cs typeface="Roboto"/>
              </a:rPr>
              <a:t>The Drawing Club is an engaging approach in Early Years Foundation Stage (EYFS) that fosters creativity, literacy, and fine motor skills through imaginative drawing activities.</a:t>
            </a:r>
            <a:endParaRPr lang="en-US">
              <a:solidFill>
                <a:schemeClr val="accent1">
                  <a:lumMod val="40000"/>
                  <a:lumOff val="60000"/>
                </a:schemeClr>
              </a:solidFill>
              <a:latin typeface="Calibri"/>
              <a:ea typeface="Calibri"/>
              <a:cs typeface="Calibri"/>
            </a:endParaRPr>
          </a:p>
        </p:txBody>
      </p:sp>
      <p:sp>
        <p:nvSpPr>
          <p:cNvPr id="9" name="TextBox 8">
            <a:extLst>
              <a:ext uri="{FF2B5EF4-FFF2-40B4-BE49-F238E27FC236}">
                <a16:creationId xmlns:a16="http://schemas.microsoft.com/office/drawing/2014/main" id="{3FC29175-932E-A925-39DE-4901146573FE}"/>
              </a:ext>
            </a:extLst>
          </p:cNvPr>
          <p:cNvSpPr txBox="1"/>
          <p:nvPr/>
        </p:nvSpPr>
        <p:spPr>
          <a:xfrm>
            <a:off x="8252308" y="4689231"/>
            <a:ext cx="3766457" cy="2096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00"/>
                </a:solidFill>
                <a:latin typeface="Calibri"/>
                <a:ea typeface="Calibri"/>
                <a:cs typeface="Arial"/>
              </a:rPr>
              <a:t>Story Dough! This offers children delightful moments of time together to immerse in language, fine motor, song, rhyme, chat, imagination and mark making – its adventure can be unlimited and opens doors to a host of joy.</a:t>
            </a:r>
            <a:endParaRPr lang="en-US">
              <a:solidFill>
                <a:srgbClr val="FFFF00"/>
              </a:solidFill>
              <a:latin typeface="Calibri"/>
              <a:ea typeface="Calibri"/>
            </a:endParaRPr>
          </a:p>
        </p:txBody>
      </p:sp>
      <p:sp>
        <p:nvSpPr>
          <p:cNvPr id="10" name="TextBox 9">
            <a:extLst>
              <a:ext uri="{FF2B5EF4-FFF2-40B4-BE49-F238E27FC236}">
                <a16:creationId xmlns:a16="http://schemas.microsoft.com/office/drawing/2014/main" id="{FD5BF4D8-4D22-5B15-1B8A-3CDEC24EEE46}"/>
              </a:ext>
            </a:extLst>
          </p:cNvPr>
          <p:cNvSpPr txBox="1"/>
          <p:nvPr/>
        </p:nvSpPr>
        <p:spPr>
          <a:xfrm>
            <a:off x="135751" y="49947"/>
            <a:ext cx="75015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cap="all">
                <a:solidFill>
                  <a:srgbClr val="FFC000"/>
                </a:solidFill>
                <a:latin typeface="Calibri Light"/>
                <a:ea typeface="Calibri Light"/>
                <a:cs typeface="Calibri Light"/>
              </a:rPr>
              <a:t>Teaching and learning in EYFS</a:t>
            </a:r>
          </a:p>
        </p:txBody>
      </p:sp>
      <p:pic>
        <p:nvPicPr>
          <p:cNvPr id="11" name="Picture 10" descr="A collage of children&amp;#39;s books&#10;&#10;AI-generated content may be incorrect.">
            <a:extLst>
              <a:ext uri="{FF2B5EF4-FFF2-40B4-BE49-F238E27FC236}">
                <a16:creationId xmlns:a16="http://schemas.microsoft.com/office/drawing/2014/main" id="{E938E6A0-1221-7758-FF10-950CAD1C1A48}"/>
              </a:ext>
            </a:extLst>
          </p:cNvPr>
          <p:cNvPicPr>
            <a:picLocks noChangeAspect="1"/>
          </p:cNvPicPr>
          <p:nvPr/>
        </p:nvPicPr>
        <p:blipFill>
          <a:blip r:embed="rId3"/>
          <a:stretch>
            <a:fillRect/>
          </a:stretch>
        </p:blipFill>
        <p:spPr>
          <a:xfrm>
            <a:off x="4947724" y="2919735"/>
            <a:ext cx="2360684" cy="2320481"/>
          </a:xfrm>
          <a:prstGeom prst="rect">
            <a:avLst/>
          </a:prstGeom>
        </p:spPr>
      </p:pic>
      <p:pic>
        <p:nvPicPr>
          <p:cNvPr id="14" name="Picture 2" descr="play | EYFSMatters">
            <a:extLst>
              <a:ext uri="{FF2B5EF4-FFF2-40B4-BE49-F238E27FC236}">
                <a16:creationId xmlns:a16="http://schemas.microsoft.com/office/drawing/2014/main" id="{4AE01E13-82CA-09D3-3B58-E9E75A8FB3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3289" y="414054"/>
            <a:ext cx="2234969" cy="22349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9179D9A-8CE9-AECD-2003-70F21FA160A8}"/>
              </a:ext>
            </a:extLst>
          </p:cNvPr>
          <p:cNvSpPr txBox="1"/>
          <p:nvPr/>
        </p:nvSpPr>
        <p:spPr>
          <a:xfrm>
            <a:off x="4289629" y="5503009"/>
            <a:ext cx="33220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ea typeface="Calibri"/>
                <a:cs typeface="Calibri"/>
              </a:rPr>
              <a:t>Daily story and rhyme time</a:t>
            </a:r>
          </a:p>
          <a:p>
            <a:pPr marL="285750" indent="-285750">
              <a:buFont typeface="Wingdings"/>
              <a:buChar char="Ø"/>
            </a:pPr>
            <a:r>
              <a:rPr lang="en-GB">
                <a:ea typeface="Calibri"/>
                <a:cs typeface="Calibri"/>
              </a:rPr>
              <a:t>High quality key texts which relate to children's interests and develop a love of books </a:t>
            </a:r>
          </a:p>
        </p:txBody>
      </p:sp>
      <p:sp>
        <p:nvSpPr>
          <p:cNvPr id="2" name="TextBox 1">
            <a:extLst>
              <a:ext uri="{FF2B5EF4-FFF2-40B4-BE49-F238E27FC236}">
                <a16:creationId xmlns:a16="http://schemas.microsoft.com/office/drawing/2014/main" id="{35F382D3-336C-DBAD-B592-9D2859E7287C}"/>
              </a:ext>
            </a:extLst>
          </p:cNvPr>
          <p:cNvSpPr txBox="1"/>
          <p:nvPr/>
        </p:nvSpPr>
        <p:spPr>
          <a:xfrm>
            <a:off x="319220" y="4686316"/>
            <a:ext cx="379704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GB">
                <a:ea typeface="Calibri"/>
                <a:cs typeface="Calibri"/>
              </a:rPr>
              <a:t>Children have extended periods of uninterrupted play during the school day.</a:t>
            </a:r>
          </a:p>
          <a:p>
            <a:pPr marL="285750" indent="-285750">
              <a:buFont typeface="Wingdings"/>
              <a:buChar char="Ø"/>
            </a:pPr>
            <a:r>
              <a:rPr lang="en-GB">
                <a:ea typeface="Calibri"/>
                <a:cs typeface="Calibri"/>
              </a:rPr>
              <a:t>The children have daily phonics, maths and topic time.</a:t>
            </a:r>
          </a:p>
          <a:p>
            <a:pPr marL="285750" indent="-285750">
              <a:buFont typeface="Wingdings"/>
              <a:buChar char="Ø"/>
            </a:pPr>
            <a:r>
              <a:rPr lang="en-GB">
                <a:ea typeface="Calibri"/>
                <a:cs typeface="Calibri"/>
              </a:rPr>
              <a:t>Reception children have Drawing club and Nursery have Story Dough.</a:t>
            </a:r>
          </a:p>
        </p:txBody>
      </p:sp>
      <p:pic>
        <p:nvPicPr>
          <p:cNvPr id="5" name="Picture 4" descr="A yellow cover with cartoon characters&#10;&#10;AI-generated content may be incorrect.">
            <a:extLst>
              <a:ext uri="{FF2B5EF4-FFF2-40B4-BE49-F238E27FC236}">
                <a16:creationId xmlns:a16="http://schemas.microsoft.com/office/drawing/2014/main" id="{E2900045-DBC2-8E73-4C10-8CB8D632EAA8}"/>
              </a:ext>
            </a:extLst>
          </p:cNvPr>
          <p:cNvPicPr>
            <a:picLocks noChangeAspect="1"/>
          </p:cNvPicPr>
          <p:nvPr/>
        </p:nvPicPr>
        <p:blipFill>
          <a:blip r:embed="rId5"/>
          <a:stretch>
            <a:fillRect/>
          </a:stretch>
        </p:blipFill>
        <p:spPr>
          <a:xfrm>
            <a:off x="10048666" y="49510"/>
            <a:ext cx="1962150" cy="2838450"/>
          </a:xfrm>
          <a:prstGeom prst="rect">
            <a:avLst/>
          </a:prstGeom>
        </p:spPr>
      </p:pic>
      <p:sp>
        <p:nvSpPr>
          <p:cNvPr id="6" name="TextBox 5">
            <a:extLst>
              <a:ext uri="{FF2B5EF4-FFF2-40B4-BE49-F238E27FC236}">
                <a16:creationId xmlns:a16="http://schemas.microsoft.com/office/drawing/2014/main" id="{5A4A1096-3F41-30CC-B5CC-D58A5FA8F0A4}"/>
              </a:ext>
            </a:extLst>
          </p:cNvPr>
          <p:cNvSpPr txBox="1"/>
          <p:nvPr/>
        </p:nvSpPr>
        <p:spPr>
          <a:xfrm>
            <a:off x="10046171" y="2964075"/>
            <a:ext cx="1922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We will celebrate key events and festivals. </a:t>
            </a:r>
          </a:p>
        </p:txBody>
      </p:sp>
      <p:sp>
        <p:nvSpPr>
          <p:cNvPr id="7" name="TextBox 6">
            <a:extLst>
              <a:ext uri="{FF2B5EF4-FFF2-40B4-BE49-F238E27FC236}">
                <a16:creationId xmlns:a16="http://schemas.microsoft.com/office/drawing/2014/main" id="{29D00719-4A2E-2C40-ACDD-45DF837F9B8B}"/>
              </a:ext>
            </a:extLst>
          </p:cNvPr>
          <p:cNvSpPr txBox="1"/>
          <p:nvPr/>
        </p:nvSpPr>
        <p:spPr>
          <a:xfrm>
            <a:off x="7607386" y="2884710"/>
            <a:ext cx="23838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The EYFS classrooms are set up so the  children can independently access continuous  provision during Discovery Time.  </a:t>
            </a:r>
            <a:endParaRPr lang="en-US">
              <a:ea typeface="Calibri" panose="020F0502020204030204"/>
              <a:cs typeface="Calibri" panose="020F0502020204030204"/>
            </a:endParaRPr>
          </a:p>
        </p:txBody>
      </p:sp>
    </p:spTree>
    <p:extLst>
      <p:ext uri="{BB962C8B-B14F-4D97-AF65-F5344CB8AC3E}">
        <p14:creationId xmlns:p14="http://schemas.microsoft.com/office/powerpoint/2010/main" val="247552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6C52-6429-B8C9-252B-4E34EAEA4D44}"/>
              </a:ext>
            </a:extLst>
          </p:cNvPr>
          <p:cNvSpPr>
            <a:spLocks noGrp="1"/>
          </p:cNvSpPr>
          <p:nvPr>
            <p:ph type="title"/>
          </p:nvPr>
        </p:nvSpPr>
        <p:spPr>
          <a:xfrm>
            <a:off x="600076" y="0"/>
            <a:ext cx="10131425" cy="1456267"/>
          </a:xfrm>
        </p:spPr>
        <p:txBody>
          <a:bodyPr/>
          <a:lstStyle/>
          <a:p>
            <a:r>
              <a:rPr lang="en-GB" b="1">
                <a:solidFill>
                  <a:srgbClr val="FFC000"/>
                </a:solidFill>
              </a:rPr>
              <a:t>Phonics</a:t>
            </a:r>
            <a:endParaRPr lang="en-US"/>
          </a:p>
        </p:txBody>
      </p:sp>
      <p:sp>
        <p:nvSpPr>
          <p:cNvPr id="3" name="Content Placeholder 2">
            <a:extLst>
              <a:ext uri="{FF2B5EF4-FFF2-40B4-BE49-F238E27FC236}">
                <a16:creationId xmlns:a16="http://schemas.microsoft.com/office/drawing/2014/main" id="{C730B527-D1AD-85BC-7C74-4FC0F2A1923A}"/>
              </a:ext>
            </a:extLst>
          </p:cNvPr>
          <p:cNvSpPr>
            <a:spLocks noGrp="1"/>
          </p:cNvSpPr>
          <p:nvPr>
            <p:ph idx="1"/>
          </p:nvPr>
        </p:nvSpPr>
        <p:spPr>
          <a:xfrm>
            <a:off x="285751" y="1099079"/>
            <a:ext cx="11723808" cy="4222465"/>
          </a:xfrm>
        </p:spPr>
        <p:txBody>
          <a:bodyPr>
            <a:normAutofit/>
          </a:bodyPr>
          <a:lstStyle/>
          <a:p>
            <a:r>
              <a:rPr lang="en-US"/>
              <a:t>At Bearwood we use the Lesley Clarke synthetic phonics scheme to teach our phonics. </a:t>
            </a:r>
          </a:p>
          <a:p>
            <a:r>
              <a:rPr lang="en-US"/>
              <a:t>In Nursery, children will participate in Phase 1 phonics activities such as listening games, rhymes, songs and robot talk.</a:t>
            </a:r>
            <a:endParaRPr lang="en-US">
              <a:ea typeface="Calibri"/>
              <a:cs typeface="Calibri"/>
            </a:endParaRPr>
          </a:p>
          <a:p>
            <a:r>
              <a:rPr lang="en-US"/>
              <a:t>In Reception children will begin daily formal phonics lessons/      </a:t>
            </a:r>
            <a:endParaRPr lang="en-US">
              <a:ea typeface="Calibri"/>
              <a:cs typeface="Calibri"/>
            </a:endParaRPr>
          </a:p>
          <a:p>
            <a:r>
              <a:rPr lang="en-US"/>
              <a:t>Each child will have a slightly different pace in their learning and we focus on helping each child to understand the sounds and skills that phonics teaches. </a:t>
            </a:r>
            <a:endParaRPr lang="en-US">
              <a:ea typeface="Calibri"/>
              <a:cs typeface="Calibri"/>
            </a:endParaRPr>
          </a:p>
          <a:p>
            <a:r>
              <a:rPr lang="en-US"/>
              <a:t>There will be a phonics workshop for Reception parents to help you to understand what phonics is, and how we teach it to the children at  9.00AM Tuesday  7th October. </a:t>
            </a:r>
            <a:endParaRPr lang="en-US">
              <a:ea typeface="Calibri"/>
              <a:cs typeface="Calibri"/>
            </a:endParaRPr>
          </a:p>
          <a:p>
            <a:pPr>
              <a:buClr>
                <a:srgbClr val="FFFFFF"/>
              </a:buClr>
            </a:pPr>
            <a:r>
              <a:rPr lang="en-US">
                <a:ea typeface="Calibri"/>
                <a:cs typeface="Calibri"/>
              </a:rPr>
              <a:t>Wordless books will be given to the Reception children over the course of the week. </a:t>
            </a:r>
          </a:p>
          <a:p>
            <a:pPr>
              <a:buClr>
                <a:srgbClr val="FFFFFF"/>
              </a:buClr>
            </a:pPr>
            <a:r>
              <a:rPr lang="en-US">
                <a:ea typeface="Calibri"/>
                <a:cs typeface="Calibri"/>
              </a:rPr>
              <a:t>Once children have begun learning the first few sounds we will begin sending home some reading books. These will be matched to the child’s ability but should be able to be read fluently. We want to encourage a love of reading in your child. There will be a Teaching Reading Workshop at 9.00am on Tuesday 21st October.</a:t>
            </a:r>
          </a:p>
        </p:txBody>
      </p:sp>
      <p:pic>
        <p:nvPicPr>
          <p:cNvPr id="4098" name="Picture 2" descr="Willoughton Primary School - Phonics">
            <a:extLst>
              <a:ext uri="{FF2B5EF4-FFF2-40B4-BE49-F238E27FC236}">
                <a16:creationId xmlns:a16="http://schemas.microsoft.com/office/drawing/2014/main" id="{BEE55DC7-563F-8F32-84F0-C5EEF31548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988"/>
          <a:stretch/>
        </p:blipFill>
        <p:spPr bwMode="auto">
          <a:xfrm>
            <a:off x="8784771" y="179614"/>
            <a:ext cx="3228975" cy="1276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ow of books on a shelf&#10;&#10;AI-generated content may be incorrect.">
            <a:extLst>
              <a:ext uri="{FF2B5EF4-FFF2-40B4-BE49-F238E27FC236}">
                <a16:creationId xmlns:a16="http://schemas.microsoft.com/office/drawing/2014/main" id="{4C096A2D-A98E-F118-D788-7CC8BCCF486A}"/>
              </a:ext>
            </a:extLst>
          </p:cNvPr>
          <p:cNvPicPr>
            <a:picLocks noChangeAspect="1"/>
          </p:cNvPicPr>
          <p:nvPr/>
        </p:nvPicPr>
        <p:blipFill>
          <a:blip r:embed="rId3"/>
          <a:stretch>
            <a:fillRect/>
          </a:stretch>
        </p:blipFill>
        <p:spPr>
          <a:xfrm>
            <a:off x="3311037" y="5321177"/>
            <a:ext cx="4690697" cy="1397245"/>
          </a:xfrm>
          <a:prstGeom prst="rect">
            <a:avLst/>
          </a:prstGeom>
        </p:spPr>
      </p:pic>
    </p:spTree>
    <p:extLst>
      <p:ext uri="{BB962C8B-B14F-4D97-AF65-F5344CB8AC3E}">
        <p14:creationId xmlns:p14="http://schemas.microsoft.com/office/powerpoint/2010/main" val="42572201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5bf702f-961c-4621-bc78-d5eefd1698a4">
      <UserInfo>
        <DisplayName>Kayleigh Haden</DisplayName>
        <AccountId>14</AccountId>
        <AccountType/>
      </UserInfo>
    </SharedWithUsers>
    <lcf76f155ced4ddcb4097134ff3c332f xmlns="dad06dde-0faf-4c01-a0af-8dd65eb9d678">
      <Terms xmlns="http://schemas.microsoft.com/office/infopath/2007/PartnerControls"/>
    </lcf76f155ced4ddcb4097134ff3c332f>
    <TaxCatchAll xmlns="b5bf702f-961c-4621-bc78-d5eefd1698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7B033E2C8E9940A543815DB374AEE4" ma:contentTypeVersion="19" ma:contentTypeDescription="Create a new document." ma:contentTypeScope="" ma:versionID="b8aa521dba6e25c0cded76a6d75a918e">
  <xsd:schema xmlns:xsd="http://www.w3.org/2001/XMLSchema" xmlns:xs="http://www.w3.org/2001/XMLSchema" xmlns:p="http://schemas.microsoft.com/office/2006/metadata/properties" xmlns:ns2="dad06dde-0faf-4c01-a0af-8dd65eb9d678" xmlns:ns3="b5bf702f-961c-4621-bc78-d5eefd1698a4" targetNamespace="http://schemas.microsoft.com/office/2006/metadata/properties" ma:root="true" ma:fieldsID="d6d066db29a2b965fc01bc231dc748c8" ns2:_="" ns3:_="">
    <xsd:import namespace="dad06dde-0faf-4c01-a0af-8dd65eb9d678"/>
    <xsd:import namespace="b5bf702f-961c-4621-bc78-d5eefd1698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06dde-0faf-4c01-a0af-8dd65eb9d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9e7333-3211-4ff5-8ead-11d3dfd455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bf702f-961c-4621-bc78-d5eefd1698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17e48b-bf7f-44ab-8213-fec8ca23153d}" ma:internalName="TaxCatchAll" ma:showField="CatchAllData" ma:web="b5bf702f-961c-4621-bc78-d5eefd1698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CD38D1-3894-43A6-A9A4-295BB94BB67A}">
  <ds:schemaRefs>
    <ds:schemaRef ds:uri="http://purl.org/dc/elements/1.1/"/>
    <ds:schemaRef ds:uri="b5bf702f-961c-4621-bc78-d5eefd1698a4"/>
    <ds:schemaRef ds:uri="http://schemas.microsoft.com/office/infopath/2007/PartnerControls"/>
    <ds:schemaRef ds:uri="http://schemas.microsoft.com/office/2006/documentManagement/types"/>
    <ds:schemaRef ds:uri="http://purl.org/dc/terms/"/>
    <ds:schemaRef ds:uri="http://schemas.microsoft.com/office/2006/metadata/properties"/>
    <ds:schemaRef ds:uri="http://purl.org/dc/dcmitype/"/>
    <ds:schemaRef ds:uri="http://schemas.openxmlformats.org/package/2006/metadata/core-properties"/>
    <ds:schemaRef ds:uri="dad06dde-0faf-4c01-a0af-8dd65eb9d678"/>
    <ds:schemaRef ds:uri="http://www.w3.org/XML/1998/namespace"/>
  </ds:schemaRefs>
</ds:datastoreItem>
</file>

<file path=customXml/itemProps2.xml><?xml version="1.0" encoding="utf-8"?>
<ds:datastoreItem xmlns:ds="http://schemas.openxmlformats.org/officeDocument/2006/customXml" ds:itemID="{961918B3-3786-4EE2-9D8A-654C25208BEB}">
  <ds:schemaRefs>
    <ds:schemaRef ds:uri="http://schemas.microsoft.com/sharepoint/v3/contenttype/forms"/>
  </ds:schemaRefs>
</ds:datastoreItem>
</file>

<file path=customXml/itemProps3.xml><?xml version="1.0" encoding="utf-8"?>
<ds:datastoreItem xmlns:ds="http://schemas.openxmlformats.org/officeDocument/2006/customXml" ds:itemID="{AA96A5BC-B8DC-4028-A609-2BBA9CA550CD}">
  <ds:schemaRefs>
    <ds:schemaRef ds:uri="b5bf702f-961c-4621-bc78-d5eefd1698a4"/>
    <ds:schemaRef ds:uri="dad06dde-0faf-4c01-a0af-8dd65eb9d6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{1CAC6DEF-5061-D346-86E9-9A41EB594132}tf10001058</Template>
  <TotalTime>1</TotalTime>
  <Words>1302</Words>
  <Application>Microsoft Office PowerPoint</Application>
  <PresentationFormat>Widescreen</PresentationFormat>
  <Paragraphs>141</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Roboto</vt:lpstr>
      <vt:lpstr>Segoe UI</vt:lpstr>
      <vt:lpstr>Wingdings</vt:lpstr>
      <vt:lpstr>Wingdings,Sans-Serif</vt:lpstr>
      <vt:lpstr>Celestial</vt:lpstr>
      <vt:lpstr>  Bearwood Primary School  Early Years Foundation Stage  Welcome to Nursery and Reception  September 16th 2025</vt:lpstr>
      <vt:lpstr>Foundation Stage TEAM</vt:lpstr>
      <vt:lpstr>Uniform</vt:lpstr>
      <vt:lpstr>What does my child need to bring?</vt:lpstr>
      <vt:lpstr>Lunch time </vt:lpstr>
      <vt:lpstr>PowerPoint Presentation</vt:lpstr>
      <vt:lpstr>Foundation stage curriculum  The Early Years Foundation Stage (EYFS) is  the framework that underpins the education and care of young children in England, from birth all the way up to the age of five </vt:lpstr>
      <vt:lpstr>PowerPoint Presentation</vt:lpstr>
      <vt:lpstr>Phonics</vt:lpstr>
      <vt:lpstr>Statutory Assessments in Reception</vt:lpstr>
      <vt:lpstr>Communication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Bearwood Primary School  New Reception Class 2019/20</dc:title>
  <dc:creator>Head Bearwood Primary School</dc:creator>
  <cp:lastModifiedBy>Lynne Amor</cp:lastModifiedBy>
  <cp:revision>3</cp:revision>
  <dcterms:created xsi:type="dcterms:W3CDTF">2019-07-03T07:32:47Z</dcterms:created>
  <dcterms:modified xsi:type="dcterms:W3CDTF">2025-09-22T11:50:04Z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0x010100377B033E2C8E9940A543815DB374AEE4</vt:lpwstr>
  </property>
  <property fmtid="{D5CDD505-2E9C-101B-9397-08002B2CF9AE}" pid="3" name="MediaServiceImageTags">
    <vt:lpwstr/>
  </property>
</Properties>
</file>