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56" r:id="rId5"/>
    <p:sldId id="257" r:id="rId6"/>
    <p:sldId id="258" r:id="rId7"/>
    <p:sldId id="259" r:id="rId8"/>
    <p:sldId id="268" r:id="rId9"/>
    <p:sldId id="269" r:id="rId10"/>
    <p:sldId id="263" r:id="rId11"/>
    <p:sldId id="273" r:id="rId12"/>
    <p:sldId id="270" r:id="rId13"/>
    <p:sldId id="271" r:id="rId14"/>
    <p:sldId id="272" r:id="rId15"/>
    <p:sldId id="274" r:id="rId16"/>
    <p:sldId id="275" r:id="rId17"/>
    <p:sldId id="276" r:id="rId18"/>
    <p:sldId id="277" r:id="rId19"/>
    <p:sldId id="279" r:id="rId20"/>
    <p:sldId id="260" r:id="rId21"/>
    <p:sldId id="278" r:id="rId22"/>
    <p:sldId id="262" r:id="rId23"/>
    <p:sldId id="261" r:id="rId24"/>
    <p:sldId id="267" r:id="rId25"/>
    <p:sldId id="265" r:id="rId26"/>
  </p:sldIdLst>
  <p:sldSz cx="18288000" cy="10287000"/>
  <p:notesSz cx="6858000" cy="9144000"/>
  <p:embeddedFontLst>
    <p:embeddedFont>
      <p:font typeface="Bobby Jones Condensed Soft" panose="020B0604020202020204" charset="0"/>
      <p:regular r:id="rId28"/>
    </p:embeddedFont>
    <p:embeddedFont>
      <p:font typeface="Calibri" panose="020F0502020204030204" pitchFamily="34" charset="0"/>
      <p:regular r:id="rId29"/>
      <p:bold r:id="rId30"/>
      <p:italic r:id="rId31"/>
      <p:boldItalic r:id="rId32"/>
    </p:embeddedFont>
    <p:embeddedFont>
      <p:font typeface="Lucida Bright" panose="02040602050505020304" pitchFamily="18" charset="0"/>
      <p:regular r:id="rId33"/>
      <p:bold r:id="rId34"/>
      <p:italic r:id="rId35"/>
      <p:boldItalic r:id="rId36"/>
    </p:embeddedFont>
    <p:embeddedFont>
      <p:font typeface="Lucky Bones"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129" autoAdjust="0"/>
  </p:normalViewPr>
  <p:slideViewPr>
    <p:cSldViewPr>
      <p:cViewPr varScale="1">
        <p:scale>
          <a:sx n="49" d="100"/>
          <a:sy n="49" d="100"/>
        </p:scale>
        <p:origin x="10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7.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na Davis" userId="f64d325d-da33-4fd0-a9b3-80d2a5ae82ae" providerId="ADAL" clId="{A8C786DA-97A0-48BC-94A2-11457EC5949B}"/>
    <pc:docChg chg="undo custSel addSld delSld modSld sldOrd">
      <pc:chgData name="Georgina Davis" userId="f64d325d-da33-4fd0-a9b3-80d2a5ae82ae" providerId="ADAL" clId="{A8C786DA-97A0-48BC-94A2-11457EC5949B}" dt="2025-09-11T13:26:32.482" v="1648" actId="20577"/>
      <pc:docMkLst>
        <pc:docMk/>
      </pc:docMkLst>
      <pc:sldChg chg="modSp">
        <pc:chgData name="Georgina Davis" userId="f64d325d-da33-4fd0-a9b3-80d2a5ae82ae" providerId="ADAL" clId="{A8C786DA-97A0-48BC-94A2-11457EC5949B}" dt="2025-09-05T16:18:46.261" v="3" actId="20577"/>
        <pc:sldMkLst>
          <pc:docMk/>
          <pc:sldMk cId="0" sldId="259"/>
        </pc:sldMkLst>
        <pc:spChg chg="mod">
          <ac:chgData name="Georgina Davis" userId="f64d325d-da33-4fd0-a9b3-80d2a5ae82ae" providerId="ADAL" clId="{A8C786DA-97A0-48BC-94A2-11457EC5949B}" dt="2025-09-05T16:18:46.261" v="3" actId="20577"/>
          <ac:spMkLst>
            <pc:docMk/>
            <pc:sldMk cId="0" sldId="259"/>
            <ac:spMk id="26" creationId="{00000000-0000-0000-0000-000000000000}"/>
          </ac:spMkLst>
        </pc:spChg>
      </pc:sldChg>
      <pc:sldChg chg="addSp delSp modSp modNotesTx">
        <pc:chgData name="Georgina Davis" userId="f64d325d-da33-4fd0-a9b3-80d2a5ae82ae" providerId="ADAL" clId="{A8C786DA-97A0-48BC-94A2-11457EC5949B}" dt="2025-09-11T13:26:29.924" v="1647" actId="20577"/>
        <pc:sldMkLst>
          <pc:docMk/>
          <pc:sldMk cId="0" sldId="260"/>
        </pc:sldMkLst>
        <pc:spChg chg="mod">
          <ac:chgData name="Georgina Davis" userId="f64d325d-da33-4fd0-a9b3-80d2a5ae82ae" providerId="ADAL" clId="{A8C786DA-97A0-48BC-94A2-11457EC5949B}" dt="2025-09-07T11:01:16.078" v="1217" actId="20577"/>
          <ac:spMkLst>
            <pc:docMk/>
            <pc:sldMk cId="0" sldId="260"/>
            <ac:spMk id="6" creationId="{00000000-0000-0000-0000-000000000000}"/>
          </ac:spMkLst>
        </pc:spChg>
        <pc:graphicFrameChg chg="del">
          <ac:chgData name="Georgina Davis" userId="f64d325d-da33-4fd0-a9b3-80d2a5ae82ae" providerId="ADAL" clId="{A8C786DA-97A0-48BC-94A2-11457EC5949B}" dt="2025-09-07T11:01:38.641" v="1221" actId="478"/>
          <ac:graphicFrameMkLst>
            <pc:docMk/>
            <pc:sldMk cId="0" sldId="260"/>
            <ac:graphicFrameMk id="27" creationId="{9454D5C3-8C7B-405F-AF2C-9662C95FAF00}"/>
          </ac:graphicFrameMkLst>
        </pc:graphicFrameChg>
        <pc:picChg chg="add del mod">
          <ac:chgData name="Georgina Davis" userId="f64d325d-da33-4fd0-a9b3-80d2a5ae82ae" providerId="ADAL" clId="{A8C786DA-97A0-48BC-94A2-11457EC5949B}" dt="2025-09-07T11:12:23.938" v="1231" actId="478"/>
          <ac:picMkLst>
            <pc:docMk/>
            <pc:sldMk cId="0" sldId="260"/>
            <ac:picMk id="2" creationId="{F84FFE29-3C93-4D2F-9A5E-E8D250394086}"/>
          </ac:picMkLst>
        </pc:picChg>
        <pc:picChg chg="add mod">
          <ac:chgData name="Georgina Davis" userId="f64d325d-da33-4fd0-a9b3-80d2a5ae82ae" providerId="ADAL" clId="{A8C786DA-97A0-48BC-94A2-11457EC5949B}" dt="2025-09-07T11:12:54.617" v="1237" actId="1037"/>
          <ac:picMkLst>
            <pc:docMk/>
            <pc:sldMk cId="0" sldId="260"/>
            <ac:picMk id="7" creationId="{19E476B9-FB68-4E80-A777-2F9DCA40A6E4}"/>
          </ac:picMkLst>
        </pc:picChg>
      </pc:sldChg>
      <pc:sldChg chg="addSp modSp add del">
        <pc:chgData name="Georgina Davis" userId="f64d325d-da33-4fd0-a9b3-80d2a5ae82ae" providerId="ADAL" clId="{A8C786DA-97A0-48BC-94A2-11457EC5949B}" dt="2025-09-07T11:25:28.213" v="1530" actId="1076"/>
        <pc:sldMkLst>
          <pc:docMk/>
          <pc:sldMk cId="0" sldId="261"/>
        </pc:sldMkLst>
        <pc:spChg chg="mod">
          <ac:chgData name="Georgina Davis" userId="f64d325d-da33-4fd0-a9b3-80d2a5ae82ae" providerId="ADAL" clId="{A8C786DA-97A0-48BC-94A2-11457EC5949B}" dt="2025-09-07T11:25:28.213" v="1530" actId="1076"/>
          <ac:spMkLst>
            <pc:docMk/>
            <pc:sldMk cId="0" sldId="261"/>
            <ac:spMk id="3" creationId="{00000000-0000-0000-0000-000000000000}"/>
          </ac:spMkLst>
        </pc:spChg>
        <pc:spChg chg="mod">
          <ac:chgData name="Georgina Davis" userId="f64d325d-da33-4fd0-a9b3-80d2a5ae82ae" providerId="ADAL" clId="{A8C786DA-97A0-48BC-94A2-11457EC5949B}" dt="2025-09-07T10:59:37.616" v="1194" actId="1076"/>
          <ac:spMkLst>
            <pc:docMk/>
            <pc:sldMk cId="0" sldId="261"/>
            <ac:spMk id="6" creationId="{00000000-0000-0000-0000-000000000000}"/>
          </ac:spMkLst>
        </pc:spChg>
        <pc:spChg chg="mod">
          <ac:chgData name="Georgina Davis" userId="f64d325d-da33-4fd0-a9b3-80d2a5ae82ae" providerId="ADAL" clId="{A8C786DA-97A0-48BC-94A2-11457EC5949B}" dt="2025-09-07T10:59:41.029" v="1198" actId="1036"/>
          <ac:spMkLst>
            <pc:docMk/>
            <pc:sldMk cId="0" sldId="261"/>
            <ac:spMk id="8" creationId="{00000000-0000-0000-0000-000000000000}"/>
          </ac:spMkLst>
        </pc:spChg>
        <pc:grpChg chg="mod">
          <ac:chgData name="Georgina Davis" userId="f64d325d-da33-4fd0-a9b3-80d2a5ae82ae" providerId="ADAL" clId="{A8C786DA-97A0-48BC-94A2-11457EC5949B}" dt="2025-09-07T10:59:09.946" v="1188" actId="1076"/>
          <ac:grpSpMkLst>
            <pc:docMk/>
            <pc:sldMk cId="0" sldId="261"/>
            <ac:grpSpMk id="5" creationId="{00000000-0000-0000-0000-000000000000}"/>
          </ac:grpSpMkLst>
        </pc:grpChg>
        <pc:grpChg chg="add mod ord">
          <ac:chgData name="Georgina Davis" userId="f64d325d-da33-4fd0-a9b3-80d2a5ae82ae" providerId="ADAL" clId="{A8C786DA-97A0-48BC-94A2-11457EC5949B}" dt="2025-09-07T11:25:28.213" v="1530" actId="1076"/>
          <ac:grpSpMkLst>
            <pc:docMk/>
            <pc:sldMk cId="0" sldId="261"/>
            <ac:grpSpMk id="9" creationId="{4F5AE85B-62FC-4D89-8AD1-F40B83AC7887}"/>
          </ac:grpSpMkLst>
        </pc:grpChg>
      </pc:sldChg>
      <pc:sldChg chg="delSp modSp ord">
        <pc:chgData name="Georgina Davis" userId="f64d325d-da33-4fd0-a9b3-80d2a5ae82ae" providerId="ADAL" clId="{A8C786DA-97A0-48BC-94A2-11457EC5949B}" dt="2025-09-07T11:25:31.838" v="1531"/>
        <pc:sldMkLst>
          <pc:docMk/>
          <pc:sldMk cId="0" sldId="262"/>
        </pc:sldMkLst>
        <pc:spChg chg="mod">
          <ac:chgData name="Georgina Davis" userId="f64d325d-da33-4fd0-a9b3-80d2a5ae82ae" providerId="ADAL" clId="{A8C786DA-97A0-48BC-94A2-11457EC5949B}" dt="2025-09-07T11:14:09.898" v="1261" actId="20577"/>
          <ac:spMkLst>
            <pc:docMk/>
            <pc:sldMk cId="0" sldId="262"/>
            <ac:spMk id="17" creationId="{00000000-0000-0000-0000-000000000000}"/>
          </ac:spMkLst>
        </pc:spChg>
        <pc:spChg chg="del">
          <ac:chgData name="Georgina Davis" userId="f64d325d-da33-4fd0-a9b3-80d2a5ae82ae" providerId="ADAL" clId="{A8C786DA-97A0-48BC-94A2-11457EC5949B}" dt="2025-09-07T11:13:52.538" v="1238" actId="478"/>
          <ac:spMkLst>
            <pc:docMk/>
            <pc:sldMk cId="0" sldId="262"/>
            <ac:spMk id="18" creationId="{00000000-0000-0000-0000-000000000000}"/>
          </ac:spMkLst>
        </pc:spChg>
        <pc:spChg chg="del mod">
          <ac:chgData name="Georgina Davis" userId="f64d325d-da33-4fd0-a9b3-80d2a5ae82ae" providerId="ADAL" clId="{A8C786DA-97A0-48BC-94A2-11457EC5949B}" dt="2025-09-07T11:14:00.957" v="1250"/>
          <ac:spMkLst>
            <pc:docMk/>
            <pc:sldMk cId="0" sldId="262"/>
            <ac:spMk id="19" creationId="{00000000-0000-0000-0000-000000000000}"/>
          </ac:spMkLst>
        </pc:spChg>
        <pc:spChg chg="del mod">
          <ac:chgData name="Georgina Davis" userId="f64d325d-da33-4fd0-a9b3-80d2a5ae82ae" providerId="ADAL" clId="{A8C786DA-97A0-48BC-94A2-11457EC5949B}" dt="2025-09-07T11:13:56.573" v="1246"/>
          <ac:spMkLst>
            <pc:docMk/>
            <pc:sldMk cId="0" sldId="262"/>
            <ac:spMk id="23" creationId="{00000000-0000-0000-0000-000000000000}"/>
          </ac:spMkLst>
        </pc:spChg>
        <pc:spChg chg="del mod">
          <ac:chgData name="Georgina Davis" userId="f64d325d-da33-4fd0-a9b3-80d2a5ae82ae" providerId="ADAL" clId="{A8C786DA-97A0-48BC-94A2-11457EC5949B}" dt="2025-09-07T11:13:56.573" v="1244"/>
          <ac:spMkLst>
            <pc:docMk/>
            <pc:sldMk cId="0" sldId="262"/>
            <ac:spMk id="27" creationId="{00000000-0000-0000-0000-000000000000}"/>
          </ac:spMkLst>
        </pc:spChg>
        <pc:spChg chg="del">
          <ac:chgData name="Georgina Davis" userId="f64d325d-da33-4fd0-a9b3-80d2a5ae82ae" providerId="ADAL" clId="{A8C786DA-97A0-48BC-94A2-11457EC5949B}" dt="2025-09-07T11:14:15.109" v="1263" actId="478"/>
          <ac:spMkLst>
            <pc:docMk/>
            <pc:sldMk cId="0" sldId="262"/>
            <ac:spMk id="28" creationId="{00000000-0000-0000-0000-000000000000}"/>
          </ac:spMkLst>
        </pc:spChg>
        <pc:spChg chg="del">
          <ac:chgData name="Georgina Davis" userId="f64d325d-da33-4fd0-a9b3-80d2a5ae82ae" providerId="ADAL" clId="{A8C786DA-97A0-48BC-94A2-11457EC5949B}" dt="2025-09-07T11:14:17.089" v="1265" actId="478"/>
          <ac:spMkLst>
            <pc:docMk/>
            <pc:sldMk cId="0" sldId="262"/>
            <ac:spMk id="29" creationId="{00000000-0000-0000-0000-000000000000}"/>
          </ac:spMkLst>
        </pc:spChg>
        <pc:spChg chg="mod">
          <ac:chgData name="Georgina Davis" userId="f64d325d-da33-4fd0-a9b3-80d2a5ae82ae" providerId="ADAL" clId="{A8C786DA-97A0-48BC-94A2-11457EC5949B}" dt="2025-09-07T11:17:11.174" v="1361" actId="20577"/>
          <ac:spMkLst>
            <pc:docMk/>
            <pc:sldMk cId="0" sldId="262"/>
            <ac:spMk id="30" creationId="{00000000-0000-0000-0000-000000000000}"/>
          </ac:spMkLst>
        </pc:spChg>
        <pc:spChg chg="del">
          <ac:chgData name="Georgina Davis" userId="f64d325d-da33-4fd0-a9b3-80d2a5ae82ae" providerId="ADAL" clId="{A8C786DA-97A0-48BC-94A2-11457EC5949B}" dt="2025-09-07T11:14:02.505" v="1251" actId="478"/>
          <ac:spMkLst>
            <pc:docMk/>
            <pc:sldMk cId="0" sldId="262"/>
            <ac:spMk id="31" creationId="{00000000-0000-0000-0000-000000000000}"/>
          </ac:spMkLst>
        </pc:spChg>
        <pc:spChg chg="del">
          <ac:chgData name="Georgina Davis" userId="f64d325d-da33-4fd0-a9b3-80d2a5ae82ae" providerId="ADAL" clId="{A8C786DA-97A0-48BC-94A2-11457EC5949B}" dt="2025-09-07T11:14:03.867" v="1253" actId="478"/>
          <ac:spMkLst>
            <pc:docMk/>
            <pc:sldMk cId="0" sldId="262"/>
            <ac:spMk id="32" creationId="{00000000-0000-0000-0000-000000000000}"/>
          </ac:spMkLst>
        </pc:spChg>
        <pc:spChg chg="del">
          <ac:chgData name="Georgina Davis" userId="f64d325d-da33-4fd0-a9b3-80d2a5ae82ae" providerId="ADAL" clId="{A8C786DA-97A0-48BC-94A2-11457EC5949B}" dt="2025-09-07T11:14:04.258" v="1254" actId="478"/>
          <ac:spMkLst>
            <pc:docMk/>
            <pc:sldMk cId="0" sldId="262"/>
            <ac:spMk id="33" creationId="{00000000-0000-0000-0000-000000000000}"/>
          </ac:spMkLst>
        </pc:spChg>
        <pc:spChg chg="del">
          <ac:chgData name="Georgina Davis" userId="f64d325d-da33-4fd0-a9b3-80d2a5ae82ae" providerId="ADAL" clId="{A8C786DA-97A0-48BC-94A2-11457EC5949B}" dt="2025-09-07T11:14:03.191" v="1252" actId="478"/>
          <ac:spMkLst>
            <pc:docMk/>
            <pc:sldMk cId="0" sldId="262"/>
            <ac:spMk id="34" creationId="{00000000-0000-0000-0000-000000000000}"/>
          </ac:spMkLst>
        </pc:spChg>
        <pc:grpChg chg="mod">
          <ac:chgData name="Georgina Davis" userId="f64d325d-da33-4fd0-a9b3-80d2a5ae82ae" providerId="ADAL" clId="{A8C786DA-97A0-48BC-94A2-11457EC5949B}" dt="2025-09-07T11:14:07.817" v="1255" actId="1076"/>
          <ac:grpSpMkLst>
            <pc:docMk/>
            <pc:sldMk cId="0" sldId="262"/>
            <ac:grpSpMk id="2" creationId="{00000000-0000-0000-0000-000000000000}"/>
          </ac:grpSpMkLst>
        </pc:grpChg>
        <pc:grpChg chg="mod">
          <ac:chgData name="Georgina Davis" userId="f64d325d-da33-4fd0-a9b3-80d2a5ae82ae" providerId="ADAL" clId="{A8C786DA-97A0-48BC-94A2-11457EC5949B}" dt="2025-09-07T11:17:19.259" v="1362" actId="14100"/>
          <ac:grpSpMkLst>
            <pc:docMk/>
            <pc:sldMk cId="0" sldId="262"/>
            <ac:grpSpMk id="5" creationId="{00000000-0000-0000-0000-000000000000}"/>
          </ac:grpSpMkLst>
        </pc:grpChg>
        <pc:grpChg chg="del">
          <ac:chgData name="Georgina Davis" userId="f64d325d-da33-4fd0-a9b3-80d2a5ae82ae" providerId="ADAL" clId="{A8C786DA-97A0-48BC-94A2-11457EC5949B}" dt="2025-09-07T11:14:15.861" v="1264" actId="478"/>
          <ac:grpSpMkLst>
            <pc:docMk/>
            <pc:sldMk cId="0" sldId="262"/>
            <ac:grpSpMk id="8" creationId="{00000000-0000-0000-0000-000000000000}"/>
          </ac:grpSpMkLst>
        </pc:grpChg>
        <pc:grpChg chg="del">
          <ac:chgData name="Georgina Davis" userId="f64d325d-da33-4fd0-a9b3-80d2a5ae82ae" providerId="ADAL" clId="{A8C786DA-97A0-48BC-94A2-11457EC5949B}" dt="2025-09-07T11:14:12.611" v="1262" actId="478"/>
          <ac:grpSpMkLst>
            <pc:docMk/>
            <pc:sldMk cId="0" sldId="262"/>
            <ac:grpSpMk id="11" creationId="{00000000-0000-0000-0000-000000000000}"/>
          </ac:grpSpMkLst>
        </pc:grpChg>
        <pc:grpChg chg="del">
          <ac:chgData name="Georgina Davis" userId="f64d325d-da33-4fd0-a9b3-80d2a5ae82ae" providerId="ADAL" clId="{A8C786DA-97A0-48BC-94A2-11457EC5949B}" dt="2025-09-07T11:13:58.045" v="1247" actId="478"/>
          <ac:grpSpMkLst>
            <pc:docMk/>
            <pc:sldMk cId="0" sldId="262"/>
            <ac:grpSpMk id="14" creationId="{00000000-0000-0000-0000-000000000000}"/>
          </ac:grpSpMkLst>
        </pc:grpChg>
        <pc:grpChg chg="del">
          <ac:chgData name="Georgina Davis" userId="f64d325d-da33-4fd0-a9b3-80d2a5ae82ae" providerId="ADAL" clId="{A8C786DA-97A0-48BC-94A2-11457EC5949B}" dt="2025-09-07T11:13:56.571" v="1242" actId="478"/>
          <ac:grpSpMkLst>
            <pc:docMk/>
            <pc:sldMk cId="0" sldId="262"/>
            <ac:grpSpMk id="20" creationId="{00000000-0000-0000-0000-000000000000}"/>
          </ac:grpSpMkLst>
        </pc:grpChg>
        <pc:grpChg chg="del">
          <ac:chgData name="Georgina Davis" userId="f64d325d-da33-4fd0-a9b3-80d2a5ae82ae" providerId="ADAL" clId="{A8C786DA-97A0-48BC-94A2-11457EC5949B}" dt="2025-09-07T11:13:53.222" v="1239" actId="478"/>
          <ac:grpSpMkLst>
            <pc:docMk/>
            <pc:sldMk cId="0" sldId="262"/>
            <ac:grpSpMk id="24" creationId="{00000000-0000-0000-0000-000000000000}"/>
          </ac:grpSpMkLst>
        </pc:grpChg>
      </pc:sldChg>
      <pc:sldChg chg="delSp modSp">
        <pc:chgData name="Georgina Davis" userId="f64d325d-da33-4fd0-a9b3-80d2a5ae82ae" providerId="ADAL" clId="{A8C786DA-97A0-48BC-94A2-11457EC5949B}" dt="2025-09-07T11:26:50.674" v="1639" actId="1076"/>
        <pc:sldMkLst>
          <pc:docMk/>
          <pc:sldMk cId="0" sldId="265"/>
        </pc:sldMkLst>
        <pc:spChg chg="mod">
          <ac:chgData name="Georgina Davis" userId="f64d325d-da33-4fd0-a9b3-80d2a5ae82ae" providerId="ADAL" clId="{A8C786DA-97A0-48BC-94A2-11457EC5949B}" dt="2025-09-07T11:26:50.674" v="1639" actId="1076"/>
          <ac:spMkLst>
            <pc:docMk/>
            <pc:sldMk cId="0" sldId="265"/>
            <ac:spMk id="5" creationId="{00000000-0000-0000-0000-000000000000}"/>
          </ac:spMkLst>
        </pc:spChg>
        <pc:spChg chg="del">
          <ac:chgData name="Georgina Davis" userId="f64d325d-da33-4fd0-a9b3-80d2a5ae82ae" providerId="ADAL" clId="{A8C786DA-97A0-48BC-94A2-11457EC5949B}" dt="2025-09-07T11:26:12.906" v="1534" actId="478"/>
          <ac:spMkLst>
            <pc:docMk/>
            <pc:sldMk cId="0" sldId="265"/>
            <ac:spMk id="6" creationId="{00000000-0000-0000-0000-000000000000}"/>
          </ac:spMkLst>
        </pc:spChg>
        <pc:spChg chg="mod">
          <ac:chgData name="Georgina Davis" userId="f64d325d-da33-4fd0-a9b3-80d2a5ae82ae" providerId="ADAL" clId="{A8C786DA-97A0-48BC-94A2-11457EC5949B}" dt="2025-09-07T11:26:47.946" v="1638" actId="1076"/>
          <ac:spMkLst>
            <pc:docMk/>
            <pc:sldMk cId="0" sldId="265"/>
            <ac:spMk id="7" creationId="{00000000-0000-0000-0000-000000000000}"/>
          </ac:spMkLst>
        </pc:spChg>
        <pc:spChg chg="mod">
          <ac:chgData name="Georgina Davis" userId="f64d325d-da33-4fd0-a9b3-80d2a5ae82ae" providerId="ADAL" clId="{A8C786DA-97A0-48BC-94A2-11457EC5949B}" dt="2025-09-07T11:26:46.445" v="1637" actId="1076"/>
          <ac:spMkLst>
            <pc:docMk/>
            <pc:sldMk cId="0" sldId="265"/>
            <ac:spMk id="8" creationId="{00000000-0000-0000-0000-000000000000}"/>
          </ac:spMkLst>
        </pc:spChg>
        <pc:grpChg chg="mod">
          <ac:chgData name="Georgina Davis" userId="f64d325d-da33-4fd0-a9b3-80d2a5ae82ae" providerId="ADAL" clId="{A8C786DA-97A0-48BC-94A2-11457EC5949B}" dt="2025-09-07T11:26:45.068" v="1636" actId="14100"/>
          <ac:grpSpMkLst>
            <pc:docMk/>
            <pc:sldMk cId="0" sldId="265"/>
            <ac:grpSpMk id="2" creationId="{00000000-0000-0000-0000-000000000000}"/>
          </ac:grpSpMkLst>
        </pc:grpChg>
      </pc:sldChg>
      <pc:sldChg chg="modSp">
        <pc:chgData name="Georgina Davis" userId="f64d325d-da33-4fd0-a9b3-80d2a5ae82ae" providerId="ADAL" clId="{A8C786DA-97A0-48BC-94A2-11457EC5949B}" dt="2025-09-07T11:18:02.203" v="1380" actId="20577"/>
        <pc:sldMkLst>
          <pc:docMk/>
          <pc:sldMk cId="2046073032" sldId="267"/>
        </pc:sldMkLst>
        <pc:spChg chg="mod">
          <ac:chgData name="Georgina Davis" userId="f64d325d-da33-4fd0-a9b3-80d2a5ae82ae" providerId="ADAL" clId="{A8C786DA-97A0-48BC-94A2-11457EC5949B}" dt="2025-09-07T11:18:02.203" v="1380" actId="20577"/>
          <ac:spMkLst>
            <pc:docMk/>
            <pc:sldMk cId="2046073032" sldId="267"/>
            <ac:spMk id="26" creationId="{00000000-0000-0000-0000-000000000000}"/>
          </ac:spMkLst>
        </pc:spChg>
      </pc:sldChg>
      <pc:sldChg chg="modSp modNotesTx">
        <pc:chgData name="Georgina Davis" userId="f64d325d-da33-4fd0-a9b3-80d2a5ae82ae" providerId="ADAL" clId="{A8C786DA-97A0-48BC-94A2-11457EC5949B}" dt="2025-09-11T13:24:52.977" v="1646" actId="20577"/>
        <pc:sldMkLst>
          <pc:docMk/>
          <pc:sldMk cId="209534168" sldId="272"/>
        </pc:sldMkLst>
        <pc:spChg chg="mod">
          <ac:chgData name="Georgina Davis" userId="f64d325d-da33-4fd0-a9b3-80d2a5ae82ae" providerId="ADAL" clId="{A8C786DA-97A0-48BC-94A2-11457EC5949B}" dt="2025-09-07T10:51:51.039" v="942" actId="20577"/>
          <ac:spMkLst>
            <pc:docMk/>
            <pc:sldMk cId="209534168" sldId="272"/>
            <ac:spMk id="11" creationId="{00000000-0000-0000-0000-000000000000}"/>
          </ac:spMkLst>
        </pc:spChg>
      </pc:sldChg>
      <pc:sldChg chg="modSp add">
        <pc:chgData name="Georgina Davis" userId="f64d325d-da33-4fd0-a9b3-80d2a5ae82ae" providerId="ADAL" clId="{A8C786DA-97A0-48BC-94A2-11457EC5949B}" dt="2025-09-07T10:35:35.366" v="69" actId="1076"/>
        <pc:sldMkLst>
          <pc:docMk/>
          <pc:sldMk cId="1649558199" sldId="273"/>
        </pc:sldMkLst>
        <pc:spChg chg="mod">
          <ac:chgData name="Georgina Davis" userId="f64d325d-da33-4fd0-a9b3-80d2a5ae82ae" providerId="ADAL" clId="{A8C786DA-97A0-48BC-94A2-11457EC5949B}" dt="2025-09-07T10:33:46.155" v="35" actId="1035"/>
          <ac:spMkLst>
            <pc:docMk/>
            <pc:sldMk cId="1649558199" sldId="273"/>
            <ac:spMk id="5" creationId="{00000000-0000-0000-0000-000000000000}"/>
          </ac:spMkLst>
        </pc:spChg>
        <pc:spChg chg="mod">
          <ac:chgData name="Georgina Davis" userId="f64d325d-da33-4fd0-a9b3-80d2a5ae82ae" providerId="ADAL" clId="{A8C786DA-97A0-48BC-94A2-11457EC5949B}" dt="2025-09-07T10:35:35.366" v="69" actId="1076"/>
          <ac:spMkLst>
            <pc:docMk/>
            <pc:sldMk cId="1649558199" sldId="273"/>
            <ac:spMk id="11" creationId="{00000000-0000-0000-0000-000000000000}"/>
          </ac:spMkLst>
        </pc:spChg>
        <pc:grpChg chg="mod">
          <ac:chgData name="Georgina Davis" userId="f64d325d-da33-4fd0-a9b3-80d2a5ae82ae" providerId="ADAL" clId="{A8C786DA-97A0-48BC-94A2-11457EC5949B}" dt="2025-09-07T10:33:50.342" v="37" actId="14100"/>
          <ac:grpSpMkLst>
            <pc:docMk/>
            <pc:sldMk cId="1649558199" sldId="273"/>
            <ac:grpSpMk id="2" creationId="{00000000-0000-0000-0000-000000000000}"/>
          </ac:grpSpMkLst>
        </pc:grpChg>
        <pc:grpChg chg="mod">
          <ac:chgData name="Georgina Davis" userId="f64d325d-da33-4fd0-a9b3-80d2a5ae82ae" providerId="ADAL" clId="{A8C786DA-97A0-48BC-94A2-11457EC5949B}" dt="2025-09-07T10:35:30.884" v="68" actId="1076"/>
          <ac:grpSpMkLst>
            <pc:docMk/>
            <pc:sldMk cId="1649558199" sldId="273"/>
            <ac:grpSpMk id="8" creationId="{00000000-0000-0000-0000-000000000000}"/>
          </ac:grpSpMkLst>
        </pc:grpChg>
      </pc:sldChg>
      <pc:sldChg chg="modSp add ord modNotesTx">
        <pc:chgData name="Georgina Davis" userId="f64d325d-da33-4fd0-a9b3-80d2a5ae82ae" providerId="ADAL" clId="{A8C786DA-97A0-48BC-94A2-11457EC5949B}" dt="2025-09-07T10:56:49.561" v="1166"/>
        <pc:sldMkLst>
          <pc:docMk/>
          <pc:sldMk cId="1049499923" sldId="274"/>
        </pc:sldMkLst>
        <pc:spChg chg="mod">
          <ac:chgData name="Georgina Davis" userId="f64d325d-da33-4fd0-a9b3-80d2a5ae82ae" providerId="ADAL" clId="{A8C786DA-97A0-48BC-94A2-11457EC5949B}" dt="2025-09-07T10:54:43.536" v="1058" actId="1076"/>
          <ac:spMkLst>
            <pc:docMk/>
            <pc:sldMk cId="1049499923" sldId="274"/>
            <ac:spMk id="5" creationId="{00000000-0000-0000-0000-000000000000}"/>
          </ac:spMkLst>
        </pc:spChg>
        <pc:spChg chg="mod">
          <ac:chgData name="Georgina Davis" userId="f64d325d-da33-4fd0-a9b3-80d2a5ae82ae" providerId="ADAL" clId="{A8C786DA-97A0-48BC-94A2-11457EC5949B}" dt="2025-09-07T10:55:56.035" v="1164" actId="1076"/>
          <ac:spMkLst>
            <pc:docMk/>
            <pc:sldMk cId="1049499923" sldId="274"/>
            <ac:spMk id="11" creationId="{00000000-0000-0000-0000-000000000000}"/>
          </ac:spMkLst>
        </pc:spChg>
        <pc:grpChg chg="mod">
          <ac:chgData name="Georgina Davis" userId="f64d325d-da33-4fd0-a9b3-80d2a5ae82ae" providerId="ADAL" clId="{A8C786DA-97A0-48BC-94A2-11457EC5949B}" dt="2025-09-07T10:54:43.536" v="1058" actId="1076"/>
          <ac:grpSpMkLst>
            <pc:docMk/>
            <pc:sldMk cId="1049499923" sldId="274"/>
            <ac:grpSpMk id="2" creationId="{00000000-0000-0000-0000-000000000000}"/>
          </ac:grpSpMkLst>
        </pc:grpChg>
        <pc:grpChg chg="mod">
          <ac:chgData name="Georgina Davis" userId="f64d325d-da33-4fd0-a9b3-80d2a5ae82ae" providerId="ADAL" clId="{A8C786DA-97A0-48BC-94A2-11457EC5949B}" dt="2025-09-07T10:55:56.035" v="1164" actId="1076"/>
          <ac:grpSpMkLst>
            <pc:docMk/>
            <pc:sldMk cId="1049499923" sldId="274"/>
            <ac:grpSpMk id="8" creationId="{00000000-0000-0000-0000-000000000000}"/>
          </ac:grpSpMkLst>
        </pc:grpChg>
      </pc:sldChg>
      <pc:sldChg chg="addSp delSp modSp add">
        <pc:chgData name="Georgina Davis" userId="f64d325d-da33-4fd0-a9b3-80d2a5ae82ae" providerId="ADAL" clId="{A8C786DA-97A0-48BC-94A2-11457EC5949B}" dt="2025-09-07T10:57:17.656" v="1181" actId="1076"/>
        <pc:sldMkLst>
          <pc:docMk/>
          <pc:sldMk cId="3042226159" sldId="275"/>
        </pc:sldMkLst>
        <pc:spChg chg="del">
          <ac:chgData name="Georgina Davis" userId="f64d325d-da33-4fd0-a9b3-80d2a5ae82ae" providerId="ADAL" clId="{A8C786DA-97A0-48BC-94A2-11457EC5949B}" dt="2025-09-07T10:56:56.713" v="1169" actId="478"/>
          <ac:spMkLst>
            <pc:docMk/>
            <pc:sldMk cId="3042226159" sldId="275"/>
            <ac:spMk id="5" creationId="{00000000-0000-0000-0000-000000000000}"/>
          </ac:spMkLst>
        </pc:spChg>
        <pc:spChg chg="del">
          <ac:chgData name="Georgina Davis" userId="f64d325d-da33-4fd0-a9b3-80d2a5ae82ae" providerId="ADAL" clId="{A8C786DA-97A0-48BC-94A2-11457EC5949B}" dt="2025-09-07T10:57:00.486" v="1173" actId="478"/>
          <ac:spMkLst>
            <pc:docMk/>
            <pc:sldMk cId="3042226159" sldId="275"/>
            <ac:spMk id="6" creationId="{00000000-0000-0000-0000-000000000000}"/>
          </ac:spMkLst>
        </pc:spChg>
        <pc:spChg chg="del">
          <ac:chgData name="Georgina Davis" userId="f64d325d-da33-4fd0-a9b3-80d2a5ae82ae" providerId="ADAL" clId="{A8C786DA-97A0-48BC-94A2-11457EC5949B}" dt="2025-09-07T10:56:59.566" v="1172" actId="478"/>
          <ac:spMkLst>
            <pc:docMk/>
            <pc:sldMk cId="3042226159" sldId="275"/>
            <ac:spMk id="11" creationId="{00000000-0000-0000-0000-000000000000}"/>
          </ac:spMkLst>
        </pc:spChg>
        <pc:spChg chg="del">
          <ac:chgData name="Georgina Davis" userId="f64d325d-da33-4fd0-a9b3-80d2a5ae82ae" providerId="ADAL" clId="{A8C786DA-97A0-48BC-94A2-11457EC5949B}" dt="2025-09-07T10:57:01.212" v="1174" actId="478"/>
          <ac:spMkLst>
            <pc:docMk/>
            <pc:sldMk cId="3042226159" sldId="275"/>
            <ac:spMk id="12" creationId="{00000000-0000-0000-0000-000000000000}"/>
          </ac:spMkLst>
        </pc:spChg>
        <pc:grpChg chg="del">
          <ac:chgData name="Georgina Davis" userId="f64d325d-da33-4fd0-a9b3-80d2a5ae82ae" providerId="ADAL" clId="{A8C786DA-97A0-48BC-94A2-11457EC5949B}" dt="2025-09-07T10:56:57.234" v="1170" actId="478"/>
          <ac:grpSpMkLst>
            <pc:docMk/>
            <pc:sldMk cId="3042226159" sldId="275"/>
            <ac:grpSpMk id="2" creationId="{00000000-0000-0000-0000-000000000000}"/>
          </ac:grpSpMkLst>
        </pc:grpChg>
        <pc:grpChg chg="del">
          <ac:chgData name="Georgina Davis" userId="f64d325d-da33-4fd0-a9b3-80d2a5ae82ae" providerId="ADAL" clId="{A8C786DA-97A0-48BC-94A2-11457EC5949B}" dt="2025-09-07T10:56:57.947" v="1171" actId="478"/>
          <ac:grpSpMkLst>
            <pc:docMk/>
            <pc:sldMk cId="3042226159" sldId="275"/>
            <ac:grpSpMk id="8" creationId="{00000000-0000-0000-0000-000000000000}"/>
          </ac:grpSpMkLst>
        </pc:grpChg>
        <pc:picChg chg="add mod">
          <ac:chgData name="Georgina Davis" userId="f64d325d-da33-4fd0-a9b3-80d2a5ae82ae" providerId="ADAL" clId="{A8C786DA-97A0-48BC-94A2-11457EC5949B}" dt="2025-09-07T10:57:17.656" v="1181" actId="1076"/>
          <ac:picMkLst>
            <pc:docMk/>
            <pc:sldMk cId="3042226159" sldId="275"/>
            <ac:picMk id="13" creationId="{6A267A28-D0E1-46E5-902F-8B2E0C000896}"/>
          </ac:picMkLst>
        </pc:picChg>
      </pc:sldChg>
      <pc:sldChg chg="addSp modSp add">
        <pc:chgData name="Georgina Davis" userId="f64d325d-da33-4fd0-a9b3-80d2a5ae82ae" providerId="ADAL" clId="{A8C786DA-97A0-48BC-94A2-11457EC5949B}" dt="2025-09-07T10:57:25.835" v="1183" actId="14100"/>
        <pc:sldMkLst>
          <pc:docMk/>
          <pc:sldMk cId="1376804017" sldId="276"/>
        </pc:sldMkLst>
        <pc:picChg chg="add mod">
          <ac:chgData name="Georgina Davis" userId="f64d325d-da33-4fd0-a9b3-80d2a5ae82ae" providerId="ADAL" clId="{A8C786DA-97A0-48BC-94A2-11457EC5949B}" dt="2025-09-07T10:57:25.835" v="1183" actId="14100"/>
          <ac:picMkLst>
            <pc:docMk/>
            <pc:sldMk cId="1376804017" sldId="276"/>
            <ac:picMk id="2" creationId="{C75B218E-E882-44B0-9891-39122250D3E5}"/>
          </ac:picMkLst>
        </pc:picChg>
      </pc:sldChg>
      <pc:sldChg chg="addSp modSp add">
        <pc:chgData name="Georgina Davis" userId="f64d325d-da33-4fd0-a9b3-80d2a5ae82ae" providerId="ADAL" clId="{A8C786DA-97A0-48BC-94A2-11457EC5949B}" dt="2025-09-07T10:58:41.431" v="1187" actId="1076"/>
        <pc:sldMkLst>
          <pc:docMk/>
          <pc:sldMk cId="1102867286" sldId="277"/>
        </pc:sldMkLst>
        <pc:picChg chg="add mod">
          <ac:chgData name="Georgina Davis" userId="f64d325d-da33-4fd0-a9b3-80d2a5ae82ae" providerId="ADAL" clId="{A8C786DA-97A0-48BC-94A2-11457EC5949B}" dt="2025-09-07T10:58:41.431" v="1187" actId="1076"/>
          <ac:picMkLst>
            <pc:docMk/>
            <pc:sldMk cId="1102867286" sldId="277"/>
            <ac:picMk id="2" creationId="{8836714F-D0FC-417F-AFDE-6F4EF7493842}"/>
          </ac:picMkLst>
        </pc:picChg>
      </pc:sldChg>
      <pc:sldChg chg="addSp delSp modSp add modNotesTx">
        <pc:chgData name="Georgina Davis" userId="f64d325d-da33-4fd0-a9b3-80d2a5ae82ae" providerId="ADAL" clId="{A8C786DA-97A0-48BC-94A2-11457EC5949B}" dt="2025-09-11T13:26:32.482" v="1648" actId="20577"/>
        <pc:sldMkLst>
          <pc:docMk/>
          <pc:sldMk cId="1147696440" sldId="278"/>
        </pc:sldMkLst>
        <pc:spChg chg="mod">
          <ac:chgData name="Georgina Davis" userId="f64d325d-da33-4fd0-a9b3-80d2a5ae82ae" providerId="ADAL" clId="{A8C786DA-97A0-48BC-94A2-11457EC5949B}" dt="2025-09-07T11:01:20.128" v="1220" actId="20577"/>
          <ac:spMkLst>
            <pc:docMk/>
            <pc:sldMk cId="1147696440" sldId="278"/>
            <ac:spMk id="6" creationId="{00000000-0000-0000-0000-000000000000}"/>
          </ac:spMkLst>
        </pc:spChg>
        <pc:graphicFrameChg chg="del">
          <ac:chgData name="Georgina Davis" userId="f64d325d-da33-4fd0-a9b3-80d2a5ae82ae" providerId="ADAL" clId="{A8C786DA-97A0-48BC-94A2-11457EC5949B}" dt="2025-09-07T11:04:31.756" v="1226" actId="478"/>
          <ac:graphicFrameMkLst>
            <pc:docMk/>
            <pc:sldMk cId="1147696440" sldId="278"/>
            <ac:graphicFrameMk id="27" creationId="{9454D5C3-8C7B-405F-AF2C-9662C95FAF00}"/>
          </ac:graphicFrameMkLst>
        </pc:graphicFrameChg>
        <pc:picChg chg="add mod">
          <ac:chgData name="Georgina Davis" userId="f64d325d-da33-4fd0-a9b3-80d2a5ae82ae" providerId="ADAL" clId="{A8C786DA-97A0-48BC-94A2-11457EC5949B}" dt="2025-09-07T11:12:13.747" v="1230" actId="1076"/>
          <ac:picMkLst>
            <pc:docMk/>
            <pc:sldMk cId="1147696440" sldId="278"/>
            <ac:picMk id="2" creationId="{D334827F-87C8-407B-8688-CC43B23C4162}"/>
          </ac:picMkLst>
        </pc:picChg>
      </pc:sldChg>
      <pc:sldChg chg="addSp delSp modSp add ord">
        <pc:chgData name="Georgina Davis" userId="f64d325d-da33-4fd0-a9b3-80d2a5ae82ae" providerId="ADAL" clId="{A8C786DA-97A0-48BC-94A2-11457EC5949B}" dt="2025-09-07T11:24:41.558" v="1524" actId="478"/>
        <pc:sldMkLst>
          <pc:docMk/>
          <pc:sldMk cId="310750942" sldId="279"/>
        </pc:sldMkLst>
        <pc:spChg chg="mod">
          <ac:chgData name="Georgina Davis" userId="f64d325d-da33-4fd0-a9b3-80d2a5ae82ae" providerId="ADAL" clId="{A8C786DA-97A0-48BC-94A2-11457EC5949B}" dt="2025-09-07T11:18:50.211" v="1389" actId="20577"/>
          <ac:spMkLst>
            <pc:docMk/>
            <pc:sldMk cId="310750942" sldId="279"/>
            <ac:spMk id="5" creationId="{00000000-0000-0000-0000-000000000000}"/>
          </ac:spMkLst>
        </pc:spChg>
        <pc:spChg chg="del">
          <ac:chgData name="Georgina Davis" userId="f64d325d-da33-4fd0-a9b3-80d2a5ae82ae" providerId="ADAL" clId="{A8C786DA-97A0-48BC-94A2-11457EC5949B}" dt="2025-09-07T11:24:41.558" v="1524" actId="478"/>
          <ac:spMkLst>
            <pc:docMk/>
            <pc:sldMk cId="310750942" sldId="279"/>
            <ac:spMk id="6" creationId="{00000000-0000-0000-0000-000000000000}"/>
          </ac:spMkLst>
        </pc:spChg>
        <pc:spChg chg="mod">
          <ac:chgData name="Georgina Davis" userId="f64d325d-da33-4fd0-a9b3-80d2a5ae82ae" providerId="ADAL" clId="{A8C786DA-97A0-48BC-94A2-11457EC5949B}" dt="2025-09-07T11:20:22.391" v="1487" actId="1076"/>
          <ac:spMkLst>
            <pc:docMk/>
            <pc:sldMk cId="310750942" sldId="279"/>
            <ac:spMk id="11" creationId="{00000000-0000-0000-0000-000000000000}"/>
          </ac:spMkLst>
        </pc:spChg>
        <pc:spChg chg="add mod">
          <ac:chgData name="Georgina Davis" userId="f64d325d-da33-4fd0-a9b3-80d2a5ae82ae" providerId="ADAL" clId="{A8C786DA-97A0-48BC-94A2-11457EC5949B}" dt="2025-09-07T11:24:38.250" v="1523" actId="20577"/>
          <ac:spMkLst>
            <pc:docMk/>
            <pc:sldMk cId="310750942" sldId="279"/>
            <ac:spMk id="16" creationId="{633A45BA-1514-466E-B76B-E5A6F1F89E3B}"/>
          </ac:spMkLst>
        </pc:spChg>
        <pc:grpChg chg="mod">
          <ac:chgData name="Georgina Davis" userId="f64d325d-da33-4fd0-a9b3-80d2a5ae82ae" providerId="ADAL" clId="{A8C786DA-97A0-48BC-94A2-11457EC5949B}" dt="2025-09-07T11:24:32.460" v="1522" actId="14100"/>
          <ac:grpSpMkLst>
            <pc:docMk/>
            <pc:sldMk cId="310750942" sldId="279"/>
            <ac:grpSpMk id="8" creationId="{00000000-0000-0000-0000-000000000000}"/>
          </ac:grpSpMkLst>
        </pc:grpChg>
        <pc:grpChg chg="add mod">
          <ac:chgData name="Georgina Davis" userId="f64d325d-da33-4fd0-a9b3-80d2a5ae82ae" providerId="ADAL" clId="{A8C786DA-97A0-48BC-94A2-11457EC5949B}" dt="2025-09-07T11:23:50.933" v="1519" actId="14100"/>
          <ac:grpSpMkLst>
            <pc:docMk/>
            <pc:sldMk cId="310750942" sldId="279"/>
            <ac:grpSpMk id="13" creationId="{8ABFB3A6-524A-482C-9A0D-2AF6BC05A3DC}"/>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5254F-6FBF-4DD4-845E-DCF7EC1FC021}" type="datetimeFigureOut">
              <a:rPr lang="en-GB" smtClean="0"/>
              <a:t>11/09/2025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9F4DF-D6E0-42B9-9673-A09A44552471}" type="slidenum">
              <a:rPr lang="en-GB" smtClean="0"/>
              <a:t>‹#›</a:t>
            </a:fld>
            <a:endParaRPr lang="en-GB"/>
          </a:p>
        </p:txBody>
      </p:sp>
    </p:spTree>
    <p:extLst>
      <p:ext uri="{BB962C8B-B14F-4D97-AF65-F5344CB8AC3E}">
        <p14:creationId xmlns:p14="http://schemas.microsoft.com/office/powerpoint/2010/main" val="394559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PSC takes place in June and children are expected to decode both real and alien words and then blend the sounds together correctly. </a:t>
            </a:r>
          </a:p>
        </p:txBody>
      </p:sp>
      <p:sp>
        <p:nvSpPr>
          <p:cNvPr id="4" name="Slide Number Placeholder 3"/>
          <p:cNvSpPr>
            <a:spLocks noGrp="1"/>
          </p:cNvSpPr>
          <p:nvPr>
            <p:ph type="sldNum" sz="quarter" idx="5"/>
          </p:nvPr>
        </p:nvSpPr>
        <p:spPr/>
        <p:txBody>
          <a:bodyPr/>
          <a:lstStyle/>
          <a:p>
            <a:fld id="{6ED9F4DF-D6E0-42B9-9673-A09A44552471}" type="slidenum">
              <a:rPr lang="en-GB" smtClean="0"/>
              <a:t>6</a:t>
            </a:fld>
            <a:endParaRPr lang="en-GB"/>
          </a:p>
        </p:txBody>
      </p:sp>
    </p:spTree>
    <p:extLst>
      <p:ext uri="{BB962C8B-B14F-4D97-AF65-F5344CB8AC3E}">
        <p14:creationId xmlns:p14="http://schemas.microsoft.com/office/powerpoint/2010/main" val="479001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D9F4DF-D6E0-42B9-9673-A09A44552471}" type="slidenum">
              <a:rPr lang="en-GB" smtClean="0"/>
              <a:t>17</a:t>
            </a:fld>
            <a:endParaRPr lang="en-GB"/>
          </a:p>
        </p:txBody>
      </p:sp>
    </p:spTree>
    <p:extLst>
      <p:ext uri="{BB962C8B-B14F-4D97-AF65-F5344CB8AC3E}">
        <p14:creationId xmlns:p14="http://schemas.microsoft.com/office/powerpoint/2010/main" val="2942831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D9F4DF-D6E0-42B9-9673-A09A44552471}" type="slidenum">
              <a:rPr lang="en-GB" smtClean="0"/>
              <a:t>18</a:t>
            </a:fld>
            <a:endParaRPr lang="en-GB"/>
          </a:p>
        </p:txBody>
      </p:sp>
    </p:spTree>
    <p:extLst>
      <p:ext uri="{BB962C8B-B14F-4D97-AF65-F5344CB8AC3E}">
        <p14:creationId xmlns:p14="http://schemas.microsoft.com/office/powerpoint/2010/main" val="3374899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D9F4DF-D6E0-42B9-9673-A09A44552471}" type="slidenum">
              <a:rPr lang="en-GB" smtClean="0"/>
              <a:t>20</a:t>
            </a:fld>
            <a:endParaRPr lang="en-GB"/>
          </a:p>
        </p:txBody>
      </p:sp>
    </p:spTree>
    <p:extLst>
      <p:ext uri="{BB962C8B-B14F-4D97-AF65-F5344CB8AC3E}">
        <p14:creationId xmlns:p14="http://schemas.microsoft.com/office/powerpoint/2010/main" val="1951303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spc="67" dirty="0">
                <a:solidFill>
                  <a:srgbClr val="000000"/>
                </a:solidFill>
                <a:latin typeface="Lucky Bones" panose="020B0604020202020204" charset="0"/>
                <a:ea typeface="Bobby Jones Condensed Soft"/>
                <a:cs typeface="Bobby Jones Condensed Soft"/>
                <a:sym typeface="Bobby Jones Condensed Soft"/>
              </a:rPr>
              <a:t>Accelerated Reader gives both children and teachers feedback on the quiz results, which the teacher then uses to help your child set targets and direct ongoing reading practice. </a:t>
            </a:r>
            <a:endParaRPr lang="en-GB" dirty="0"/>
          </a:p>
        </p:txBody>
      </p:sp>
      <p:sp>
        <p:nvSpPr>
          <p:cNvPr id="4" name="Slide Number Placeholder 3"/>
          <p:cNvSpPr>
            <a:spLocks noGrp="1"/>
          </p:cNvSpPr>
          <p:nvPr>
            <p:ph type="sldNum" sz="quarter" idx="5"/>
          </p:nvPr>
        </p:nvSpPr>
        <p:spPr/>
        <p:txBody>
          <a:bodyPr/>
          <a:lstStyle/>
          <a:p>
            <a:fld id="{6ED9F4DF-D6E0-42B9-9673-A09A44552471}" type="slidenum">
              <a:rPr lang="en-GB" smtClean="0"/>
              <a:t>8</a:t>
            </a:fld>
            <a:endParaRPr lang="en-GB"/>
          </a:p>
        </p:txBody>
      </p:sp>
    </p:spTree>
    <p:extLst>
      <p:ext uri="{BB962C8B-B14F-4D97-AF65-F5344CB8AC3E}">
        <p14:creationId xmlns:p14="http://schemas.microsoft.com/office/powerpoint/2010/main" val="52103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D9F4DF-D6E0-42B9-9673-A09A44552471}" type="slidenum">
              <a:rPr lang="en-GB" smtClean="0"/>
              <a:t>10</a:t>
            </a:fld>
            <a:endParaRPr lang="en-GB"/>
          </a:p>
        </p:txBody>
      </p:sp>
    </p:spTree>
    <p:extLst>
      <p:ext uri="{BB962C8B-B14F-4D97-AF65-F5344CB8AC3E}">
        <p14:creationId xmlns:p14="http://schemas.microsoft.com/office/powerpoint/2010/main" val="2140332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spc="67" dirty="0">
                <a:solidFill>
                  <a:srgbClr val="000000"/>
                </a:solidFill>
                <a:latin typeface="Lucky Bones" panose="020B0604020202020204" charset="0"/>
                <a:ea typeface="Bobby Jones Condensed Soft"/>
                <a:cs typeface="Bobby Jones Condensed Soft"/>
                <a:sym typeface="Bobby Jones Condensed Soft"/>
              </a:rPr>
              <a:t>In all classes, w</a:t>
            </a:r>
            <a:r>
              <a:rPr lang="en-US" sz="1200" b="0" i="0" kern="1200" dirty="0">
                <a:solidFill>
                  <a:srgbClr val="000000"/>
                </a:solidFill>
                <a:effectLst/>
                <a:latin typeface="+mn-lt"/>
                <a:ea typeface="+mn-ea"/>
                <a:cs typeface="+mn-cs"/>
              </a:rPr>
              <a:t>hen a child produces a piece of independent writing, we identify the next step in their writing development and feed that back to the child.  </a:t>
            </a:r>
          </a:p>
          <a:p>
            <a:r>
              <a:rPr lang="en-US" sz="1200" b="0" i="0" kern="1200" dirty="0">
                <a:solidFill>
                  <a:srgbClr val="000000"/>
                </a:solidFill>
                <a:effectLst/>
                <a:latin typeface="+mn-lt"/>
                <a:ea typeface="+mn-ea"/>
                <a:cs typeface="+mn-cs"/>
              </a:rPr>
              <a:t>We give the child strategies or scaffolding resources to support the child to meet the next steps in a variety of forms of feedback. </a:t>
            </a: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spc="67" dirty="0">
              <a:solidFill>
                <a:srgbClr val="000000"/>
              </a:solidFill>
              <a:latin typeface="Lucky Bones" panose="020B0604020202020204" charset="0"/>
              <a:ea typeface="Bobby Jones Condensed Soft"/>
              <a:cs typeface="Bobby Jones Condensed Soft"/>
              <a:sym typeface="Bobby Jones Condensed Soft"/>
            </a:endParaRPr>
          </a:p>
          <a:p>
            <a:endParaRPr lang="en-GB" dirty="0"/>
          </a:p>
        </p:txBody>
      </p:sp>
      <p:sp>
        <p:nvSpPr>
          <p:cNvPr id="4" name="Slide Number Placeholder 3"/>
          <p:cNvSpPr>
            <a:spLocks noGrp="1"/>
          </p:cNvSpPr>
          <p:nvPr>
            <p:ph type="sldNum" sz="quarter" idx="5"/>
          </p:nvPr>
        </p:nvSpPr>
        <p:spPr/>
        <p:txBody>
          <a:bodyPr/>
          <a:lstStyle/>
          <a:p>
            <a:fld id="{6ED9F4DF-D6E0-42B9-9673-A09A44552471}" type="slidenum">
              <a:rPr lang="en-GB" smtClean="0"/>
              <a:t>11</a:t>
            </a:fld>
            <a:endParaRPr lang="en-GB"/>
          </a:p>
        </p:txBody>
      </p:sp>
    </p:spTree>
    <p:extLst>
      <p:ext uri="{BB962C8B-B14F-4D97-AF65-F5344CB8AC3E}">
        <p14:creationId xmlns:p14="http://schemas.microsoft.com/office/powerpoint/2010/main" val="142097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D9F4DF-D6E0-42B9-9673-A09A44552471}" type="slidenum">
              <a:rPr lang="en-GB" smtClean="0"/>
              <a:t>12</a:t>
            </a:fld>
            <a:endParaRPr lang="en-GB"/>
          </a:p>
        </p:txBody>
      </p:sp>
    </p:spTree>
    <p:extLst>
      <p:ext uri="{BB962C8B-B14F-4D97-AF65-F5344CB8AC3E}">
        <p14:creationId xmlns:p14="http://schemas.microsoft.com/office/powerpoint/2010/main" val="48423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D9F4DF-D6E0-42B9-9673-A09A44552471}" type="slidenum">
              <a:rPr lang="en-GB" smtClean="0"/>
              <a:t>13</a:t>
            </a:fld>
            <a:endParaRPr lang="en-GB"/>
          </a:p>
        </p:txBody>
      </p:sp>
    </p:spTree>
    <p:extLst>
      <p:ext uri="{BB962C8B-B14F-4D97-AF65-F5344CB8AC3E}">
        <p14:creationId xmlns:p14="http://schemas.microsoft.com/office/powerpoint/2010/main" val="1778393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D9F4DF-D6E0-42B9-9673-A09A44552471}" type="slidenum">
              <a:rPr lang="en-GB" smtClean="0"/>
              <a:t>14</a:t>
            </a:fld>
            <a:endParaRPr lang="en-GB"/>
          </a:p>
        </p:txBody>
      </p:sp>
    </p:spTree>
    <p:extLst>
      <p:ext uri="{BB962C8B-B14F-4D97-AF65-F5344CB8AC3E}">
        <p14:creationId xmlns:p14="http://schemas.microsoft.com/office/powerpoint/2010/main" val="393110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D9F4DF-D6E0-42B9-9673-A09A44552471}" type="slidenum">
              <a:rPr lang="en-GB" smtClean="0"/>
              <a:t>15</a:t>
            </a:fld>
            <a:endParaRPr lang="en-GB"/>
          </a:p>
        </p:txBody>
      </p:sp>
    </p:spTree>
    <p:extLst>
      <p:ext uri="{BB962C8B-B14F-4D97-AF65-F5344CB8AC3E}">
        <p14:creationId xmlns:p14="http://schemas.microsoft.com/office/powerpoint/2010/main" val="563113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D9F4DF-D6E0-42B9-9673-A09A44552471}" type="slidenum">
              <a:rPr lang="en-GB" smtClean="0"/>
              <a:t>16</a:t>
            </a:fld>
            <a:endParaRPr lang="en-GB"/>
          </a:p>
        </p:txBody>
      </p:sp>
    </p:spTree>
    <p:extLst>
      <p:ext uri="{BB962C8B-B14F-4D97-AF65-F5344CB8AC3E}">
        <p14:creationId xmlns:p14="http://schemas.microsoft.com/office/powerpoint/2010/main" val="1559301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lesleyclarkesyntheticphonics.co.uk/index.php/parent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DF"/>
        </a:solidFill>
        <a:effectLst/>
      </p:bgPr>
    </p:bg>
    <p:spTree>
      <p:nvGrpSpPr>
        <p:cNvPr id="1" name=""/>
        <p:cNvGrpSpPr/>
        <p:nvPr/>
      </p:nvGrpSpPr>
      <p:grpSpPr>
        <a:xfrm>
          <a:off x="0" y="0"/>
          <a:ext cx="0" cy="0"/>
          <a:chOff x="0" y="0"/>
          <a:chExt cx="0" cy="0"/>
        </a:xfrm>
      </p:grpSpPr>
      <p:sp>
        <p:nvSpPr>
          <p:cNvPr id="5" name="TextBox 5"/>
          <p:cNvSpPr txBox="1"/>
          <p:nvPr/>
        </p:nvSpPr>
        <p:spPr>
          <a:xfrm>
            <a:off x="2284435" y="1911074"/>
            <a:ext cx="13719129" cy="4474238"/>
          </a:xfrm>
          <a:prstGeom prst="rect">
            <a:avLst/>
          </a:prstGeom>
        </p:spPr>
        <p:txBody>
          <a:bodyPr lIns="0" tIns="0" rIns="0" bIns="0" rtlCol="0" anchor="t">
            <a:spAutoFit/>
          </a:bodyPr>
          <a:lstStyle/>
          <a:p>
            <a:pPr algn="ctr">
              <a:lnSpc>
                <a:spcPts val="18175"/>
              </a:lnSpc>
            </a:pPr>
            <a:r>
              <a:rPr lang="en-US" sz="12982" dirty="0">
                <a:solidFill>
                  <a:srgbClr val="000000"/>
                </a:solidFill>
                <a:latin typeface="Lucky Bones"/>
                <a:ea typeface="Lucky Bones"/>
                <a:cs typeface="Lucky Bones"/>
                <a:sym typeface="Lucky Bones"/>
              </a:rPr>
              <a:t>Welcome to Middle Phase!</a:t>
            </a:r>
          </a:p>
        </p:txBody>
      </p:sp>
      <p:sp>
        <p:nvSpPr>
          <p:cNvPr id="7" name="Freeform 7"/>
          <p:cNvSpPr/>
          <p:nvPr/>
        </p:nvSpPr>
        <p:spPr>
          <a:xfrm>
            <a:off x="5653975" y="6959977"/>
            <a:ext cx="2332336" cy="2298323"/>
          </a:xfrm>
          <a:custGeom>
            <a:avLst/>
            <a:gdLst/>
            <a:ahLst/>
            <a:cxnLst/>
            <a:rect l="l" t="t" r="r" b="b"/>
            <a:pathLst>
              <a:path w="2332336" h="2298323">
                <a:moveTo>
                  <a:pt x="0" y="0"/>
                </a:moveTo>
                <a:lnTo>
                  <a:pt x="2332336" y="0"/>
                </a:lnTo>
                <a:lnTo>
                  <a:pt x="2332336" y="2298323"/>
                </a:lnTo>
                <a:lnTo>
                  <a:pt x="0" y="22983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7977832" y="6959977"/>
            <a:ext cx="2332336" cy="2298323"/>
          </a:xfrm>
          <a:custGeom>
            <a:avLst/>
            <a:gdLst/>
            <a:ahLst/>
            <a:cxnLst/>
            <a:rect l="l" t="t" r="r" b="b"/>
            <a:pathLst>
              <a:path w="2332336" h="2298323">
                <a:moveTo>
                  <a:pt x="0" y="0"/>
                </a:moveTo>
                <a:lnTo>
                  <a:pt x="2332336" y="0"/>
                </a:lnTo>
                <a:lnTo>
                  <a:pt x="2332336" y="2298323"/>
                </a:lnTo>
                <a:lnTo>
                  <a:pt x="0" y="22983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0301689" y="6959977"/>
            <a:ext cx="2332336" cy="2298323"/>
          </a:xfrm>
          <a:custGeom>
            <a:avLst/>
            <a:gdLst/>
            <a:ahLst/>
            <a:cxnLst/>
            <a:rect l="l" t="t" r="r" b="b"/>
            <a:pathLst>
              <a:path w="2332336" h="2298323">
                <a:moveTo>
                  <a:pt x="0" y="0"/>
                </a:moveTo>
                <a:lnTo>
                  <a:pt x="2332336" y="0"/>
                </a:lnTo>
                <a:lnTo>
                  <a:pt x="2332336" y="2298323"/>
                </a:lnTo>
                <a:lnTo>
                  <a:pt x="0" y="22983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flipV="1">
            <a:off x="-914400" y="-952500"/>
            <a:ext cx="4884281" cy="5374725"/>
          </a:xfrm>
          <a:custGeom>
            <a:avLst/>
            <a:gdLst/>
            <a:ahLst/>
            <a:cxnLst/>
            <a:rect l="l" t="t" r="r" b="b"/>
            <a:pathLst>
              <a:path w="4884281" h="5374725">
                <a:moveTo>
                  <a:pt x="0" y="5374725"/>
                </a:moveTo>
                <a:lnTo>
                  <a:pt x="4884281" y="5374725"/>
                </a:lnTo>
                <a:lnTo>
                  <a:pt x="4884281" y="0"/>
                </a:lnTo>
                <a:lnTo>
                  <a:pt x="0" y="0"/>
                </a:lnTo>
                <a:lnTo>
                  <a:pt x="0" y="5374725"/>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flipH="1">
            <a:off x="14106789" y="5723860"/>
            <a:ext cx="4884281" cy="5374725"/>
          </a:xfrm>
          <a:custGeom>
            <a:avLst/>
            <a:gdLst/>
            <a:ahLst/>
            <a:cxnLst/>
            <a:rect l="l" t="t" r="r" b="b"/>
            <a:pathLst>
              <a:path w="4884281" h="5374725">
                <a:moveTo>
                  <a:pt x="4884281" y="0"/>
                </a:moveTo>
                <a:lnTo>
                  <a:pt x="0" y="0"/>
                </a:lnTo>
                <a:lnTo>
                  <a:pt x="0" y="5374725"/>
                </a:lnTo>
                <a:lnTo>
                  <a:pt x="4884281" y="5374725"/>
                </a:lnTo>
                <a:lnTo>
                  <a:pt x="4884281"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DF"/>
        </a:solidFill>
        <a:effectLst/>
      </p:bgPr>
    </p:bg>
    <p:spTree>
      <p:nvGrpSpPr>
        <p:cNvPr id="1" name=""/>
        <p:cNvGrpSpPr/>
        <p:nvPr/>
      </p:nvGrpSpPr>
      <p:grpSpPr>
        <a:xfrm>
          <a:off x="0" y="0"/>
          <a:ext cx="0" cy="0"/>
          <a:chOff x="0" y="0"/>
          <a:chExt cx="0" cy="0"/>
        </a:xfrm>
      </p:grpSpPr>
      <p:sp>
        <p:nvSpPr>
          <p:cNvPr id="12" name="Freeform 12"/>
          <p:cNvSpPr/>
          <p:nvPr/>
        </p:nvSpPr>
        <p:spPr>
          <a:xfrm>
            <a:off x="16383000" y="-1550584"/>
            <a:ext cx="3035906" cy="3188884"/>
          </a:xfrm>
          <a:custGeom>
            <a:avLst/>
            <a:gdLst/>
            <a:ahLst/>
            <a:cxnLst/>
            <a:rect l="l" t="t" r="r" b="b"/>
            <a:pathLst>
              <a:path w="5330018" h="5330018">
                <a:moveTo>
                  <a:pt x="0" y="0"/>
                </a:moveTo>
                <a:lnTo>
                  <a:pt x="5330019" y="0"/>
                </a:lnTo>
                <a:lnTo>
                  <a:pt x="5330019" y="5330018"/>
                </a:lnTo>
                <a:lnTo>
                  <a:pt x="0" y="5330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 name="Group 2"/>
          <p:cNvGrpSpPr/>
          <p:nvPr/>
        </p:nvGrpSpPr>
        <p:grpSpPr>
          <a:xfrm>
            <a:off x="457201" y="159200"/>
            <a:ext cx="17373598" cy="1543050"/>
            <a:chOff x="0" y="0"/>
            <a:chExt cx="1990318" cy="406400"/>
          </a:xfrm>
        </p:grpSpPr>
        <p:sp>
          <p:nvSpPr>
            <p:cNvPr id="3" name="Freeform 3"/>
            <p:cNvSpPr/>
            <p:nvPr/>
          </p:nvSpPr>
          <p:spPr>
            <a:xfrm>
              <a:off x="0" y="0"/>
              <a:ext cx="1990318" cy="406400"/>
            </a:xfrm>
            <a:custGeom>
              <a:avLst/>
              <a:gdLst/>
              <a:ahLst/>
              <a:cxnLst/>
              <a:rect l="l" t="t" r="r" b="b"/>
              <a:pathLst>
                <a:path w="1990318" h="406400">
                  <a:moveTo>
                    <a:pt x="52248" y="0"/>
                  </a:moveTo>
                  <a:lnTo>
                    <a:pt x="1938070" y="0"/>
                  </a:lnTo>
                  <a:cubicBezTo>
                    <a:pt x="1966926" y="0"/>
                    <a:pt x="1990318" y="23392"/>
                    <a:pt x="1990318" y="52248"/>
                  </a:cubicBezTo>
                  <a:lnTo>
                    <a:pt x="1990318" y="354152"/>
                  </a:lnTo>
                  <a:cubicBezTo>
                    <a:pt x="1990318" y="383008"/>
                    <a:pt x="1966926" y="406400"/>
                    <a:pt x="1938070" y="406400"/>
                  </a:cubicBezTo>
                  <a:lnTo>
                    <a:pt x="52248" y="406400"/>
                  </a:lnTo>
                  <a:cubicBezTo>
                    <a:pt x="23392" y="406400"/>
                    <a:pt x="0" y="383008"/>
                    <a:pt x="0" y="354152"/>
                  </a:cubicBezTo>
                  <a:lnTo>
                    <a:pt x="0" y="52248"/>
                  </a:lnTo>
                  <a:cubicBezTo>
                    <a:pt x="0" y="23392"/>
                    <a:pt x="23392" y="0"/>
                    <a:pt x="52248" y="0"/>
                  </a:cubicBezTo>
                  <a:close/>
                </a:path>
              </a:pathLst>
            </a:custGeom>
            <a:solidFill>
              <a:srgbClr val="94C8BD"/>
            </a:solidFill>
            <a:ln w="38100" cap="rnd">
              <a:solidFill>
                <a:srgbClr val="EB8309"/>
              </a:solidFill>
              <a:prstDash val="solid"/>
              <a:round/>
            </a:ln>
          </p:spPr>
        </p:sp>
        <p:sp>
          <p:nvSpPr>
            <p:cNvPr id="4" name="TextBox 4"/>
            <p:cNvSpPr txBox="1"/>
            <p:nvPr/>
          </p:nvSpPr>
          <p:spPr>
            <a:xfrm>
              <a:off x="0" y="-38100"/>
              <a:ext cx="1990318" cy="4445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57202" y="83000"/>
            <a:ext cx="17144998" cy="1482137"/>
          </a:xfrm>
          <a:prstGeom prst="rect">
            <a:avLst/>
          </a:prstGeom>
        </p:spPr>
        <p:txBody>
          <a:bodyPr wrap="square" lIns="0" tIns="0" rIns="0" bIns="0" rtlCol="0" anchor="t">
            <a:spAutoFit/>
          </a:bodyPr>
          <a:lstStyle/>
          <a:p>
            <a:pPr algn="ctr">
              <a:lnSpc>
                <a:spcPts val="12599"/>
              </a:lnSpc>
            </a:pPr>
            <a:r>
              <a:rPr lang="en-US" sz="9000" spc="126" dirty="0">
                <a:solidFill>
                  <a:srgbClr val="000000"/>
                </a:solidFill>
                <a:latin typeface="Lucky Bones"/>
                <a:ea typeface="Lucky Bones"/>
                <a:cs typeface="Lucky Bones"/>
                <a:sym typeface="Lucky Bones"/>
              </a:rPr>
              <a:t>Writing – KS1</a:t>
            </a:r>
          </a:p>
        </p:txBody>
      </p:sp>
      <p:sp>
        <p:nvSpPr>
          <p:cNvPr id="6" name="Freeform 6"/>
          <p:cNvSpPr/>
          <p:nvPr/>
        </p:nvSpPr>
        <p:spPr>
          <a:xfrm>
            <a:off x="-1752600" y="8039100"/>
            <a:ext cx="4126388" cy="4076700"/>
          </a:xfrm>
          <a:custGeom>
            <a:avLst/>
            <a:gdLst/>
            <a:ahLst/>
            <a:cxnLst/>
            <a:rect l="l" t="t" r="r" b="b"/>
            <a:pathLst>
              <a:path w="7124373" h="7124373">
                <a:moveTo>
                  <a:pt x="0" y="0"/>
                </a:moveTo>
                <a:lnTo>
                  <a:pt x="7124374" y="0"/>
                </a:lnTo>
                <a:lnTo>
                  <a:pt x="7124374" y="7124373"/>
                </a:lnTo>
                <a:lnTo>
                  <a:pt x="0" y="71243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8" name="Group 8"/>
          <p:cNvGrpSpPr/>
          <p:nvPr/>
        </p:nvGrpSpPr>
        <p:grpSpPr>
          <a:xfrm>
            <a:off x="1203159" y="1999311"/>
            <a:ext cx="16306799" cy="8020989"/>
            <a:chOff x="0" y="0"/>
            <a:chExt cx="2720899" cy="1454533"/>
          </a:xfrm>
        </p:grpSpPr>
        <p:sp>
          <p:nvSpPr>
            <p:cNvPr id="9" name="Freeform 9"/>
            <p:cNvSpPr/>
            <p:nvPr/>
          </p:nvSpPr>
          <p:spPr>
            <a:xfrm>
              <a:off x="0" y="0"/>
              <a:ext cx="2720899" cy="1454533"/>
            </a:xfrm>
            <a:custGeom>
              <a:avLst/>
              <a:gdLst/>
              <a:ahLst/>
              <a:cxnLst/>
              <a:rect l="l" t="t" r="r" b="b"/>
              <a:pathLst>
                <a:path w="2720899" h="1454533">
                  <a:moveTo>
                    <a:pt x="38219" y="0"/>
                  </a:moveTo>
                  <a:lnTo>
                    <a:pt x="2682680" y="0"/>
                  </a:lnTo>
                  <a:cubicBezTo>
                    <a:pt x="2703788" y="0"/>
                    <a:pt x="2720899" y="17111"/>
                    <a:pt x="2720899" y="38219"/>
                  </a:cubicBezTo>
                  <a:lnTo>
                    <a:pt x="2720899" y="1416314"/>
                  </a:lnTo>
                  <a:cubicBezTo>
                    <a:pt x="2720899" y="1437422"/>
                    <a:pt x="2703788" y="1454533"/>
                    <a:pt x="2682680" y="1454533"/>
                  </a:cubicBezTo>
                  <a:lnTo>
                    <a:pt x="38219" y="1454533"/>
                  </a:lnTo>
                  <a:cubicBezTo>
                    <a:pt x="17111" y="1454533"/>
                    <a:pt x="0" y="1437422"/>
                    <a:pt x="0" y="1416314"/>
                  </a:cubicBezTo>
                  <a:lnTo>
                    <a:pt x="0" y="38219"/>
                  </a:lnTo>
                  <a:cubicBezTo>
                    <a:pt x="0" y="17111"/>
                    <a:pt x="17111" y="0"/>
                    <a:pt x="38219" y="0"/>
                  </a:cubicBezTo>
                  <a:close/>
                </a:path>
              </a:pathLst>
            </a:custGeom>
            <a:solidFill>
              <a:srgbClr val="F8C7B0"/>
            </a:solidFill>
            <a:ln w="38100" cap="rnd">
              <a:solidFill>
                <a:srgbClr val="EB8309"/>
              </a:solidFill>
              <a:prstDash val="solid"/>
              <a:round/>
            </a:ln>
          </p:spPr>
        </p:sp>
        <p:sp>
          <p:nvSpPr>
            <p:cNvPr id="10" name="TextBox 10"/>
            <p:cNvSpPr txBox="1"/>
            <p:nvPr/>
          </p:nvSpPr>
          <p:spPr>
            <a:xfrm>
              <a:off x="0" y="-38100"/>
              <a:ext cx="2720899" cy="1492633"/>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219201" y="1999311"/>
            <a:ext cx="16306799" cy="7899598"/>
          </a:xfrm>
          <a:prstGeom prst="rect">
            <a:avLst/>
          </a:prstGeom>
        </p:spPr>
        <p:txBody>
          <a:bodyPr wrap="square" lIns="0" tIns="0" rIns="0" bIns="0" rtlCol="0" anchor="t">
            <a:spAutoFit/>
          </a:bodyPr>
          <a:lstStyle/>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Story maps – retelling the story using pictures</a:t>
            </a:r>
          </a:p>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Orally rehearse sentences before writing</a:t>
            </a:r>
          </a:p>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Modelling writing</a:t>
            </a:r>
          </a:p>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Spellings and spelling rules</a:t>
            </a:r>
          </a:p>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Finger spaces, capital letters in the correct places</a:t>
            </a:r>
          </a:p>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Year 1 encourage phonetically plausible attempts</a:t>
            </a:r>
          </a:p>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e.g. </a:t>
            </a:r>
            <a:r>
              <a:rPr lang="en-GB" sz="4800" spc="67" dirty="0" err="1">
                <a:solidFill>
                  <a:srgbClr val="000000"/>
                </a:solidFill>
                <a:latin typeface="Lucky Bones" panose="020B0604020202020204" charset="0"/>
                <a:ea typeface="Bobby Jones Condensed Soft"/>
                <a:cs typeface="Bobby Jones Condensed Soft"/>
                <a:sym typeface="Bobby Jones Condensed Soft"/>
              </a:rPr>
              <a:t>happee</a:t>
            </a:r>
            <a:r>
              <a:rPr lang="en-GB" sz="4800" spc="67" dirty="0">
                <a:solidFill>
                  <a:srgbClr val="000000"/>
                </a:solidFill>
                <a:latin typeface="Lucky Bones" panose="020B0604020202020204" charset="0"/>
                <a:ea typeface="Bobby Jones Condensed Soft"/>
                <a:cs typeface="Bobby Jones Condensed Soft"/>
                <a:sym typeface="Bobby Jones Condensed Soft"/>
              </a:rPr>
              <a:t>. Year 2 are expected to apply spelling rules, they have learnt throughout the year to their writing to improve their spelling. </a:t>
            </a:r>
          </a:p>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Handwriting – Year 1 – printed letters</a:t>
            </a:r>
          </a:p>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                        Year 2 – pre- cursive letter formation</a:t>
            </a:r>
          </a:p>
        </p:txBody>
      </p:sp>
    </p:spTree>
    <p:extLst>
      <p:ext uri="{BB962C8B-B14F-4D97-AF65-F5344CB8AC3E}">
        <p14:creationId xmlns:p14="http://schemas.microsoft.com/office/powerpoint/2010/main" val="361654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DF"/>
        </a:solidFill>
        <a:effectLst/>
      </p:bgPr>
    </p:bg>
    <p:spTree>
      <p:nvGrpSpPr>
        <p:cNvPr id="1" name=""/>
        <p:cNvGrpSpPr/>
        <p:nvPr/>
      </p:nvGrpSpPr>
      <p:grpSpPr>
        <a:xfrm>
          <a:off x="0" y="0"/>
          <a:ext cx="0" cy="0"/>
          <a:chOff x="0" y="0"/>
          <a:chExt cx="0" cy="0"/>
        </a:xfrm>
      </p:grpSpPr>
      <p:sp>
        <p:nvSpPr>
          <p:cNvPr id="12" name="Freeform 12"/>
          <p:cNvSpPr/>
          <p:nvPr/>
        </p:nvSpPr>
        <p:spPr>
          <a:xfrm>
            <a:off x="16383000" y="-1550584"/>
            <a:ext cx="3035906" cy="3188884"/>
          </a:xfrm>
          <a:custGeom>
            <a:avLst/>
            <a:gdLst/>
            <a:ahLst/>
            <a:cxnLst/>
            <a:rect l="l" t="t" r="r" b="b"/>
            <a:pathLst>
              <a:path w="5330018" h="5330018">
                <a:moveTo>
                  <a:pt x="0" y="0"/>
                </a:moveTo>
                <a:lnTo>
                  <a:pt x="5330019" y="0"/>
                </a:lnTo>
                <a:lnTo>
                  <a:pt x="5330019" y="5330018"/>
                </a:lnTo>
                <a:lnTo>
                  <a:pt x="0" y="5330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 name="Group 2"/>
          <p:cNvGrpSpPr/>
          <p:nvPr/>
        </p:nvGrpSpPr>
        <p:grpSpPr>
          <a:xfrm>
            <a:off x="457201" y="159200"/>
            <a:ext cx="17373598" cy="1543050"/>
            <a:chOff x="0" y="0"/>
            <a:chExt cx="1990318" cy="406400"/>
          </a:xfrm>
        </p:grpSpPr>
        <p:sp>
          <p:nvSpPr>
            <p:cNvPr id="3" name="Freeform 3"/>
            <p:cNvSpPr/>
            <p:nvPr/>
          </p:nvSpPr>
          <p:spPr>
            <a:xfrm>
              <a:off x="0" y="0"/>
              <a:ext cx="1990318" cy="406400"/>
            </a:xfrm>
            <a:custGeom>
              <a:avLst/>
              <a:gdLst/>
              <a:ahLst/>
              <a:cxnLst/>
              <a:rect l="l" t="t" r="r" b="b"/>
              <a:pathLst>
                <a:path w="1990318" h="406400">
                  <a:moveTo>
                    <a:pt x="52248" y="0"/>
                  </a:moveTo>
                  <a:lnTo>
                    <a:pt x="1938070" y="0"/>
                  </a:lnTo>
                  <a:cubicBezTo>
                    <a:pt x="1966926" y="0"/>
                    <a:pt x="1990318" y="23392"/>
                    <a:pt x="1990318" y="52248"/>
                  </a:cubicBezTo>
                  <a:lnTo>
                    <a:pt x="1990318" y="354152"/>
                  </a:lnTo>
                  <a:cubicBezTo>
                    <a:pt x="1990318" y="383008"/>
                    <a:pt x="1966926" y="406400"/>
                    <a:pt x="1938070" y="406400"/>
                  </a:cubicBezTo>
                  <a:lnTo>
                    <a:pt x="52248" y="406400"/>
                  </a:lnTo>
                  <a:cubicBezTo>
                    <a:pt x="23392" y="406400"/>
                    <a:pt x="0" y="383008"/>
                    <a:pt x="0" y="354152"/>
                  </a:cubicBezTo>
                  <a:lnTo>
                    <a:pt x="0" y="52248"/>
                  </a:lnTo>
                  <a:cubicBezTo>
                    <a:pt x="0" y="23392"/>
                    <a:pt x="23392" y="0"/>
                    <a:pt x="52248" y="0"/>
                  </a:cubicBezTo>
                  <a:close/>
                </a:path>
              </a:pathLst>
            </a:custGeom>
            <a:solidFill>
              <a:srgbClr val="94C8BD"/>
            </a:solidFill>
            <a:ln w="38100" cap="rnd">
              <a:solidFill>
                <a:srgbClr val="EB8309"/>
              </a:solidFill>
              <a:prstDash val="solid"/>
              <a:round/>
            </a:ln>
          </p:spPr>
        </p:sp>
        <p:sp>
          <p:nvSpPr>
            <p:cNvPr id="4" name="TextBox 4"/>
            <p:cNvSpPr txBox="1"/>
            <p:nvPr/>
          </p:nvSpPr>
          <p:spPr>
            <a:xfrm>
              <a:off x="0" y="-38100"/>
              <a:ext cx="1990318" cy="4445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57202" y="83000"/>
            <a:ext cx="17144998" cy="1482137"/>
          </a:xfrm>
          <a:prstGeom prst="rect">
            <a:avLst/>
          </a:prstGeom>
        </p:spPr>
        <p:txBody>
          <a:bodyPr wrap="square" lIns="0" tIns="0" rIns="0" bIns="0" rtlCol="0" anchor="t">
            <a:spAutoFit/>
          </a:bodyPr>
          <a:lstStyle/>
          <a:p>
            <a:pPr algn="ctr">
              <a:lnSpc>
                <a:spcPts val="12599"/>
              </a:lnSpc>
            </a:pPr>
            <a:r>
              <a:rPr lang="en-US" sz="9000" spc="126" dirty="0">
                <a:solidFill>
                  <a:srgbClr val="000000"/>
                </a:solidFill>
                <a:latin typeface="Lucky Bones"/>
                <a:ea typeface="Lucky Bones"/>
                <a:cs typeface="Lucky Bones"/>
                <a:sym typeface="Lucky Bones"/>
              </a:rPr>
              <a:t>Writing – Year 3 (KS2)</a:t>
            </a:r>
          </a:p>
        </p:txBody>
      </p:sp>
      <p:sp>
        <p:nvSpPr>
          <p:cNvPr id="6" name="Freeform 6"/>
          <p:cNvSpPr/>
          <p:nvPr/>
        </p:nvSpPr>
        <p:spPr>
          <a:xfrm>
            <a:off x="-1752600" y="8039100"/>
            <a:ext cx="4126388" cy="4076700"/>
          </a:xfrm>
          <a:custGeom>
            <a:avLst/>
            <a:gdLst/>
            <a:ahLst/>
            <a:cxnLst/>
            <a:rect l="l" t="t" r="r" b="b"/>
            <a:pathLst>
              <a:path w="7124373" h="7124373">
                <a:moveTo>
                  <a:pt x="0" y="0"/>
                </a:moveTo>
                <a:lnTo>
                  <a:pt x="7124374" y="0"/>
                </a:lnTo>
                <a:lnTo>
                  <a:pt x="7124374" y="7124373"/>
                </a:lnTo>
                <a:lnTo>
                  <a:pt x="0" y="71243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8" name="Group 8"/>
          <p:cNvGrpSpPr/>
          <p:nvPr/>
        </p:nvGrpSpPr>
        <p:grpSpPr>
          <a:xfrm>
            <a:off x="1203159" y="1999311"/>
            <a:ext cx="16306799" cy="8020989"/>
            <a:chOff x="0" y="0"/>
            <a:chExt cx="2720899" cy="1454533"/>
          </a:xfrm>
        </p:grpSpPr>
        <p:sp>
          <p:nvSpPr>
            <p:cNvPr id="9" name="Freeform 9"/>
            <p:cNvSpPr/>
            <p:nvPr/>
          </p:nvSpPr>
          <p:spPr>
            <a:xfrm>
              <a:off x="0" y="0"/>
              <a:ext cx="2720899" cy="1454533"/>
            </a:xfrm>
            <a:custGeom>
              <a:avLst/>
              <a:gdLst/>
              <a:ahLst/>
              <a:cxnLst/>
              <a:rect l="l" t="t" r="r" b="b"/>
              <a:pathLst>
                <a:path w="2720899" h="1454533">
                  <a:moveTo>
                    <a:pt x="38219" y="0"/>
                  </a:moveTo>
                  <a:lnTo>
                    <a:pt x="2682680" y="0"/>
                  </a:lnTo>
                  <a:cubicBezTo>
                    <a:pt x="2703788" y="0"/>
                    <a:pt x="2720899" y="17111"/>
                    <a:pt x="2720899" y="38219"/>
                  </a:cubicBezTo>
                  <a:lnTo>
                    <a:pt x="2720899" y="1416314"/>
                  </a:lnTo>
                  <a:cubicBezTo>
                    <a:pt x="2720899" y="1437422"/>
                    <a:pt x="2703788" y="1454533"/>
                    <a:pt x="2682680" y="1454533"/>
                  </a:cubicBezTo>
                  <a:lnTo>
                    <a:pt x="38219" y="1454533"/>
                  </a:lnTo>
                  <a:cubicBezTo>
                    <a:pt x="17111" y="1454533"/>
                    <a:pt x="0" y="1437422"/>
                    <a:pt x="0" y="1416314"/>
                  </a:cubicBezTo>
                  <a:lnTo>
                    <a:pt x="0" y="38219"/>
                  </a:lnTo>
                  <a:cubicBezTo>
                    <a:pt x="0" y="17111"/>
                    <a:pt x="17111" y="0"/>
                    <a:pt x="38219" y="0"/>
                  </a:cubicBezTo>
                  <a:close/>
                </a:path>
              </a:pathLst>
            </a:custGeom>
            <a:solidFill>
              <a:srgbClr val="F8C7B0"/>
            </a:solidFill>
            <a:ln w="38100" cap="rnd">
              <a:solidFill>
                <a:srgbClr val="EB8309"/>
              </a:solidFill>
              <a:prstDash val="solid"/>
              <a:round/>
            </a:ln>
          </p:spPr>
        </p:sp>
        <p:sp>
          <p:nvSpPr>
            <p:cNvPr id="10" name="TextBox 10"/>
            <p:cNvSpPr txBox="1"/>
            <p:nvPr/>
          </p:nvSpPr>
          <p:spPr>
            <a:xfrm>
              <a:off x="0" y="-38100"/>
              <a:ext cx="2720899" cy="1492633"/>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219201" y="1999311"/>
            <a:ext cx="16306799" cy="7840160"/>
          </a:xfrm>
          <a:prstGeom prst="rect">
            <a:avLst/>
          </a:prstGeom>
        </p:spPr>
        <p:txBody>
          <a:bodyPr wrap="square" lIns="0" tIns="0" rIns="0" bIns="0" rtlCol="0" anchor="t">
            <a:spAutoFit/>
          </a:bodyPr>
          <a:lstStyle/>
          <a:p>
            <a:pPr marL="685800" indent="-685800">
              <a:lnSpc>
                <a:spcPts val="5567"/>
              </a:lnSpc>
              <a:buFont typeface="Arial" panose="020B0604020202020204" pitchFamily="34" charset="0"/>
              <a:buChar char="•"/>
            </a:pPr>
            <a:r>
              <a:rPr lang="en-GB" sz="4000" spc="67" dirty="0">
                <a:solidFill>
                  <a:srgbClr val="000000"/>
                </a:solidFill>
                <a:latin typeface="Lucky Bones" panose="020B0604020202020204" charset="0"/>
                <a:ea typeface="Bobby Jones Condensed Soft"/>
                <a:cs typeface="Bobby Jones Condensed Soft"/>
                <a:sym typeface="Bobby Jones Condensed Soft"/>
              </a:rPr>
              <a:t>Lesson 1: Introduce/read text.</a:t>
            </a:r>
          </a:p>
          <a:p>
            <a:pPr marL="685800" indent="-685800">
              <a:lnSpc>
                <a:spcPts val="5567"/>
              </a:lnSpc>
              <a:buFont typeface="Arial" panose="020B0604020202020204" pitchFamily="34" charset="0"/>
              <a:buChar char="•"/>
            </a:pPr>
            <a:r>
              <a:rPr lang="en-GB" sz="4000" spc="67" dirty="0">
                <a:solidFill>
                  <a:srgbClr val="000000"/>
                </a:solidFill>
                <a:latin typeface="Lucky Bones" panose="020B0604020202020204" charset="0"/>
                <a:ea typeface="Bobby Jones Condensed Soft"/>
                <a:cs typeface="Bobby Jones Condensed Soft"/>
                <a:sym typeface="Bobby Jones Condensed Soft"/>
              </a:rPr>
              <a:t>Lesson 2: Analyse text – Identify structure, genre features, language and grammar. Gather ideas for own writing.</a:t>
            </a:r>
          </a:p>
          <a:p>
            <a:pPr marL="685800" indent="-685800">
              <a:lnSpc>
                <a:spcPts val="5567"/>
              </a:lnSpc>
              <a:buFont typeface="Arial" panose="020B0604020202020204" pitchFamily="34" charset="0"/>
              <a:buChar char="•"/>
            </a:pPr>
            <a:r>
              <a:rPr lang="en-GB" sz="4000" spc="67" dirty="0">
                <a:solidFill>
                  <a:srgbClr val="000000"/>
                </a:solidFill>
                <a:latin typeface="Lucky Bones" panose="020B0604020202020204" charset="0"/>
                <a:ea typeface="Bobby Jones Condensed Soft"/>
                <a:cs typeface="Bobby Jones Condensed Soft"/>
                <a:sym typeface="Bobby Jones Condensed Soft"/>
              </a:rPr>
              <a:t>Lesson 3: Planning – Create a whole class plan, these are useful to set expectation when the plan later in lesson. </a:t>
            </a:r>
          </a:p>
          <a:p>
            <a:pPr marL="685800" indent="-685800">
              <a:lnSpc>
                <a:spcPts val="5567"/>
              </a:lnSpc>
              <a:buFont typeface="Arial" panose="020B0604020202020204" pitchFamily="34" charset="0"/>
              <a:buChar char="•"/>
            </a:pPr>
            <a:r>
              <a:rPr lang="en-GB" sz="4000" spc="67" dirty="0">
                <a:solidFill>
                  <a:srgbClr val="000000"/>
                </a:solidFill>
                <a:latin typeface="Lucky Bones" panose="020B0604020202020204" charset="0"/>
                <a:ea typeface="Bobby Jones Condensed Soft"/>
                <a:cs typeface="Bobby Jones Condensed Soft"/>
                <a:sym typeface="Bobby Jones Condensed Soft"/>
              </a:rPr>
              <a:t>Lesson 4&amp;5: Shared Draft – Practise orally developing sentences, shared and independent composition </a:t>
            </a:r>
          </a:p>
          <a:p>
            <a:pPr marL="685800" indent="-685800">
              <a:lnSpc>
                <a:spcPts val="5567"/>
              </a:lnSpc>
              <a:buFont typeface="Arial" panose="020B0604020202020204" pitchFamily="34" charset="0"/>
              <a:buChar char="•"/>
            </a:pPr>
            <a:r>
              <a:rPr lang="en-GB" sz="4000" spc="67" dirty="0">
                <a:solidFill>
                  <a:srgbClr val="000000"/>
                </a:solidFill>
                <a:latin typeface="Lucky Bones" panose="020B0604020202020204" charset="0"/>
                <a:ea typeface="Bobby Jones Condensed Soft"/>
                <a:cs typeface="Bobby Jones Condensed Soft"/>
                <a:sym typeface="Bobby Jones Condensed Soft"/>
              </a:rPr>
              <a:t>Lesson 6 – Read second model text, identify effective features </a:t>
            </a:r>
          </a:p>
          <a:p>
            <a:pPr marL="685800" indent="-685800">
              <a:lnSpc>
                <a:spcPts val="5567"/>
              </a:lnSpc>
              <a:buFont typeface="Arial" panose="020B0604020202020204" pitchFamily="34" charset="0"/>
              <a:buChar char="•"/>
            </a:pPr>
            <a:r>
              <a:rPr lang="en-GB" sz="4000" spc="67" dirty="0">
                <a:solidFill>
                  <a:srgbClr val="000000"/>
                </a:solidFill>
                <a:latin typeface="Lucky Bones" panose="020B0604020202020204" charset="0"/>
                <a:ea typeface="Bobby Jones Condensed Soft"/>
                <a:cs typeface="Bobby Jones Condensed Soft"/>
                <a:sym typeface="Bobby Jones Condensed Soft"/>
              </a:rPr>
              <a:t>Lesson 7 – Planning independent write – discuss and share ideas.</a:t>
            </a:r>
          </a:p>
          <a:p>
            <a:pPr marL="685800" indent="-685800">
              <a:lnSpc>
                <a:spcPts val="5567"/>
              </a:lnSpc>
              <a:buFont typeface="Arial" panose="020B0604020202020204" pitchFamily="34" charset="0"/>
              <a:buChar char="•"/>
            </a:pPr>
            <a:r>
              <a:rPr lang="en-GB" sz="4000" spc="67" dirty="0">
                <a:solidFill>
                  <a:srgbClr val="000000"/>
                </a:solidFill>
                <a:latin typeface="Lucky Bones" panose="020B0604020202020204" charset="0"/>
                <a:ea typeface="Bobby Jones Condensed Soft"/>
                <a:cs typeface="Bobby Jones Condensed Soft"/>
                <a:sym typeface="Bobby Jones Condensed Soft"/>
              </a:rPr>
              <a:t>Lesson 8&amp;9 – Independent draft/write – Write using their plan, edit and proof read as the go. </a:t>
            </a:r>
          </a:p>
        </p:txBody>
      </p:sp>
    </p:spTree>
    <p:extLst>
      <p:ext uri="{BB962C8B-B14F-4D97-AF65-F5344CB8AC3E}">
        <p14:creationId xmlns:p14="http://schemas.microsoft.com/office/powerpoint/2010/main" val="209534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DF"/>
        </a:solidFill>
        <a:effectLst/>
      </p:bgPr>
    </p:bg>
    <p:spTree>
      <p:nvGrpSpPr>
        <p:cNvPr id="1" name=""/>
        <p:cNvGrpSpPr/>
        <p:nvPr/>
      </p:nvGrpSpPr>
      <p:grpSpPr>
        <a:xfrm>
          <a:off x="0" y="0"/>
          <a:ext cx="0" cy="0"/>
          <a:chOff x="0" y="0"/>
          <a:chExt cx="0" cy="0"/>
        </a:xfrm>
      </p:grpSpPr>
      <p:sp>
        <p:nvSpPr>
          <p:cNvPr id="12" name="Freeform 12"/>
          <p:cNvSpPr/>
          <p:nvPr/>
        </p:nvSpPr>
        <p:spPr>
          <a:xfrm>
            <a:off x="16383000" y="-1550584"/>
            <a:ext cx="3035906" cy="3188884"/>
          </a:xfrm>
          <a:custGeom>
            <a:avLst/>
            <a:gdLst/>
            <a:ahLst/>
            <a:cxnLst/>
            <a:rect l="l" t="t" r="r" b="b"/>
            <a:pathLst>
              <a:path w="5330018" h="5330018">
                <a:moveTo>
                  <a:pt x="0" y="0"/>
                </a:moveTo>
                <a:lnTo>
                  <a:pt x="5330019" y="0"/>
                </a:lnTo>
                <a:lnTo>
                  <a:pt x="5330019" y="5330018"/>
                </a:lnTo>
                <a:lnTo>
                  <a:pt x="0" y="5330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 name="Group 2"/>
          <p:cNvGrpSpPr/>
          <p:nvPr/>
        </p:nvGrpSpPr>
        <p:grpSpPr>
          <a:xfrm>
            <a:off x="5943599" y="160434"/>
            <a:ext cx="5333998" cy="1543050"/>
            <a:chOff x="0" y="0"/>
            <a:chExt cx="1990318" cy="406400"/>
          </a:xfrm>
        </p:grpSpPr>
        <p:sp>
          <p:nvSpPr>
            <p:cNvPr id="3" name="Freeform 3"/>
            <p:cNvSpPr/>
            <p:nvPr/>
          </p:nvSpPr>
          <p:spPr>
            <a:xfrm>
              <a:off x="0" y="0"/>
              <a:ext cx="1990318" cy="406400"/>
            </a:xfrm>
            <a:custGeom>
              <a:avLst/>
              <a:gdLst/>
              <a:ahLst/>
              <a:cxnLst/>
              <a:rect l="l" t="t" r="r" b="b"/>
              <a:pathLst>
                <a:path w="1990318" h="406400">
                  <a:moveTo>
                    <a:pt x="52248" y="0"/>
                  </a:moveTo>
                  <a:lnTo>
                    <a:pt x="1938070" y="0"/>
                  </a:lnTo>
                  <a:cubicBezTo>
                    <a:pt x="1966926" y="0"/>
                    <a:pt x="1990318" y="23392"/>
                    <a:pt x="1990318" y="52248"/>
                  </a:cubicBezTo>
                  <a:lnTo>
                    <a:pt x="1990318" y="354152"/>
                  </a:lnTo>
                  <a:cubicBezTo>
                    <a:pt x="1990318" y="383008"/>
                    <a:pt x="1966926" y="406400"/>
                    <a:pt x="1938070" y="406400"/>
                  </a:cubicBezTo>
                  <a:lnTo>
                    <a:pt x="52248" y="406400"/>
                  </a:lnTo>
                  <a:cubicBezTo>
                    <a:pt x="23392" y="406400"/>
                    <a:pt x="0" y="383008"/>
                    <a:pt x="0" y="354152"/>
                  </a:cubicBezTo>
                  <a:lnTo>
                    <a:pt x="0" y="52248"/>
                  </a:lnTo>
                  <a:cubicBezTo>
                    <a:pt x="0" y="23392"/>
                    <a:pt x="23392" y="0"/>
                    <a:pt x="52248" y="0"/>
                  </a:cubicBezTo>
                  <a:close/>
                </a:path>
              </a:pathLst>
            </a:custGeom>
            <a:solidFill>
              <a:srgbClr val="94C8BD"/>
            </a:solidFill>
            <a:ln w="38100" cap="rnd">
              <a:solidFill>
                <a:srgbClr val="EB8309"/>
              </a:solidFill>
              <a:prstDash val="solid"/>
              <a:round/>
            </a:ln>
          </p:spPr>
        </p:sp>
        <p:sp>
          <p:nvSpPr>
            <p:cNvPr id="4" name="TextBox 4"/>
            <p:cNvSpPr txBox="1"/>
            <p:nvPr/>
          </p:nvSpPr>
          <p:spPr>
            <a:xfrm>
              <a:off x="0" y="-38100"/>
              <a:ext cx="1990318" cy="4445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943600" y="84234"/>
            <a:ext cx="5333998" cy="1482137"/>
          </a:xfrm>
          <a:prstGeom prst="rect">
            <a:avLst/>
          </a:prstGeom>
        </p:spPr>
        <p:txBody>
          <a:bodyPr wrap="square" lIns="0" tIns="0" rIns="0" bIns="0" rtlCol="0" anchor="t">
            <a:spAutoFit/>
          </a:bodyPr>
          <a:lstStyle/>
          <a:p>
            <a:pPr algn="ctr">
              <a:lnSpc>
                <a:spcPts val="12599"/>
              </a:lnSpc>
            </a:pPr>
            <a:r>
              <a:rPr lang="en-US" sz="9000" spc="126" dirty="0">
                <a:solidFill>
                  <a:srgbClr val="000000"/>
                </a:solidFill>
                <a:latin typeface="Lucky Bones"/>
                <a:ea typeface="Lucky Bones"/>
                <a:cs typeface="Lucky Bones"/>
                <a:sym typeface="Lucky Bones"/>
              </a:rPr>
              <a:t>Spelling</a:t>
            </a:r>
          </a:p>
        </p:txBody>
      </p:sp>
      <p:sp>
        <p:nvSpPr>
          <p:cNvPr id="6" name="Freeform 6"/>
          <p:cNvSpPr/>
          <p:nvPr/>
        </p:nvSpPr>
        <p:spPr>
          <a:xfrm>
            <a:off x="-1752600" y="8039100"/>
            <a:ext cx="4126388" cy="4076700"/>
          </a:xfrm>
          <a:custGeom>
            <a:avLst/>
            <a:gdLst/>
            <a:ahLst/>
            <a:cxnLst/>
            <a:rect l="l" t="t" r="r" b="b"/>
            <a:pathLst>
              <a:path w="7124373" h="7124373">
                <a:moveTo>
                  <a:pt x="0" y="0"/>
                </a:moveTo>
                <a:lnTo>
                  <a:pt x="7124374" y="0"/>
                </a:lnTo>
                <a:lnTo>
                  <a:pt x="7124374" y="7124373"/>
                </a:lnTo>
                <a:lnTo>
                  <a:pt x="0" y="71243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8" name="Group 8"/>
          <p:cNvGrpSpPr/>
          <p:nvPr/>
        </p:nvGrpSpPr>
        <p:grpSpPr>
          <a:xfrm>
            <a:off x="1203158" y="2171700"/>
            <a:ext cx="16306799" cy="5430189"/>
            <a:chOff x="0" y="0"/>
            <a:chExt cx="2720899" cy="1454533"/>
          </a:xfrm>
        </p:grpSpPr>
        <p:sp>
          <p:nvSpPr>
            <p:cNvPr id="9" name="Freeform 9"/>
            <p:cNvSpPr/>
            <p:nvPr/>
          </p:nvSpPr>
          <p:spPr>
            <a:xfrm>
              <a:off x="0" y="0"/>
              <a:ext cx="2720899" cy="1454533"/>
            </a:xfrm>
            <a:custGeom>
              <a:avLst/>
              <a:gdLst/>
              <a:ahLst/>
              <a:cxnLst/>
              <a:rect l="l" t="t" r="r" b="b"/>
              <a:pathLst>
                <a:path w="2720899" h="1454533">
                  <a:moveTo>
                    <a:pt x="38219" y="0"/>
                  </a:moveTo>
                  <a:lnTo>
                    <a:pt x="2682680" y="0"/>
                  </a:lnTo>
                  <a:cubicBezTo>
                    <a:pt x="2703788" y="0"/>
                    <a:pt x="2720899" y="17111"/>
                    <a:pt x="2720899" y="38219"/>
                  </a:cubicBezTo>
                  <a:lnTo>
                    <a:pt x="2720899" y="1416314"/>
                  </a:lnTo>
                  <a:cubicBezTo>
                    <a:pt x="2720899" y="1437422"/>
                    <a:pt x="2703788" y="1454533"/>
                    <a:pt x="2682680" y="1454533"/>
                  </a:cubicBezTo>
                  <a:lnTo>
                    <a:pt x="38219" y="1454533"/>
                  </a:lnTo>
                  <a:cubicBezTo>
                    <a:pt x="17111" y="1454533"/>
                    <a:pt x="0" y="1437422"/>
                    <a:pt x="0" y="1416314"/>
                  </a:cubicBezTo>
                  <a:lnTo>
                    <a:pt x="0" y="38219"/>
                  </a:lnTo>
                  <a:cubicBezTo>
                    <a:pt x="0" y="17111"/>
                    <a:pt x="17111" y="0"/>
                    <a:pt x="38219" y="0"/>
                  </a:cubicBezTo>
                  <a:close/>
                </a:path>
              </a:pathLst>
            </a:custGeom>
            <a:solidFill>
              <a:srgbClr val="F8C7B0"/>
            </a:solidFill>
            <a:ln w="38100" cap="rnd">
              <a:solidFill>
                <a:srgbClr val="EB8309"/>
              </a:solidFill>
              <a:prstDash val="solid"/>
              <a:round/>
            </a:ln>
          </p:spPr>
        </p:sp>
        <p:sp>
          <p:nvSpPr>
            <p:cNvPr id="10" name="TextBox 10"/>
            <p:cNvSpPr txBox="1"/>
            <p:nvPr/>
          </p:nvSpPr>
          <p:spPr>
            <a:xfrm>
              <a:off x="0" y="-38100"/>
              <a:ext cx="2720899" cy="1492633"/>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219200" y="2171700"/>
            <a:ext cx="16306799" cy="5685724"/>
          </a:xfrm>
          <a:prstGeom prst="rect">
            <a:avLst/>
          </a:prstGeom>
        </p:spPr>
        <p:txBody>
          <a:bodyPr wrap="square" lIns="0" tIns="0" rIns="0" bIns="0" rtlCol="0" anchor="t">
            <a:spAutoFit/>
          </a:bodyPr>
          <a:lstStyle/>
          <a:p>
            <a:pPr marL="685800" indent="-685800">
              <a:lnSpc>
                <a:spcPts val="5567"/>
              </a:lnSpc>
              <a:buFont typeface="Arial" panose="020B0604020202020204" pitchFamily="34" charset="0"/>
              <a:buChar char="•"/>
            </a:pPr>
            <a:r>
              <a:rPr lang="en-GB" sz="4000" spc="67" dirty="0">
                <a:solidFill>
                  <a:srgbClr val="000000"/>
                </a:solidFill>
                <a:latin typeface="Lucky Bones" panose="020B0604020202020204" charset="0"/>
                <a:ea typeface="Bobby Jones Condensed Soft"/>
                <a:cs typeface="Bobby Jones Condensed Soft"/>
                <a:sym typeface="Bobby Jones Condensed Soft"/>
              </a:rPr>
              <a:t>In Year 2 and 3, the children have Spelling lesson. </a:t>
            </a:r>
          </a:p>
          <a:p>
            <a:pPr marL="685800" indent="-685800">
              <a:lnSpc>
                <a:spcPts val="5567"/>
              </a:lnSpc>
              <a:buFont typeface="Arial" panose="020B0604020202020204" pitchFamily="34" charset="0"/>
              <a:buChar char="•"/>
            </a:pPr>
            <a:r>
              <a:rPr lang="en-GB" sz="4000" spc="67" dirty="0">
                <a:solidFill>
                  <a:srgbClr val="000000"/>
                </a:solidFill>
                <a:latin typeface="Lucky Bones" panose="020B0604020202020204" charset="0"/>
                <a:ea typeface="Bobby Jones Condensed Soft"/>
                <a:cs typeface="Bobby Jones Condensed Soft"/>
                <a:sym typeface="Bobby Jones Condensed Soft"/>
              </a:rPr>
              <a:t>Each child has a spelling journal which they use to record the spelling rules we learn and practise in our daily spelling lessons. </a:t>
            </a:r>
          </a:p>
          <a:p>
            <a:pPr marL="685800" indent="-685800">
              <a:lnSpc>
                <a:spcPts val="5567"/>
              </a:lnSpc>
              <a:buFont typeface="Arial" panose="020B0604020202020204" pitchFamily="34" charset="0"/>
              <a:buChar char="•"/>
            </a:pPr>
            <a:r>
              <a:rPr lang="en-GB" sz="4000" spc="67" dirty="0">
                <a:solidFill>
                  <a:srgbClr val="000000"/>
                </a:solidFill>
                <a:latin typeface="Lucky Bones" panose="020B0604020202020204" charset="0"/>
                <a:ea typeface="Bobby Jones Condensed Soft"/>
                <a:cs typeface="Bobby Jones Condensed Soft"/>
                <a:sym typeface="Bobby Jones Condensed Soft"/>
              </a:rPr>
              <a:t>Learning the spelling rules enables pupils to apply them when spelling a range of words.</a:t>
            </a:r>
          </a:p>
          <a:p>
            <a:pPr marL="685800" indent="-685800">
              <a:lnSpc>
                <a:spcPts val="5567"/>
              </a:lnSpc>
              <a:buFont typeface="Arial" panose="020B0604020202020204" pitchFamily="34" charset="0"/>
              <a:buChar char="•"/>
            </a:pPr>
            <a:r>
              <a:rPr lang="en-GB" sz="4000" spc="67" dirty="0">
                <a:solidFill>
                  <a:srgbClr val="000000"/>
                </a:solidFill>
                <a:latin typeface="Lucky Bones" panose="020B0604020202020204" charset="0"/>
                <a:ea typeface="Bobby Jones Condensed Soft"/>
                <a:cs typeface="Bobby Jones Condensed Soft"/>
                <a:sym typeface="Bobby Jones Condensed Soft"/>
              </a:rPr>
              <a:t>Children will receive weekly set tasks on Spelling Shed to practise further. </a:t>
            </a:r>
          </a:p>
          <a:p>
            <a:pPr marL="685800" indent="-685800">
              <a:lnSpc>
                <a:spcPts val="5567"/>
              </a:lnSpc>
              <a:buFont typeface="Arial" panose="020B0604020202020204" pitchFamily="34" charset="0"/>
              <a:buChar char="•"/>
            </a:pPr>
            <a:endParaRPr lang="en-GB" sz="4000" spc="67" dirty="0">
              <a:solidFill>
                <a:srgbClr val="000000"/>
              </a:solidFill>
              <a:latin typeface="Lucky Bones" panose="020B0604020202020204" charset="0"/>
              <a:ea typeface="Bobby Jones Condensed Soft"/>
              <a:cs typeface="Bobby Jones Condensed Soft"/>
              <a:sym typeface="Bobby Jones Condensed Soft"/>
            </a:endParaRPr>
          </a:p>
        </p:txBody>
      </p:sp>
    </p:spTree>
    <p:extLst>
      <p:ext uri="{BB962C8B-B14F-4D97-AF65-F5344CB8AC3E}">
        <p14:creationId xmlns:p14="http://schemas.microsoft.com/office/powerpoint/2010/main" val="1049499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DF"/>
        </a:solidFill>
        <a:effectLst/>
      </p:bgPr>
    </p:bg>
    <p:spTree>
      <p:nvGrpSpPr>
        <p:cNvPr id="1" name=""/>
        <p:cNvGrpSpPr/>
        <p:nvPr/>
      </p:nvGrpSpPr>
      <p:grpSpPr>
        <a:xfrm>
          <a:off x="0" y="0"/>
          <a:ext cx="0" cy="0"/>
          <a:chOff x="0" y="0"/>
          <a:chExt cx="0" cy="0"/>
        </a:xfrm>
      </p:grpSpPr>
      <p:pic>
        <p:nvPicPr>
          <p:cNvPr id="13" name="Content Placeholder 3">
            <a:extLst>
              <a:ext uri="{FF2B5EF4-FFF2-40B4-BE49-F238E27FC236}">
                <a16:creationId xmlns:a16="http://schemas.microsoft.com/office/drawing/2014/main" id="{6A267A28-D0E1-46E5-902F-8B2E0C000896}"/>
              </a:ext>
            </a:extLst>
          </p:cNvPr>
          <p:cNvPicPr>
            <a:picLocks noChangeAspect="1"/>
          </p:cNvPicPr>
          <p:nvPr/>
        </p:nvPicPr>
        <p:blipFill>
          <a:blip r:embed="rId3"/>
          <a:stretch>
            <a:fillRect/>
          </a:stretch>
        </p:blipFill>
        <p:spPr>
          <a:xfrm>
            <a:off x="1624867" y="212773"/>
            <a:ext cx="15038265" cy="10040889"/>
          </a:xfrm>
          <a:prstGeom prst="rect">
            <a:avLst/>
          </a:prstGeom>
          <a:noFill/>
          <a:ln>
            <a:noFill/>
          </a:ln>
        </p:spPr>
      </p:pic>
    </p:spTree>
    <p:extLst>
      <p:ext uri="{BB962C8B-B14F-4D97-AF65-F5344CB8AC3E}">
        <p14:creationId xmlns:p14="http://schemas.microsoft.com/office/powerpoint/2010/main" val="3042226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DF"/>
        </a:solidFill>
        <a:effectLst/>
      </p:bgPr>
    </p:bg>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75B218E-E882-44B0-9891-39122250D3E5}"/>
              </a:ext>
            </a:extLst>
          </p:cNvPr>
          <p:cNvPicPr>
            <a:picLocks noChangeAspect="1"/>
          </p:cNvPicPr>
          <p:nvPr/>
        </p:nvPicPr>
        <p:blipFill>
          <a:blip r:embed="rId3"/>
          <a:stretch>
            <a:fillRect/>
          </a:stretch>
        </p:blipFill>
        <p:spPr>
          <a:xfrm>
            <a:off x="851534" y="13166"/>
            <a:ext cx="15302866" cy="10482069"/>
          </a:xfrm>
          <a:prstGeom prst="rect">
            <a:avLst/>
          </a:prstGeom>
          <a:noFill/>
          <a:ln>
            <a:noFill/>
          </a:ln>
        </p:spPr>
      </p:pic>
    </p:spTree>
    <p:extLst>
      <p:ext uri="{BB962C8B-B14F-4D97-AF65-F5344CB8AC3E}">
        <p14:creationId xmlns:p14="http://schemas.microsoft.com/office/powerpoint/2010/main" val="137680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D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36714F-D0FC-417F-AFDE-6F4EF7493842}"/>
              </a:ext>
            </a:extLst>
          </p:cNvPr>
          <p:cNvPicPr>
            <a:picLocks noChangeAspect="1"/>
          </p:cNvPicPr>
          <p:nvPr/>
        </p:nvPicPr>
        <p:blipFill>
          <a:blip r:embed="rId3"/>
          <a:stretch>
            <a:fillRect/>
          </a:stretch>
        </p:blipFill>
        <p:spPr>
          <a:xfrm>
            <a:off x="1143000" y="0"/>
            <a:ext cx="15087600" cy="10460302"/>
          </a:xfrm>
          <a:prstGeom prst="rect">
            <a:avLst/>
          </a:prstGeom>
        </p:spPr>
      </p:pic>
    </p:spTree>
    <p:extLst>
      <p:ext uri="{BB962C8B-B14F-4D97-AF65-F5344CB8AC3E}">
        <p14:creationId xmlns:p14="http://schemas.microsoft.com/office/powerpoint/2010/main" val="1102867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DF"/>
        </a:solidFill>
        <a:effectLst/>
      </p:bgPr>
    </p:bg>
    <p:spTree>
      <p:nvGrpSpPr>
        <p:cNvPr id="1" name=""/>
        <p:cNvGrpSpPr/>
        <p:nvPr/>
      </p:nvGrpSpPr>
      <p:grpSpPr>
        <a:xfrm>
          <a:off x="0" y="0"/>
          <a:ext cx="0" cy="0"/>
          <a:chOff x="0" y="0"/>
          <a:chExt cx="0" cy="0"/>
        </a:xfrm>
      </p:grpSpPr>
      <p:sp>
        <p:nvSpPr>
          <p:cNvPr id="12" name="Freeform 12"/>
          <p:cNvSpPr/>
          <p:nvPr/>
        </p:nvSpPr>
        <p:spPr>
          <a:xfrm>
            <a:off x="16383000" y="-1550584"/>
            <a:ext cx="3035906" cy="3188884"/>
          </a:xfrm>
          <a:custGeom>
            <a:avLst/>
            <a:gdLst/>
            <a:ahLst/>
            <a:cxnLst/>
            <a:rect l="l" t="t" r="r" b="b"/>
            <a:pathLst>
              <a:path w="5330018" h="5330018">
                <a:moveTo>
                  <a:pt x="0" y="0"/>
                </a:moveTo>
                <a:lnTo>
                  <a:pt x="5330019" y="0"/>
                </a:lnTo>
                <a:lnTo>
                  <a:pt x="5330019" y="5330018"/>
                </a:lnTo>
                <a:lnTo>
                  <a:pt x="0" y="5330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 name="Group 2"/>
          <p:cNvGrpSpPr/>
          <p:nvPr/>
        </p:nvGrpSpPr>
        <p:grpSpPr>
          <a:xfrm>
            <a:off x="5943599" y="160434"/>
            <a:ext cx="5333998" cy="1543050"/>
            <a:chOff x="0" y="0"/>
            <a:chExt cx="1990318" cy="406400"/>
          </a:xfrm>
        </p:grpSpPr>
        <p:sp>
          <p:nvSpPr>
            <p:cNvPr id="3" name="Freeform 3"/>
            <p:cNvSpPr/>
            <p:nvPr/>
          </p:nvSpPr>
          <p:spPr>
            <a:xfrm>
              <a:off x="0" y="0"/>
              <a:ext cx="1990318" cy="406400"/>
            </a:xfrm>
            <a:custGeom>
              <a:avLst/>
              <a:gdLst/>
              <a:ahLst/>
              <a:cxnLst/>
              <a:rect l="l" t="t" r="r" b="b"/>
              <a:pathLst>
                <a:path w="1990318" h="406400">
                  <a:moveTo>
                    <a:pt x="52248" y="0"/>
                  </a:moveTo>
                  <a:lnTo>
                    <a:pt x="1938070" y="0"/>
                  </a:lnTo>
                  <a:cubicBezTo>
                    <a:pt x="1966926" y="0"/>
                    <a:pt x="1990318" y="23392"/>
                    <a:pt x="1990318" y="52248"/>
                  </a:cubicBezTo>
                  <a:lnTo>
                    <a:pt x="1990318" y="354152"/>
                  </a:lnTo>
                  <a:cubicBezTo>
                    <a:pt x="1990318" y="383008"/>
                    <a:pt x="1966926" y="406400"/>
                    <a:pt x="1938070" y="406400"/>
                  </a:cubicBezTo>
                  <a:lnTo>
                    <a:pt x="52248" y="406400"/>
                  </a:lnTo>
                  <a:cubicBezTo>
                    <a:pt x="23392" y="406400"/>
                    <a:pt x="0" y="383008"/>
                    <a:pt x="0" y="354152"/>
                  </a:cubicBezTo>
                  <a:lnTo>
                    <a:pt x="0" y="52248"/>
                  </a:lnTo>
                  <a:cubicBezTo>
                    <a:pt x="0" y="23392"/>
                    <a:pt x="23392" y="0"/>
                    <a:pt x="52248" y="0"/>
                  </a:cubicBezTo>
                  <a:close/>
                </a:path>
              </a:pathLst>
            </a:custGeom>
            <a:solidFill>
              <a:srgbClr val="94C8BD"/>
            </a:solidFill>
            <a:ln w="38100" cap="rnd">
              <a:solidFill>
                <a:srgbClr val="EB8309"/>
              </a:solidFill>
              <a:prstDash val="solid"/>
              <a:round/>
            </a:ln>
          </p:spPr>
        </p:sp>
        <p:sp>
          <p:nvSpPr>
            <p:cNvPr id="4" name="TextBox 4"/>
            <p:cNvSpPr txBox="1"/>
            <p:nvPr/>
          </p:nvSpPr>
          <p:spPr>
            <a:xfrm>
              <a:off x="0" y="-38100"/>
              <a:ext cx="1990318" cy="4445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943600" y="84234"/>
            <a:ext cx="5333998" cy="1482137"/>
          </a:xfrm>
          <a:prstGeom prst="rect">
            <a:avLst/>
          </a:prstGeom>
        </p:spPr>
        <p:txBody>
          <a:bodyPr wrap="square" lIns="0" tIns="0" rIns="0" bIns="0" rtlCol="0" anchor="t">
            <a:spAutoFit/>
          </a:bodyPr>
          <a:lstStyle/>
          <a:p>
            <a:pPr algn="ctr">
              <a:lnSpc>
                <a:spcPts val="12599"/>
              </a:lnSpc>
            </a:pPr>
            <a:r>
              <a:rPr lang="en-US" sz="9000" spc="126" dirty="0">
                <a:solidFill>
                  <a:srgbClr val="000000"/>
                </a:solidFill>
                <a:latin typeface="Lucky Bones"/>
                <a:ea typeface="Lucky Bones"/>
                <a:cs typeface="Lucky Bones"/>
                <a:sym typeface="Lucky Bones"/>
              </a:rPr>
              <a:t>Maths</a:t>
            </a:r>
          </a:p>
        </p:txBody>
      </p:sp>
      <p:grpSp>
        <p:nvGrpSpPr>
          <p:cNvPr id="8" name="Group 8"/>
          <p:cNvGrpSpPr/>
          <p:nvPr/>
        </p:nvGrpSpPr>
        <p:grpSpPr>
          <a:xfrm>
            <a:off x="228600" y="1934574"/>
            <a:ext cx="8626641" cy="8191992"/>
            <a:chOff x="0" y="0"/>
            <a:chExt cx="2720899" cy="1454533"/>
          </a:xfrm>
        </p:grpSpPr>
        <p:sp>
          <p:nvSpPr>
            <p:cNvPr id="9" name="Freeform 9"/>
            <p:cNvSpPr/>
            <p:nvPr/>
          </p:nvSpPr>
          <p:spPr>
            <a:xfrm>
              <a:off x="0" y="0"/>
              <a:ext cx="2720899" cy="1454533"/>
            </a:xfrm>
            <a:custGeom>
              <a:avLst/>
              <a:gdLst/>
              <a:ahLst/>
              <a:cxnLst/>
              <a:rect l="l" t="t" r="r" b="b"/>
              <a:pathLst>
                <a:path w="2720899" h="1454533">
                  <a:moveTo>
                    <a:pt x="38219" y="0"/>
                  </a:moveTo>
                  <a:lnTo>
                    <a:pt x="2682680" y="0"/>
                  </a:lnTo>
                  <a:cubicBezTo>
                    <a:pt x="2703788" y="0"/>
                    <a:pt x="2720899" y="17111"/>
                    <a:pt x="2720899" y="38219"/>
                  </a:cubicBezTo>
                  <a:lnTo>
                    <a:pt x="2720899" y="1416314"/>
                  </a:lnTo>
                  <a:cubicBezTo>
                    <a:pt x="2720899" y="1437422"/>
                    <a:pt x="2703788" y="1454533"/>
                    <a:pt x="2682680" y="1454533"/>
                  </a:cubicBezTo>
                  <a:lnTo>
                    <a:pt x="38219" y="1454533"/>
                  </a:lnTo>
                  <a:cubicBezTo>
                    <a:pt x="17111" y="1454533"/>
                    <a:pt x="0" y="1437422"/>
                    <a:pt x="0" y="1416314"/>
                  </a:cubicBezTo>
                  <a:lnTo>
                    <a:pt x="0" y="38219"/>
                  </a:lnTo>
                  <a:cubicBezTo>
                    <a:pt x="0" y="17111"/>
                    <a:pt x="17111" y="0"/>
                    <a:pt x="38219" y="0"/>
                  </a:cubicBezTo>
                  <a:close/>
                </a:path>
              </a:pathLst>
            </a:custGeom>
            <a:solidFill>
              <a:srgbClr val="F8C7B0"/>
            </a:solidFill>
            <a:ln w="38100" cap="rnd">
              <a:solidFill>
                <a:srgbClr val="EB8309"/>
              </a:solidFill>
              <a:prstDash val="solid"/>
              <a:round/>
            </a:ln>
          </p:spPr>
        </p:sp>
        <p:sp>
          <p:nvSpPr>
            <p:cNvPr id="10" name="TextBox 10"/>
            <p:cNvSpPr txBox="1"/>
            <p:nvPr/>
          </p:nvSpPr>
          <p:spPr>
            <a:xfrm>
              <a:off x="0" y="-38100"/>
              <a:ext cx="2720899" cy="1492633"/>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310594" y="2071687"/>
            <a:ext cx="8229599" cy="8558305"/>
          </a:xfrm>
          <a:prstGeom prst="rect">
            <a:avLst/>
          </a:prstGeom>
        </p:spPr>
        <p:txBody>
          <a:bodyPr wrap="square" lIns="0" tIns="0" rIns="0" bIns="0" rtlCol="0" anchor="t">
            <a:spAutoFit/>
          </a:bodyPr>
          <a:lstStyle/>
          <a:p>
            <a:pPr>
              <a:lnSpc>
                <a:spcPts val="5567"/>
              </a:lnSpc>
            </a:pPr>
            <a:r>
              <a:rPr lang="en-GB" sz="4000" u="sng" spc="67" dirty="0">
                <a:solidFill>
                  <a:srgbClr val="000000"/>
                </a:solidFill>
                <a:latin typeface="Lucky Bones" panose="020B0604020202020204" charset="0"/>
                <a:ea typeface="Bobby Jones Condensed Soft"/>
                <a:cs typeface="Bobby Jones Condensed Soft"/>
                <a:sym typeface="Bobby Jones Condensed Soft"/>
              </a:rPr>
              <a:t>KS1 Maths</a:t>
            </a:r>
          </a:p>
          <a:p>
            <a:pPr marL="685800" indent="-685800">
              <a:lnSpc>
                <a:spcPts val="5567"/>
              </a:lnSpc>
              <a:buFont typeface="Arial" panose="020B0604020202020204" pitchFamily="34" charset="0"/>
              <a:buChar char="•"/>
            </a:pPr>
            <a:r>
              <a:rPr lang="en-GB" sz="4000" spc="67" dirty="0">
                <a:solidFill>
                  <a:srgbClr val="000000"/>
                </a:solidFill>
                <a:latin typeface="Lucky Bones" panose="020B0604020202020204" charset="0"/>
                <a:ea typeface="Bobby Jones Condensed Soft"/>
                <a:cs typeface="Bobby Jones Condensed Soft"/>
                <a:sym typeface="Bobby Jones Condensed Soft"/>
              </a:rPr>
              <a:t>Maths Mastery </a:t>
            </a:r>
          </a:p>
          <a:p>
            <a:pPr marL="685800" indent="-685800">
              <a:lnSpc>
                <a:spcPts val="5567"/>
              </a:lnSpc>
              <a:buFont typeface="Arial" panose="020B0604020202020204" pitchFamily="34" charset="0"/>
              <a:buChar char="•"/>
            </a:pPr>
            <a:r>
              <a:rPr lang="en-GB" sz="4000" spc="67" dirty="0">
                <a:solidFill>
                  <a:srgbClr val="000000"/>
                </a:solidFill>
                <a:latin typeface="Lucky Bones" panose="020B0604020202020204" charset="0"/>
                <a:ea typeface="Bobby Jones Condensed Soft"/>
                <a:cs typeface="Bobby Jones Condensed Soft"/>
                <a:sym typeface="Bobby Jones Condensed Soft"/>
              </a:rPr>
              <a:t>Number formation ​</a:t>
            </a:r>
          </a:p>
          <a:p>
            <a:pPr marL="685800" indent="-685800">
              <a:lnSpc>
                <a:spcPts val="5567"/>
              </a:lnSpc>
              <a:buFont typeface="Arial" panose="020B0604020202020204" pitchFamily="34" charset="0"/>
              <a:buChar char="•"/>
            </a:pPr>
            <a:r>
              <a:rPr lang="en-GB" sz="4000" spc="67" dirty="0">
                <a:solidFill>
                  <a:srgbClr val="000000"/>
                </a:solidFill>
                <a:latin typeface="Lucky Bones" panose="020B0604020202020204" charset="0"/>
                <a:ea typeface="Bobby Jones Condensed Soft"/>
                <a:cs typeface="Bobby Jones Condensed Soft"/>
                <a:sym typeface="Bobby Jones Condensed Soft"/>
              </a:rPr>
              <a:t>Concrete/physical resources ​</a:t>
            </a:r>
          </a:p>
          <a:p>
            <a:pPr marL="685800" indent="-685800">
              <a:lnSpc>
                <a:spcPts val="5567"/>
              </a:lnSpc>
              <a:buFont typeface="Arial" panose="020B0604020202020204" pitchFamily="34" charset="0"/>
              <a:buChar char="•"/>
            </a:pPr>
            <a:r>
              <a:rPr lang="en-GB" sz="4000" spc="67" dirty="0">
                <a:solidFill>
                  <a:srgbClr val="000000"/>
                </a:solidFill>
                <a:latin typeface="Lucky Bones" panose="020B0604020202020204" charset="0"/>
                <a:ea typeface="Bobby Jones Condensed Soft"/>
                <a:cs typeface="Bobby Jones Condensed Soft"/>
                <a:sym typeface="Bobby Jones Condensed Soft"/>
              </a:rPr>
              <a:t>Pictures to represent numbers​</a:t>
            </a:r>
          </a:p>
          <a:p>
            <a:pPr marL="685800" indent="-685800">
              <a:lnSpc>
                <a:spcPts val="5567"/>
              </a:lnSpc>
              <a:buFont typeface="Arial" panose="020B0604020202020204" pitchFamily="34" charset="0"/>
              <a:buChar char="•"/>
            </a:pPr>
            <a:r>
              <a:rPr lang="en-GB" sz="4000" spc="67" dirty="0">
                <a:solidFill>
                  <a:srgbClr val="000000"/>
                </a:solidFill>
                <a:latin typeface="Lucky Bones" panose="020B0604020202020204" charset="0"/>
                <a:ea typeface="Bobby Jones Condensed Soft"/>
                <a:cs typeface="Bobby Jones Condensed Soft"/>
                <a:sym typeface="Bobby Jones Condensed Soft"/>
              </a:rPr>
              <a:t>Problem solving and reasoning​</a:t>
            </a:r>
          </a:p>
          <a:p>
            <a:pPr marL="685800" indent="-685800">
              <a:lnSpc>
                <a:spcPts val="5567"/>
              </a:lnSpc>
              <a:buFont typeface="Arial" panose="020B0604020202020204" pitchFamily="34" charset="0"/>
              <a:buChar char="•"/>
            </a:pPr>
            <a:r>
              <a:rPr lang="en-GB" sz="4000" spc="67" dirty="0">
                <a:solidFill>
                  <a:srgbClr val="000000"/>
                </a:solidFill>
                <a:latin typeface="Lucky Bones" panose="020B0604020202020204" charset="0"/>
                <a:ea typeface="Bobby Jones Condensed Soft"/>
                <a:cs typeface="Bobby Jones Condensed Soft"/>
                <a:sym typeface="Bobby Jones Condensed Soft"/>
              </a:rPr>
              <a:t>Maths in the environment e.g. shapes around us, laying the table, coin recognition​, times of day</a:t>
            </a:r>
          </a:p>
          <a:p>
            <a:pPr marL="685800" indent="-685800">
              <a:lnSpc>
                <a:spcPts val="5567"/>
              </a:lnSpc>
              <a:buFont typeface="Arial" panose="020B0604020202020204" pitchFamily="34" charset="0"/>
              <a:buChar char="•"/>
            </a:pPr>
            <a:r>
              <a:rPr lang="en-GB" sz="4000" spc="67" dirty="0">
                <a:solidFill>
                  <a:srgbClr val="000000"/>
                </a:solidFill>
                <a:latin typeface="Lucky Bones" panose="020B0604020202020204" charset="0"/>
                <a:ea typeface="Bobby Jones Condensed Soft"/>
                <a:cs typeface="Bobby Jones Condensed Soft"/>
                <a:sym typeface="Bobby Jones Condensed Soft"/>
              </a:rPr>
              <a:t>2, 5 and 10 times tables (Year 2)</a:t>
            </a:r>
          </a:p>
          <a:p>
            <a:pPr marL="685800" indent="-685800">
              <a:lnSpc>
                <a:spcPts val="5567"/>
              </a:lnSpc>
              <a:buFont typeface="Arial" panose="020B0604020202020204" pitchFamily="34" charset="0"/>
              <a:buChar char="•"/>
            </a:pPr>
            <a:endParaRPr lang="en-GB" sz="4000" spc="67" dirty="0">
              <a:solidFill>
                <a:srgbClr val="000000"/>
              </a:solidFill>
              <a:latin typeface="Lucky Bones" panose="020B0604020202020204" charset="0"/>
              <a:ea typeface="Bobby Jones Condensed Soft"/>
              <a:cs typeface="Bobby Jones Condensed Soft"/>
              <a:sym typeface="Bobby Jones Condensed Soft"/>
            </a:endParaRPr>
          </a:p>
        </p:txBody>
      </p:sp>
      <p:grpSp>
        <p:nvGrpSpPr>
          <p:cNvPr id="13" name="Group 8">
            <a:extLst>
              <a:ext uri="{FF2B5EF4-FFF2-40B4-BE49-F238E27FC236}">
                <a16:creationId xmlns:a16="http://schemas.microsoft.com/office/drawing/2014/main" id="{8ABFB3A6-524A-482C-9A0D-2AF6BC05A3DC}"/>
              </a:ext>
            </a:extLst>
          </p:cNvPr>
          <p:cNvGrpSpPr/>
          <p:nvPr/>
        </p:nvGrpSpPr>
        <p:grpSpPr>
          <a:xfrm>
            <a:off x="9350765" y="1848145"/>
            <a:ext cx="8626641" cy="8245083"/>
            <a:chOff x="0" y="0"/>
            <a:chExt cx="2720899" cy="1454533"/>
          </a:xfrm>
        </p:grpSpPr>
        <p:sp>
          <p:nvSpPr>
            <p:cNvPr id="14" name="Freeform 9">
              <a:extLst>
                <a:ext uri="{FF2B5EF4-FFF2-40B4-BE49-F238E27FC236}">
                  <a16:creationId xmlns:a16="http://schemas.microsoft.com/office/drawing/2014/main" id="{FFA3E73E-F7B3-4758-AE85-9ECB74365E73}"/>
                </a:ext>
              </a:extLst>
            </p:cNvPr>
            <p:cNvSpPr/>
            <p:nvPr/>
          </p:nvSpPr>
          <p:spPr>
            <a:xfrm>
              <a:off x="0" y="0"/>
              <a:ext cx="2720899" cy="1454533"/>
            </a:xfrm>
            <a:custGeom>
              <a:avLst/>
              <a:gdLst/>
              <a:ahLst/>
              <a:cxnLst/>
              <a:rect l="l" t="t" r="r" b="b"/>
              <a:pathLst>
                <a:path w="2720899" h="1454533">
                  <a:moveTo>
                    <a:pt x="38219" y="0"/>
                  </a:moveTo>
                  <a:lnTo>
                    <a:pt x="2682680" y="0"/>
                  </a:lnTo>
                  <a:cubicBezTo>
                    <a:pt x="2703788" y="0"/>
                    <a:pt x="2720899" y="17111"/>
                    <a:pt x="2720899" y="38219"/>
                  </a:cubicBezTo>
                  <a:lnTo>
                    <a:pt x="2720899" y="1416314"/>
                  </a:lnTo>
                  <a:cubicBezTo>
                    <a:pt x="2720899" y="1437422"/>
                    <a:pt x="2703788" y="1454533"/>
                    <a:pt x="2682680" y="1454533"/>
                  </a:cubicBezTo>
                  <a:lnTo>
                    <a:pt x="38219" y="1454533"/>
                  </a:lnTo>
                  <a:cubicBezTo>
                    <a:pt x="17111" y="1454533"/>
                    <a:pt x="0" y="1437422"/>
                    <a:pt x="0" y="1416314"/>
                  </a:cubicBezTo>
                  <a:lnTo>
                    <a:pt x="0" y="38219"/>
                  </a:lnTo>
                  <a:cubicBezTo>
                    <a:pt x="0" y="17111"/>
                    <a:pt x="17111" y="0"/>
                    <a:pt x="38219" y="0"/>
                  </a:cubicBezTo>
                  <a:close/>
                </a:path>
              </a:pathLst>
            </a:custGeom>
            <a:solidFill>
              <a:srgbClr val="F8C7B0"/>
            </a:solidFill>
            <a:ln w="38100" cap="rnd">
              <a:solidFill>
                <a:srgbClr val="EB8309"/>
              </a:solidFill>
              <a:prstDash val="solid"/>
              <a:round/>
            </a:ln>
          </p:spPr>
        </p:sp>
        <p:sp>
          <p:nvSpPr>
            <p:cNvPr id="15" name="TextBox 10">
              <a:extLst>
                <a:ext uri="{FF2B5EF4-FFF2-40B4-BE49-F238E27FC236}">
                  <a16:creationId xmlns:a16="http://schemas.microsoft.com/office/drawing/2014/main" id="{A4E98973-5B61-4A51-9947-A3AD0F12F01A}"/>
                </a:ext>
              </a:extLst>
            </p:cNvPr>
            <p:cNvSpPr txBox="1"/>
            <p:nvPr/>
          </p:nvSpPr>
          <p:spPr>
            <a:xfrm>
              <a:off x="0" y="-38100"/>
              <a:ext cx="2720899" cy="1492633"/>
            </a:xfrm>
            <a:prstGeom prst="rect">
              <a:avLst/>
            </a:prstGeom>
          </p:spPr>
          <p:txBody>
            <a:bodyPr lIns="50800" tIns="50800" rIns="50800" bIns="50800" rtlCol="0" anchor="ctr"/>
            <a:lstStyle/>
            <a:p>
              <a:pPr algn="ctr">
                <a:lnSpc>
                  <a:spcPts val="2659"/>
                </a:lnSpc>
              </a:pPr>
              <a:endParaRPr/>
            </a:p>
          </p:txBody>
        </p:sp>
      </p:grpSp>
      <p:sp>
        <p:nvSpPr>
          <p:cNvPr id="16" name="TextBox 11">
            <a:extLst>
              <a:ext uri="{FF2B5EF4-FFF2-40B4-BE49-F238E27FC236}">
                <a16:creationId xmlns:a16="http://schemas.microsoft.com/office/drawing/2014/main" id="{633A45BA-1514-466E-B76B-E5A6F1F89E3B}"/>
              </a:ext>
            </a:extLst>
          </p:cNvPr>
          <p:cNvSpPr txBox="1"/>
          <p:nvPr/>
        </p:nvSpPr>
        <p:spPr>
          <a:xfrm>
            <a:off x="9432761" y="1885134"/>
            <a:ext cx="8626641" cy="8320226"/>
          </a:xfrm>
          <a:prstGeom prst="rect">
            <a:avLst/>
          </a:prstGeom>
        </p:spPr>
        <p:txBody>
          <a:bodyPr wrap="square" lIns="0" tIns="0" rIns="0" bIns="0" rtlCol="0" anchor="t">
            <a:spAutoFit/>
          </a:bodyPr>
          <a:lstStyle/>
          <a:p>
            <a:pPr>
              <a:lnSpc>
                <a:spcPts val="5567"/>
              </a:lnSpc>
            </a:pPr>
            <a:r>
              <a:rPr lang="en-GB" sz="3800" u="sng" spc="67" dirty="0">
                <a:solidFill>
                  <a:srgbClr val="000000"/>
                </a:solidFill>
                <a:latin typeface="Lucky Bones" panose="020B0604020202020204" charset="0"/>
                <a:ea typeface="Bobby Jones Condensed Soft"/>
                <a:cs typeface="Bobby Jones Condensed Soft"/>
                <a:sym typeface="Bobby Jones Condensed Soft"/>
              </a:rPr>
              <a:t>KS2 Maths</a:t>
            </a:r>
          </a:p>
          <a:p>
            <a:r>
              <a:rPr lang="en-GB" sz="3800" spc="67" dirty="0">
                <a:solidFill>
                  <a:srgbClr val="000000"/>
                </a:solidFill>
                <a:latin typeface="Lucky Bones" panose="020B0604020202020204" charset="0"/>
                <a:ea typeface="Bobby Jones Condensed Soft"/>
                <a:cs typeface="Bobby Jones Condensed Soft"/>
                <a:sym typeface="Bobby Jones Condensed Soft"/>
              </a:rPr>
              <a:t>A huge focus in LKS2 is times tables. By the end of Year 3, children are expected to know the facts for the 2, 3, 4, 5, 8 and 10 times tables, with corresponding division facts.</a:t>
            </a:r>
          </a:p>
          <a:p>
            <a:r>
              <a:rPr lang="en-GB" sz="3800" spc="67" dirty="0">
                <a:solidFill>
                  <a:srgbClr val="000000"/>
                </a:solidFill>
                <a:latin typeface="Lucky Bones" panose="020B0604020202020204" charset="0"/>
                <a:ea typeface="Bobby Jones Condensed Soft"/>
                <a:cs typeface="Bobby Jones Condensed Soft"/>
                <a:sym typeface="Bobby Jones Condensed Soft"/>
              </a:rPr>
              <a:t>They will be regularly practising times tables and will use Times Tables Rock Stars to help us.  Practising daily at home will significantly support children’s progress in learning the times tables so that they confidently recall them without relying on counting up in multiples.</a:t>
            </a:r>
          </a:p>
        </p:txBody>
      </p:sp>
    </p:spTree>
    <p:extLst>
      <p:ext uri="{BB962C8B-B14F-4D97-AF65-F5344CB8AC3E}">
        <p14:creationId xmlns:p14="http://schemas.microsoft.com/office/powerpoint/2010/main" val="310750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6DF"/>
        </a:solidFill>
        <a:effectLst/>
      </p:bgPr>
    </p:bg>
    <p:spTree>
      <p:nvGrpSpPr>
        <p:cNvPr id="1" name=""/>
        <p:cNvGrpSpPr/>
        <p:nvPr/>
      </p:nvGrpSpPr>
      <p:grpSpPr>
        <a:xfrm>
          <a:off x="0" y="0"/>
          <a:ext cx="0" cy="0"/>
          <a:chOff x="0" y="0"/>
          <a:chExt cx="0" cy="0"/>
        </a:xfrm>
      </p:grpSpPr>
      <p:grpSp>
        <p:nvGrpSpPr>
          <p:cNvPr id="3" name="Group 3"/>
          <p:cNvGrpSpPr/>
          <p:nvPr/>
        </p:nvGrpSpPr>
        <p:grpSpPr>
          <a:xfrm>
            <a:off x="2152650" y="41875"/>
            <a:ext cx="13487400" cy="1543050"/>
            <a:chOff x="0" y="0"/>
            <a:chExt cx="1990318" cy="406400"/>
          </a:xfrm>
        </p:grpSpPr>
        <p:sp>
          <p:nvSpPr>
            <p:cNvPr id="4" name="Freeform 4"/>
            <p:cNvSpPr/>
            <p:nvPr/>
          </p:nvSpPr>
          <p:spPr>
            <a:xfrm>
              <a:off x="0" y="0"/>
              <a:ext cx="1990318" cy="406400"/>
            </a:xfrm>
            <a:custGeom>
              <a:avLst/>
              <a:gdLst/>
              <a:ahLst/>
              <a:cxnLst/>
              <a:rect l="l" t="t" r="r" b="b"/>
              <a:pathLst>
                <a:path w="1990318" h="406400">
                  <a:moveTo>
                    <a:pt x="52248" y="0"/>
                  </a:moveTo>
                  <a:lnTo>
                    <a:pt x="1938070" y="0"/>
                  </a:lnTo>
                  <a:cubicBezTo>
                    <a:pt x="1966926" y="0"/>
                    <a:pt x="1990318" y="23392"/>
                    <a:pt x="1990318" y="52248"/>
                  </a:cubicBezTo>
                  <a:lnTo>
                    <a:pt x="1990318" y="354152"/>
                  </a:lnTo>
                  <a:cubicBezTo>
                    <a:pt x="1990318" y="383008"/>
                    <a:pt x="1966926" y="406400"/>
                    <a:pt x="1938070" y="406400"/>
                  </a:cubicBezTo>
                  <a:lnTo>
                    <a:pt x="52248" y="406400"/>
                  </a:lnTo>
                  <a:cubicBezTo>
                    <a:pt x="23392" y="406400"/>
                    <a:pt x="0" y="383008"/>
                    <a:pt x="0" y="354152"/>
                  </a:cubicBezTo>
                  <a:lnTo>
                    <a:pt x="0" y="52248"/>
                  </a:lnTo>
                  <a:cubicBezTo>
                    <a:pt x="0" y="23392"/>
                    <a:pt x="23392" y="0"/>
                    <a:pt x="52248" y="0"/>
                  </a:cubicBezTo>
                  <a:close/>
                </a:path>
              </a:pathLst>
            </a:custGeom>
            <a:solidFill>
              <a:srgbClr val="94C8BD"/>
            </a:solidFill>
            <a:ln w="38100" cap="rnd">
              <a:solidFill>
                <a:srgbClr val="EB8309"/>
              </a:solidFill>
              <a:prstDash val="solid"/>
              <a:round/>
            </a:ln>
          </p:spPr>
        </p:sp>
        <p:sp>
          <p:nvSpPr>
            <p:cNvPr id="5" name="TextBox 5"/>
            <p:cNvSpPr txBox="1"/>
            <p:nvPr/>
          </p:nvSpPr>
          <p:spPr>
            <a:xfrm>
              <a:off x="0" y="-38100"/>
              <a:ext cx="1990318" cy="4445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286000" y="0"/>
            <a:ext cx="13220699" cy="1482137"/>
          </a:xfrm>
          <a:prstGeom prst="rect">
            <a:avLst/>
          </a:prstGeom>
        </p:spPr>
        <p:txBody>
          <a:bodyPr wrap="square" lIns="0" tIns="0" rIns="0" bIns="0" rtlCol="0" anchor="t">
            <a:spAutoFit/>
          </a:bodyPr>
          <a:lstStyle/>
          <a:p>
            <a:pPr algn="ctr">
              <a:lnSpc>
                <a:spcPts val="12599"/>
              </a:lnSpc>
            </a:pPr>
            <a:r>
              <a:rPr lang="en-US" sz="9000" spc="126" dirty="0">
                <a:solidFill>
                  <a:srgbClr val="000000"/>
                </a:solidFill>
                <a:latin typeface="Lucky Bones"/>
                <a:ea typeface="Lucky Bones"/>
                <a:cs typeface="Lucky Bones"/>
                <a:sym typeface="Lucky Bones"/>
              </a:rPr>
              <a:t>KS1 Timetable</a:t>
            </a:r>
          </a:p>
        </p:txBody>
      </p:sp>
      <p:pic>
        <p:nvPicPr>
          <p:cNvPr id="7" name="Picture 6">
            <a:extLst>
              <a:ext uri="{FF2B5EF4-FFF2-40B4-BE49-F238E27FC236}">
                <a16:creationId xmlns:a16="http://schemas.microsoft.com/office/drawing/2014/main" id="{19E476B9-FB68-4E80-A777-2F9DCA40A6E4}"/>
              </a:ext>
            </a:extLst>
          </p:cNvPr>
          <p:cNvPicPr>
            <a:picLocks noChangeAspect="1"/>
          </p:cNvPicPr>
          <p:nvPr/>
        </p:nvPicPr>
        <p:blipFill>
          <a:blip r:embed="rId3"/>
          <a:stretch>
            <a:fillRect/>
          </a:stretch>
        </p:blipFill>
        <p:spPr>
          <a:xfrm>
            <a:off x="1371600" y="1687423"/>
            <a:ext cx="14173200" cy="856147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6DF"/>
        </a:solidFill>
        <a:effectLst/>
      </p:bgPr>
    </p:bg>
    <p:spTree>
      <p:nvGrpSpPr>
        <p:cNvPr id="1" name=""/>
        <p:cNvGrpSpPr/>
        <p:nvPr/>
      </p:nvGrpSpPr>
      <p:grpSpPr>
        <a:xfrm>
          <a:off x="0" y="0"/>
          <a:ext cx="0" cy="0"/>
          <a:chOff x="0" y="0"/>
          <a:chExt cx="0" cy="0"/>
        </a:xfrm>
      </p:grpSpPr>
      <p:grpSp>
        <p:nvGrpSpPr>
          <p:cNvPr id="3" name="Group 3"/>
          <p:cNvGrpSpPr/>
          <p:nvPr/>
        </p:nvGrpSpPr>
        <p:grpSpPr>
          <a:xfrm>
            <a:off x="2152650" y="41875"/>
            <a:ext cx="13487400" cy="1543050"/>
            <a:chOff x="0" y="0"/>
            <a:chExt cx="1990318" cy="406400"/>
          </a:xfrm>
        </p:grpSpPr>
        <p:sp>
          <p:nvSpPr>
            <p:cNvPr id="4" name="Freeform 4"/>
            <p:cNvSpPr/>
            <p:nvPr/>
          </p:nvSpPr>
          <p:spPr>
            <a:xfrm>
              <a:off x="0" y="0"/>
              <a:ext cx="1990318" cy="406400"/>
            </a:xfrm>
            <a:custGeom>
              <a:avLst/>
              <a:gdLst/>
              <a:ahLst/>
              <a:cxnLst/>
              <a:rect l="l" t="t" r="r" b="b"/>
              <a:pathLst>
                <a:path w="1990318" h="406400">
                  <a:moveTo>
                    <a:pt x="52248" y="0"/>
                  </a:moveTo>
                  <a:lnTo>
                    <a:pt x="1938070" y="0"/>
                  </a:lnTo>
                  <a:cubicBezTo>
                    <a:pt x="1966926" y="0"/>
                    <a:pt x="1990318" y="23392"/>
                    <a:pt x="1990318" y="52248"/>
                  </a:cubicBezTo>
                  <a:lnTo>
                    <a:pt x="1990318" y="354152"/>
                  </a:lnTo>
                  <a:cubicBezTo>
                    <a:pt x="1990318" y="383008"/>
                    <a:pt x="1966926" y="406400"/>
                    <a:pt x="1938070" y="406400"/>
                  </a:cubicBezTo>
                  <a:lnTo>
                    <a:pt x="52248" y="406400"/>
                  </a:lnTo>
                  <a:cubicBezTo>
                    <a:pt x="23392" y="406400"/>
                    <a:pt x="0" y="383008"/>
                    <a:pt x="0" y="354152"/>
                  </a:cubicBezTo>
                  <a:lnTo>
                    <a:pt x="0" y="52248"/>
                  </a:lnTo>
                  <a:cubicBezTo>
                    <a:pt x="0" y="23392"/>
                    <a:pt x="23392" y="0"/>
                    <a:pt x="52248" y="0"/>
                  </a:cubicBezTo>
                  <a:close/>
                </a:path>
              </a:pathLst>
            </a:custGeom>
            <a:solidFill>
              <a:srgbClr val="94C8BD"/>
            </a:solidFill>
            <a:ln w="38100" cap="rnd">
              <a:solidFill>
                <a:srgbClr val="EB8309"/>
              </a:solidFill>
              <a:prstDash val="solid"/>
              <a:round/>
            </a:ln>
          </p:spPr>
        </p:sp>
        <p:sp>
          <p:nvSpPr>
            <p:cNvPr id="5" name="TextBox 5"/>
            <p:cNvSpPr txBox="1"/>
            <p:nvPr/>
          </p:nvSpPr>
          <p:spPr>
            <a:xfrm>
              <a:off x="0" y="-38100"/>
              <a:ext cx="1990318" cy="4445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286000" y="0"/>
            <a:ext cx="13220699" cy="1482137"/>
          </a:xfrm>
          <a:prstGeom prst="rect">
            <a:avLst/>
          </a:prstGeom>
        </p:spPr>
        <p:txBody>
          <a:bodyPr wrap="square" lIns="0" tIns="0" rIns="0" bIns="0" rtlCol="0" anchor="t">
            <a:spAutoFit/>
          </a:bodyPr>
          <a:lstStyle/>
          <a:p>
            <a:pPr algn="ctr">
              <a:lnSpc>
                <a:spcPts val="12599"/>
              </a:lnSpc>
            </a:pPr>
            <a:r>
              <a:rPr lang="en-US" sz="9000" spc="126" dirty="0">
                <a:solidFill>
                  <a:srgbClr val="000000"/>
                </a:solidFill>
                <a:latin typeface="Lucky Bones"/>
                <a:ea typeface="Lucky Bones"/>
                <a:cs typeface="Lucky Bones"/>
                <a:sym typeface="Lucky Bones"/>
              </a:rPr>
              <a:t>KS2 Timetable</a:t>
            </a:r>
          </a:p>
        </p:txBody>
      </p:sp>
      <p:pic>
        <p:nvPicPr>
          <p:cNvPr id="2" name="Picture 1">
            <a:extLst>
              <a:ext uri="{FF2B5EF4-FFF2-40B4-BE49-F238E27FC236}">
                <a16:creationId xmlns:a16="http://schemas.microsoft.com/office/drawing/2014/main" id="{D334827F-87C8-407B-8688-CC43B23C4162}"/>
              </a:ext>
            </a:extLst>
          </p:cNvPr>
          <p:cNvPicPr>
            <a:picLocks noChangeAspect="1"/>
          </p:cNvPicPr>
          <p:nvPr/>
        </p:nvPicPr>
        <p:blipFill>
          <a:blip r:embed="rId3"/>
          <a:stretch>
            <a:fillRect/>
          </a:stretch>
        </p:blipFill>
        <p:spPr>
          <a:xfrm>
            <a:off x="1828800" y="1687711"/>
            <a:ext cx="14097000" cy="8497791"/>
          </a:xfrm>
          <a:prstGeom prst="rect">
            <a:avLst/>
          </a:prstGeom>
        </p:spPr>
      </p:pic>
    </p:spTree>
    <p:extLst>
      <p:ext uri="{BB962C8B-B14F-4D97-AF65-F5344CB8AC3E}">
        <p14:creationId xmlns:p14="http://schemas.microsoft.com/office/powerpoint/2010/main" val="1147696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C7B0"/>
        </a:solidFill>
        <a:effectLst/>
      </p:bgPr>
    </p:bg>
    <p:spTree>
      <p:nvGrpSpPr>
        <p:cNvPr id="1" name=""/>
        <p:cNvGrpSpPr/>
        <p:nvPr/>
      </p:nvGrpSpPr>
      <p:grpSpPr>
        <a:xfrm>
          <a:off x="0" y="0"/>
          <a:ext cx="0" cy="0"/>
          <a:chOff x="0" y="0"/>
          <a:chExt cx="0" cy="0"/>
        </a:xfrm>
      </p:grpSpPr>
      <p:grpSp>
        <p:nvGrpSpPr>
          <p:cNvPr id="2" name="Group 2"/>
          <p:cNvGrpSpPr/>
          <p:nvPr/>
        </p:nvGrpSpPr>
        <p:grpSpPr>
          <a:xfrm>
            <a:off x="4648200" y="142875"/>
            <a:ext cx="8526180" cy="1543050"/>
            <a:chOff x="0" y="0"/>
            <a:chExt cx="2245578" cy="406400"/>
          </a:xfrm>
        </p:grpSpPr>
        <p:sp>
          <p:nvSpPr>
            <p:cNvPr id="3" name="Freeform 3"/>
            <p:cNvSpPr/>
            <p:nvPr/>
          </p:nvSpPr>
          <p:spPr>
            <a:xfrm>
              <a:off x="0" y="0"/>
              <a:ext cx="2245578" cy="406400"/>
            </a:xfrm>
            <a:custGeom>
              <a:avLst/>
              <a:gdLst/>
              <a:ahLst/>
              <a:cxnLst/>
              <a:rect l="l" t="t" r="r" b="b"/>
              <a:pathLst>
                <a:path w="2245578" h="406400">
                  <a:moveTo>
                    <a:pt x="46309" y="0"/>
                  </a:moveTo>
                  <a:lnTo>
                    <a:pt x="2199270" y="0"/>
                  </a:lnTo>
                  <a:cubicBezTo>
                    <a:pt x="2211551" y="0"/>
                    <a:pt x="2223330" y="4879"/>
                    <a:pt x="2232015" y="13564"/>
                  </a:cubicBezTo>
                  <a:cubicBezTo>
                    <a:pt x="2240699" y="22248"/>
                    <a:pt x="2245578" y="34027"/>
                    <a:pt x="2245578" y="46309"/>
                  </a:cubicBezTo>
                  <a:lnTo>
                    <a:pt x="2245578" y="360091"/>
                  </a:lnTo>
                  <a:cubicBezTo>
                    <a:pt x="2245578" y="372373"/>
                    <a:pt x="2240699" y="384152"/>
                    <a:pt x="2232015" y="392836"/>
                  </a:cubicBezTo>
                  <a:cubicBezTo>
                    <a:pt x="2223330" y="401521"/>
                    <a:pt x="2211551" y="406400"/>
                    <a:pt x="2199270" y="406400"/>
                  </a:cubicBezTo>
                  <a:lnTo>
                    <a:pt x="46309" y="406400"/>
                  </a:lnTo>
                  <a:cubicBezTo>
                    <a:pt x="34027" y="406400"/>
                    <a:pt x="22248" y="401521"/>
                    <a:pt x="13564" y="392836"/>
                  </a:cubicBezTo>
                  <a:cubicBezTo>
                    <a:pt x="4879" y="384152"/>
                    <a:pt x="0" y="372373"/>
                    <a:pt x="0" y="360091"/>
                  </a:cubicBezTo>
                  <a:lnTo>
                    <a:pt x="0" y="46309"/>
                  </a:lnTo>
                  <a:cubicBezTo>
                    <a:pt x="0" y="34027"/>
                    <a:pt x="4879" y="22248"/>
                    <a:pt x="13564" y="13564"/>
                  </a:cubicBezTo>
                  <a:cubicBezTo>
                    <a:pt x="22248" y="4879"/>
                    <a:pt x="34027" y="0"/>
                    <a:pt x="46309" y="0"/>
                  </a:cubicBezTo>
                  <a:close/>
                </a:path>
              </a:pathLst>
            </a:custGeom>
            <a:solidFill>
              <a:srgbClr val="94C8BD"/>
            </a:solidFill>
            <a:ln w="38100" cap="rnd">
              <a:solidFill>
                <a:srgbClr val="EB8309"/>
              </a:solidFill>
              <a:prstDash val="solid"/>
              <a:round/>
            </a:ln>
          </p:spPr>
        </p:sp>
        <p:sp>
          <p:nvSpPr>
            <p:cNvPr id="4" name="TextBox 4"/>
            <p:cNvSpPr txBox="1"/>
            <p:nvPr/>
          </p:nvSpPr>
          <p:spPr>
            <a:xfrm>
              <a:off x="0" y="-38100"/>
              <a:ext cx="2245578" cy="444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43000" y="2019300"/>
            <a:ext cx="15849600" cy="8267700"/>
            <a:chOff x="0" y="0"/>
            <a:chExt cx="1014574" cy="927380"/>
          </a:xfrm>
        </p:grpSpPr>
        <p:sp>
          <p:nvSpPr>
            <p:cNvPr id="6" name="Freeform 6"/>
            <p:cNvSpPr/>
            <p:nvPr/>
          </p:nvSpPr>
          <p:spPr>
            <a:xfrm>
              <a:off x="0" y="0"/>
              <a:ext cx="1014574" cy="927380"/>
            </a:xfrm>
            <a:custGeom>
              <a:avLst/>
              <a:gdLst/>
              <a:ahLst/>
              <a:cxnLst/>
              <a:rect l="l" t="t" r="r" b="b"/>
              <a:pathLst>
                <a:path w="1014574" h="927380">
                  <a:moveTo>
                    <a:pt x="102496" y="0"/>
                  </a:moveTo>
                  <a:lnTo>
                    <a:pt x="912077" y="0"/>
                  </a:lnTo>
                  <a:cubicBezTo>
                    <a:pt x="968684" y="0"/>
                    <a:pt x="1014574" y="45889"/>
                    <a:pt x="1014574" y="102496"/>
                  </a:cubicBezTo>
                  <a:lnTo>
                    <a:pt x="1014574" y="824884"/>
                  </a:lnTo>
                  <a:cubicBezTo>
                    <a:pt x="1014574" y="852068"/>
                    <a:pt x="1003775" y="878138"/>
                    <a:pt x="984553" y="897360"/>
                  </a:cubicBezTo>
                  <a:cubicBezTo>
                    <a:pt x="965331" y="916582"/>
                    <a:pt x="939261" y="927380"/>
                    <a:pt x="912077" y="927380"/>
                  </a:cubicBezTo>
                  <a:lnTo>
                    <a:pt x="102496" y="927380"/>
                  </a:lnTo>
                  <a:cubicBezTo>
                    <a:pt x="75313" y="927380"/>
                    <a:pt x="49242" y="916582"/>
                    <a:pt x="30021" y="897360"/>
                  </a:cubicBezTo>
                  <a:cubicBezTo>
                    <a:pt x="10799" y="878138"/>
                    <a:pt x="0" y="852068"/>
                    <a:pt x="0" y="824884"/>
                  </a:cubicBezTo>
                  <a:lnTo>
                    <a:pt x="0" y="102496"/>
                  </a:lnTo>
                  <a:cubicBezTo>
                    <a:pt x="0" y="75313"/>
                    <a:pt x="10799" y="49242"/>
                    <a:pt x="30021" y="30021"/>
                  </a:cubicBezTo>
                  <a:cubicBezTo>
                    <a:pt x="49242" y="10799"/>
                    <a:pt x="75313" y="0"/>
                    <a:pt x="102496" y="0"/>
                  </a:cubicBezTo>
                  <a:close/>
                </a:path>
              </a:pathLst>
            </a:custGeom>
            <a:solidFill>
              <a:srgbClr val="FFF6DF"/>
            </a:solidFill>
            <a:ln w="38100" cap="rnd">
              <a:solidFill>
                <a:srgbClr val="EB8309"/>
              </a:solidFill>
              <a:prstDash val="solid"/>
              <a:round/>
            </a:ln>
          </p:spPr>
        </p:sp>
        <p:sp>
          <p:nvSpPr>
            <p:cNvPr id="7" name="TextBox 7"/>
            <p:cNvSpPr txBox="1"/>
            <p:nvPr/>
          </p:nvSpPr>
          <p:spPr>
            <a:xfrm>
              <a:off x="0" y="-38100"/>
              <a:ext cx="1014574" cy="96548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5125921" y="-19050"/>
            <a:ext cx="7570738" cy="1533525"/>
          </a:xfrm>
          <a:prstGeom prst="rect">
            <a:avLst/>
          </a:prstGeom>
        </p:spPr>
        <p:txBody>
          <a:bodyPr lIns="0" tIns="0" rIns="0" bIns="0" rtlCol="0" anchor="t">
            <a:spAutoFit/>
          </a:bodyPr>
          <a:lstStyle/>
          <a:p>
            <a:pPr algn="ctr">
              <a:lnSpc>
                <a:spcPts val="12599"/>
              </a:lnSpc>
            </a:pPr>
            <a:r>
              <a:rPr lang="en-US" sz="9000" spc="126" dirty="0">
                <a:solidFill>
                  <a:srgbClr val="000000"/>
                </a:solidFill>
                <a:latin typeface="Lucky Bones"/>
                <a:ea typeface="Lucky Bones"/>
                <a:cs typeface="Lucky Bones"/>
                <a:sym typeface="Lucky Bones"/>
              </a:rPr>
              <a:t>PE Kit</a:t>
            </a:r>
          </a:p>
        </p:txBody>
      </p:sp>
      <p:sp>
        <p:nvSpPr>
          <p:cNvPr id="30" name="TextBox 30"/>
          <p:cNvSpPr txBox="1"/>
          <p:nvPr/>
        </p:nvSpPr>
        <p:spPr>
          <a:xfrm>
            <a:off x="1676400" y="2170509"/>
            <a:ext cx="15993264" cy="8002191"/>
          </a:xfrm>
          <a:prstGeom prst="rect">
            <a:avLst/>
          </a:prstGeom>
        </p:spPr>
        <p:txBody>
          <a:bodyPr wrap="square" lIns="0" tIns="0" rIns="0" bIns="0" rtlCol="0" anchor="t">
            <a:spAutoFit/>
          </a:bodyPr>
          <a:lstStyle/>
          <a:p>
            <a:r>
              <a:rPr lang="en-GB" sz="4000" dirty="0">
                <a:latin typeface="Lucky Bones" panose="020B0604020202020204" charset="0"/>
              </a:rPr>
              <a:t>Children will continue to come to school in their PE kit. </a:t>
            </a:r>
          </a:p>
          <a:p>
            <a:r>
              <a:rPr lang="en-GB" sz="4000" b="1" u="sng" dirty="0">
                <a:solidFill>
                  <a:srgbClr val="C00000"/>
                </a:solidFill>
                <a:latin typeface="Lucky Bones" panose="020B0604020202020204" charset="0"/>
              </a:rPr>
              <a:t>Beaver and Fox </a:t>
            </a:r>
            <a:r>
              <a:rPr lang="en-GB" sz="4000" dirty="0">
                <a:latin typeface="Lucky Bones" panose="020B0604020202020204" charset="0"/>
              </a:rPr>
              <a:t>PE days are Monday and Thursday</a:t>
            </a:r>
          </a:p>
          <a:p>
            <a:r>
              <a:rPr lang="en-GB" sz="4000" b="1" u="sng" dirty="0">
                <a:solidFill>
                  <a:schemeClr val="accent4">
                    <a:lumMod val="50000"/>
                  </a:schemeClr>
                </a:solidFill>
                <a:latin typeface="Lucky Bones" panose="020B0604020202020204" charset="0"/>
              </a:rPr>
              <a:t>Red Squirrel  </a:t>
            </a:r>
            <a:r>
              <a:rPr lang="en-GB" sz="4000" dirty="0">
                <a:latin typeface="Lucky Bones" panose="020B0604020202020204" charset="0"/>
              </a:rPr>
              <a:t>PE days are Tuesday  and Friday. </a:t>
            </a:r>
          </a:p>
          <a:p>
            <a:endParaRPr lang="en-GB" sz="4000" dirty="0">
              <a:latin typeface="Lucky Bones" panose="020B0604020202020204" charset="0"/>
            </a:endParaRPr>
          </a:p>
          <a:p>
            <a:r>
              <a:rPr lang="en-US" sz="4000" dirty="0">
                <a:latin typeface="Lucky Bones" panose="020B0604020202020204" charset="0"/>
              </a:rPr>
              <a:t>For PE children should wear:</a:t>
            </a:r>
          </a:p>
          <a:p>
            <a:r>
              <a:rPr lang="en-US" sz="4000" dirty="0">
                <a:latin typeface="Lucky Bones" panose="020B0604020202020204" charset="0"/>
              </a:rPr>
              <a:t>Plain navy shorts - no cycling shorts </a:t>
            </a:r>
          </a:p>
          <a:p>
            <a:r>
              <a:rPr lang="en-US" sz="4000" dirty="0">
                <a:latin typeface="Lucky Bones" panose="020B0604020202020204" charset="0"/>
              </a:rPr>
              <a:t>Gold printed School PE T-shirt with navy school logo </a:t>
            </a:r>
          </a:p>
          <a:p>
            <a:r>
              <a:rPr lang="en-US" sz="4000" dirty="0">
                <a:latin typeface="Lucky Bones" panose="020B0604020202020204" charset="0"/>
              </a:rPr>
              <a:t>All black trainers – no high tops or brightly coloured logos</a:t>
            </a:r>
          </a:p>
          <a:p>
            <a:r>
              <a:rPr lang="en-US" sz="4000" dirty="0">
                <a:latin typeface="Lucky Bones" panose="020B0604020202020204" charset="0"/>
              </a:rPr>
              <a:t>Plain navy track suit or jogging bottoms</a:t>
            </a:r>
          </a:p>
          <a:p>
            <a:r>
              <a:rPr lang="en-US" sz="4000" dirty="0">
                <a:latin typeface="Lucky Bones" panose="020B0604020202020204" charset="0"/>
              </a:rPr>
              <a:t>All long hair to be tied up at all times</a:t>
            </a:r>
            <a:endParaRPr lang="en-GB" sz="4000" dirty="0">
              <a:latin typeface="Lucky Bones" panose="020B0604020202020204" charset="0"/>
            </a:endParaRPr>
          </a:p>
          <a:p>
            <a:endParaRPr lang="en-GB" sz="4000" dirty="0">
              <a:latin typeface="Lucky Bones" panose="020B0604020202020204" charset="0"/>
            </a:endParaRPr>
          </a:p>
          <a:p>
            <a:r>
              <a:rPr lang="en-GB" sz="4000" b="1" dirty="0">
                <a:solidFill>
                  <a:srgbClr val="FF0000"/>
                </a:solidFill>
                <a:latin typeface="Lucky Bones" panose="020B0604020202020204" charset="0"/>
              </a:rPr>
              <a:t>Please make sure all clothing (including school uniform) is clearly named</a:t>
            </a:r>
            <a:r>
              <a:rPr lang="en-GB" sz="4000" dirty="0">
                <a:latin typeface="Lucky Bones" panose="020B060402020202020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DF"/>
        </a:solidFill>
        <a:effectLst/>
      </p:bgPr>
    </p:bg>
    <p:spTree>
      <p:nvGrpSpPr>
        <p:cNvPr id="1" name=""/>
        <p:cNvGrpSpPr/>
        <p:nvPr/>
      </p:nvGrpSpPr>
      <p:grpSpPr>
        <a:xfrm>
          <a:off x="0" y="0"/>
          <a:ext cx="0" cy="0"/>
          <a:chOff x="0" y="0"/>
          <a:chExt cx="0" cy="0"/>
        </a:xfrm>
      </p:grpSpPr>
      <p:grpSp>
        <p:nvGrpSpPr>
          <p:cNvPr id="2" name="Group 2"/>
          <p:cNvGrpSpPr/>
          <p:nvPr/>
        </p:nvGrpSpPr>
        <p:grpSpPr>
          <a:xfrm>
            <a:off x="3927970" y="312544"/>
            <a:ext cx="9991386" cy="1543050"/>
            <a:chOff x="0" y="0"/>
            <a:chExt cx="2631476" cy="406400"/>
          </a:xfrm>
        </p:grpSpPr>
        <p:sp>
          <p:nvSpPr>
            <p:cNvPr id="3" name="Freeform 3"/>
            <p:cNvSpPr/>
            <p:nvPr/>
          </p:nvSpPr>
          <p:spPr>
            <a:xfrm>
              <a:off x="0" y="0"/>
              <a:ext cx="2631476" cy="406400"/>
            </a:xfrm>
            <a:custGeom>
              <a:avLst/>
              <a:gdLst/>
              <a:ahLst/>
              <a:cxnLst/>
              <a:rect l="l" t="t" r="r" b="b"/>
              <a:pathLst>
                <a:path w="2631476" h="406400">
                  <a:moveTo>
                    <a:pt x="39518" y="0"/>
                  </a:moveTo>
                  <a:lnTo>
                    <a:pt x="2591958" y="0"/>
                  </a:lnTo>
                  <a:cubicBezTo>
                    <a:pt x="2613783" y="0"/>
                    <a:pt x="2631476" y="17693"/>
                    <a:pt x="2631476" y="39518"/>
                  </a:cubicBezTo>
                  <a:lnTo>
                    <a:pt x="2631476" y="366882"/>
                  </a:lnTo>
                  <a:cubicBezTo>
                    <a:pt x="2631476" y="377363"/>
                    <a:pt x="2627312" y="387414"/>
                    <a:pt x="2619902" y="394825"/>
                  </a:cubicBezTo>
                  <a:cubicBezTo>
                    <a:pt x="2612491" y="402237"/>
                    <a:pt x="2602439" y="406400"/>
                    <a:pt x="2591958" y="406400"/>
                  </a:cubicBezTo>
                  <a:lnTo>
                    <a:pt x="39518" y="406400"/>
                  </a:lnTo>
                  <a:cubicBezTo>
                    <a:pt x="17693" y="406400"/>
                    <a:pt x="0" y="388707"/>
                    <a:pt x="0" y="366882"/>
                  </a:cubicBezTo>
                  <a:lnTo>
                    <a:pt x="0" y="39518"/>
                  </a:lnTo>
                  <a:cubicBezTo>
                    <a:pt x="0" y="17693"/>
                    <a:pt x="17693" y="0"/>
                    <a:pt x="39518" y="0"/>
                  </a:cubicBezTo>
                  <a:close/>
                </a:path>
              </a:pathLst>
            </a:custGeom>
            <a:solidFill>
              <a:srgbClr val="94C8BD"/>
            </a:solidFill>
            <a:ln w="38100" cap="rnd">
              <a:solidFill>
                <a:srgbClr val="EB8309"/>
              </a:solidFill>
              <a:prstDash val="solid"/>
              <a:round/>
            </a:ln>
          </p:spPr>
        </p:sp>
        <p:sp>
          <p:nvSpPr>
            <p:cNvPr id="4" name="TextBox 4"/>
            <p:cNvSpPr txBox="1"/>
            <p:nvPr/>
          </p:nvSpPr>
          <p:spPr>
            <a:xfrm>
              <a:off x="0" y="-38100"/>
              <a:ext cx="2631476" cy="4445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038601" y="211554"/>
            <a:ext cx="9770124" cy="1482137"/>
          </a:xfrm>
          <a:prstGeom prst="rect">
            <a:avLst/>
          </a:prstGeom>
        </p:spPr>
        <p:txBody>
          <a:bodyPr lIns="0" tIns="0" rIns="0" bIns="0" rtlCol="0" anchor="t">
            <a:spAutoFit/>
          </a:bodyPr>
          <a:lstStyle/>
          <a:p>
            <a:pPr algn="ctr">
              <a:lnSpc>
                <a:spcPts val="12599"/>
              </a:lnSpc>
            </a:pPr>
            <a:r>
              <a:rPr lang="en-US" sz="9000" spc="126" dirty="0">
                <a:solidFill>
                  <a:srgbClr val="000000"/>
                </a:solidFill>
                <a:latin typeface="Lucky Bones"/>
                <a:ea typeface="Lucky Bones"/>
                <a:cs typeface="Lucky Bones"/>
                <a:sym typeface="Lucky Bones"/>
              </a:rPr>
              <a:t>Middle Phase Staff</a:t>
            </a:r>
          </a:p>
        </p:txBody>
      </p:sp>
      <p:sp>
        <p:nvSpPr>
          <p:cNvPr id="7" name="Freeform 7"/>
          <p:cNvSpPr/>
          <p:nvPr/>
        </p:nvSpPr>
        <p:spPr>
          <a:xfrm rot="-2093494" flipH="1" flipV="1">
            <a:off x="-2558631" y="-2270362"/>
            <a:ext cx="5716488" cy="4875843"/>
          </a:xfrm>
          <a:custGeom>
            <a:avLst/>
            <a:gdLst/>
            <a:ahLst/>
            <a:cxnLst/>
            <a:rect l="l" t="t" r="r" b="b"/>
            <a:pathLst>
              <a:path w="9968223" h="9395050">
                <a:moveTo>
                  <a:pt x="9968223" y="9395050"/>
                </a:moveTo>
                <a:lnTo>
                  <a:pt x="0" y="9395050"/>
                </a:lnTo>
                <a:lnTo>
                  <a:pt x="0" y="0"/>
                </a:lnTo>
                <a:lnTo>
                  <a:pt x="9968223" y="0"/>
                </a:lnTo>
                <a:lnTo>
                  <a:pt x="9968223" y="939505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3" name="Group 2">
            <a:extLst>
              <a:ext uri="{FF2B5EF4-FFF2-40B4-BE49-F238E27FC236}">
                <a16:creationId xmlns:a16="http://schemas.microsoft.com/office/drawing/2014/main" id="{A42A5D84-5455-4325-9039-1AE704F1F443}"/>
              </a:ext>
            </a:extLst>
          </p:cNvPr>
          <p:cNvGrpSpPr/>
          <p:nvPr/>
        </p:nvGrpSpPr>
        <p:grpSpPr>
          <a:xfrm>
            <a:off x="1219200" y="2324100"/>
            <a:ext cx="15621000" cy="7597521"/>
            <a:chOff x="0" y="0"/>
            <a:chExt cx="1681763" cy="1029628"/>
          </a:xfrm>
        </p:grpSpPr>
        <p:sp>
          <p:nvSpPr>
            <p:cNvPr id="14" name="Freeform 3">
              <a:extLst>
                <a:ext uri="{FF2B5EF4-FFF2-40B4-BE49-F238E27FC236}">
                  <a16:creationId xmlns:a16="http://schemas.microsoft.com/office/drawing/2014/main" id="{8054380E-300C-4DE0-B96A-5DC7CBE09114}"/>
                </a:ext>
              </a:extLst>
            </p:cNvPr>
            <p:cNvSpPr/>
            <p:nvPr/>
          </p:nvSpPr>
          <p:spPr>
            <a:xfrm>
              <a:off x="0" y="0"/>
              <a:ext cx="1681763" cy="1029628"/>
            </a:xfrm>
            <a:custGeom>
              <a:avLst/>
              <a:gdLst/>
              <a:ahLst/>
              <a:cxnLst/>
              <a:rect l="l" t="t" r="r" b="b"/>
              <a:pathLst>
                <a:path w="1681763" h="1029628">
                  <a:moveTo>
                    <a:pt x="61834" y="0"/>
                  </a:moveTo>
                  <a:lnTo>
                    <a:pt x="1619929" y="0"/>
                  </a:lnTo>
                  <a:cubicBezTo>
                    <a:pt x="1654079" y="0"/>
                    <a:pt x="1681763" y="27684"/>
                    <a:pt x="1681763" y="61834"/>
                  </a:cubicBezTo>
                  <a:lnTo>
                    <a:pt x="1681763" y="967794"/>
                  </a:lnTo>
                  <a:cubicBezTo>
                    <a:pt x="1681763" y="1001944"/>
                    <a:pt x="1654079" y="1029628"/>
                    <a:pt x="1619929" y="1029628"/>
                  </a:cubicBezTo>
                  <a:lnTo>
                    <a:pt x="61834" y="1029628"/>
                  </a:lnTo>
                  <a:cubicBezTo>
                    <a:pt x="27684" y="1029628"/>
                    <a:pt x="0" y="1001944"/>
                    <a:pt x="0" y="967794"/>
                  </a:cubicBezTo>
                  <a:lnTo>
                    <a:pt x="0" y="61834"/>
                  </a:lnTo>
                  <a:cubicBezTo>
                    <a:pt x="0" y="27684"/>
                    <a:pt x="27684" y="0"/>
                    <a:pt x="61834" y="0"/>
                  </a:cubicBezTo>
                  <a:close/>
                </a:path>
              </a:pathLst>
            </a:custGeom>
            <a:solidFill>
              <a:srgbClr val="94C8BD"/>
            </a:solidFill>
            <a:ln w="38100" cap="rnd">
              <a:solidFill>
                <a:srgbClr val="EB8309"/>
              </a:solidFill>
              <a:prstDash val="solid"/>
              <a:round/>
            </a:ln>
          </p:spPr>
        </p:sp>
        <p:sp>
          <p:nvSpPr>
            <p:cNvPr id="15" name="TextBox 4">
              <a:extLst>
                <a:ext uri="{FF2B5EF4-FFF2-40B4-BE49-F238E27FC236}">
                  <a16:creationId xmlns:a16="http://schemas.microsoft.com/office/drawing/2014/main" id="{719CF1BD-2AA1-44F2-906C-B47E06DE188B}"/>
                </a:ext>
              </a:extLst>
            </p:cNvPr>
            <p:cNvSpPr txBox="1"/>
            <p:nvPr/>
          </p:nvSpPr>
          <p:spPr>
            <a:xfrm>
              <a:off x="0" y="-38100"/>
              <a:ext cx="1681763" cy="106772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962150" y="2781300"/>
            <a:ext cx="14363700" cy="6873677"/>
          </a:xfrm>
          <a:prstGeom prst="rect">
            <a:avLst/>
          </a:prstGeom>
        </p:spPr>
        <p:txBody>
          <a:bodyPr wrap="square" lIns="0" tIns="0" rIns="0" bIns="0" rtlCol="0" anchor="t">
            <a:spAutoFit/>
          </a:bodyPr>
          <a:lstStyle/>
          <a:p>
            <a:pPr algn="ctr">
              <a:lnSpc>
                <a:spcPts val="6719"/>
              </a:lnSpc>
            </a:pPr>
            <a:r>
              <a:rPr lang="en-US" sz="6000" spc="67" dirty="0">
                <a:solidFill>
                  <a:srgbClr val="000000"/>
                </a:solidFill>
                <a:latin typeface="Lucky Bones" panose="020B0604020202020204" charset="0"/>
                <a:ea typeface="Bobby Jones Condensed Soft"/>
                <a:cs typeface="Bobby Jones Condensed Soft"/>
                <a:sym typeface="Bobby Jones Condensed Soft"/>
              </a:rPr>
              <a:t>Year 1 Teacher – Ms. Brannigan</a:t>
            </a:r>
          </a:p>
          <a:p>
            <a:pPr algn="ctr">
              <a:lnSpc>
                <a:spcPts val="6719"/>
              </a:lnSpc>
            </a:pPr>
            <a:r>
              <a:rPr lang="en-US" sz="6000" spc="67" dirty="0">
                <a:solidFill>
                  <a:srgbClr val="000000"/>
                </a:solidFill>
                <a:latin typeface="Lucky Bones" panose="020B0604020202020204" charset="0"/>
                <a:ea typeface="Bobby Jones Condensed Soft"/>
                <a:cs typeface="Bobby Jones Condensed Soft"/>
                <a:sym typeface="Bobby Jones Condensed Soft"/>
              </a:rPr>
              <a:t>LSA – Ms. </a:t>
            </a:r>
            <a:r>
              <a:rPr lang="en-US" sz="6000" spc="67" dirty="0" err="1">
                <a:solidFill>
                  <a:srgbClr val="000000"/>
                </a:solidFill>
                <a:latin typeface="Lucky Bones" panose="020B0604020202020204" charset="0"/>
                <a:ea typeface="Bobby Jones Condensed Soft"/>
                <a:cs typeface="Bobby Jones Condensed Soft"/>
                <a:sym typeface="Bobby Jones Condensed Soft"/>
              </a:rPr>
              <a:t>Hitchins</a:t>
            </a:r>
            <a:r>
              <a:rPr lang="en-US" sz="6000" spc="67" dirty="0">
                <a:solidFill>
                  <a:srgbClr val="000000"/>
                </a:solidFill>
                <a:latin typeface="Lucky Bones" panose="020B0604020202020204" charset="0"/>
                <a:ea typeface="Bobby Jones Condensed Soft"/>
                <a:cs typeface="Bobby Jones Condensed Soft"/>
                <a:sym typeface="Bobby Jones Condensed Soft"/>
              </a:rPr>
              <a:t> </a:t>
            </a:r>
          </a:p>
          <a:p>
            <a:pPr algn="ctr">
              <a:lnSpc>
                <a:spcPts val="6719"/>
              </a:lnSpc>
            </a:pPr>
            <a:endParaRPr lang="en-US" sz="6000" spc="67" dirty="0">
              <a:solidFill>
                <a:srgbClr val="000000"/>
              </a:solidFill>
              <a:latin typeface="Lucky Bones" panose="020B0604020202020204" charset="0"/>
              <a:ea typeface="Bobby Jones Condensed Soft"/>
              <a:cs typeface="Bobby Jones Condensed Soft"/>
              <a:sym typeface="Bobby Jones Condensed Soft"/>
            </a:endParaRPr>
          </a:p>
          <a:p>
            <a:pPr algn="ctr">
              <a:lnSpc>
                <a:spcPts val="6719"/>
              </a:lnSpc>
            </a:pPr>
            <a:r>
              <a:rPr lang="en-US" sz="6000" spc="67" dirty="0">
                <a:solidFill>
                  <a:srgbClr val="000000"/>
                </a:solidFill>
                <a:latin typeface="Lucky Bones" panose="020B0604020202020204" charset="0"/>
                <a:ea typeface="Bobby Jones Condensed Soft"/>
                <a:cs typeface="Bobby Jones Condensed Soft"/>
                <a:sym typeface="Bobby Jones Condensed Soft"/>
              </a:rPr>
              <a:t>Year 2 Teacher/Phase Lead – Miss Davis</a:t>
            </a:r>
          </a:p>
          <a:p>
            <a:pPr algn="ctr">
              <a:lnSpc>
                <a:spcPts val="6719"/>
              </a:lnSpc>
            </a:pPr>
            <a:r>
              <a:rPr lang="en-US" sz="6000" spc="67" dirty="0">
                <a:solidFill>
                  <a:srgbClr val="000000"/>
                </a:solidFill>
                <a:latin typeface="Lucky Bones" panose="020B0604020202020204" charset="0"/>
                <a:ea typeface="Bobby Jones Condensed Soft"/>
                <a:cs typeface="Bobby Jones Condensed Soft"/>
                <a:sym typeface="Bobby Jones Condensed Soft"/>
              </a:rPr>
              <a:t>LSA – Mrs Davis</a:t>
            </a:r>
          </a:p>
          <a:p>
            <a:pPr algn="ctr">
              <a:lnSpc>
                <a:spcPts val="6719"/>
              </a:lnSpc>
            </a:pPr>
            <a:endParaRPr lang="en-US" sz="6000" spc="67" dirty="0">
              <a:solidFill>
                <a:srgbClr val="000000"/>
              </a:solidFill>
              <a:latin typeface="Lucky Bones" panose="020B0604020202020204" charset="0"/>
              <a:ea typeface="Bobby Jones Condensed Soft"/>
              <a:cs typeface="Bobby Jones Condensed Soft"/>
              <a:sym typeface="Bobby Jones Condensed Soft"/>
            </a:endParaRPr>
          </a:p>
          <a:p>
            <a:pPr algn="ctr">
              <a:lnSpc>
                <a:spcPts val="6719"/>
              </a:lnSpc>
            </a:pPr>
            <a:r>
              <a:rPr lang="en-US" sz="6000" spc="67" dirty="0">
                <a:solidFill>
                  <a:srgbClr val="000000"/>
                </a:solidFill>
                <a:latin typeface="Lucky Bones" panose="020B0604020202020204" charset="0"/>
                <a:ea typeface="Bobby Jones Condensed Soft"/>
                <a:cs typeface="Bobby Jones Condensed Soft"/>
                <a:sym typeface="Bobby Jones Condensed Soft"/>
              </a:rPr>
              <a:t>Year 3 Teacher – Miss Reed</a:t>
            </a:r>
          </a:p>
          <a:p>
            <a:pPr algn="ctr">
              <a:lnSpc>
                <a:spcPts val="6719"/>
              </a:lnSpc>
            </a:pPr>
            <a:r>
              <a:rPr lang="en-US" sz="6000" spc="67" dirty="0">
                <a:solidFill>
                  <a:srgbClr val="000000"/>
                </a:solidFill>
                <a:latin typeface="Lucky Bones" panose="020B0604020202020204" charset="0"/>
                <a:ea typeface="Bobby Jones Condensed Soft"/>
                <a:cs typeface="Bobby Jones Condensed Soft"/>
                <a:sym typeface="Bobby Jones Condensed Soft"/>
              </a:rPr>
              <a:t>LSA – Mrs Rowland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6DF"/>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F5AE85B-62FC-4D89-8AD1-F40B83AC7887}"/>
              </a:ext>
            </a:extLst>
          </p:cNvPr>
          <p:cNvGrpSpPr/>
          <p:nvPr/>
        </p:nvGrpSpPr>
        <p:grpSpPr>
          <a:xfrm>
            <a:off x="2590800" y="2247900"/>
            <a:ext cx="12801600" cy="5987654"/>
            <a:chOff x="0" y="0"/>
            <a:chExt cx="2720899" cy="1454533"/>
          </a:xfrm>
        </p:grpSpPr>
        <p:sp>
          <p:nvSpPr>
            <p:cNvPr id="10" name="Freeform 9">
              <a:extLst>
                <a:ext uri="{FF2B5EF4-FFF2-40B4-BE49-F238E27FC236}">
                  <a16:creationId xmlns:a16="http://schemas.microsoft.com/office/drawing/2014/main" id="{9B457592-1490-47C2-8F34-A17BB730AEA6}"/>
                </a:ext>
              </a:extLst>
            </p:cNvPr>
            <p:cNvSpPr/>
            <p:nvPr/>
          </p:nvSpPr>
          <p:spPr>
            <a:xfrm>
              <a:off x="0" y="0"/>
              <a:ext cx="2720899" cy="1454533"/>
            </a:xfrm>
            <a:custGeom>
              <a:avLst/>
              <a:gdLst/>
              <a:ahLst/>
              <a:cxnLst/>
              <a:rect l="l" t="t" r="r" b="b"/>
              <a:pathLst>
                <a:path w="2720899" h="1454533">
                  <a:moveTo>
                    <a:pt x="38219" y="0"/>
                  </a:moveTo>
                  <a:lnTo>
                    <a:pt x="2682680" y="0"/>
                  </a:lnTo>
                  <a:cubicBezTo>
                    <a:pt x="2703788" y="0"/>
                    <a:pt x="2720899" y="17111"/>
                    <a:pt x="2720899" y="38219"/>
                  </a:cubicBezTo>
                  <a:lnTo>
                    <a:pt x="2720899" y="1416314"/>
                  </a:lnTo>
                  <a:cubicBezTo>
                    <a:pt x="2720899" y="1437422"/>
                    <a:pt x="2703788" y="1454533"/>
                    <a:pt x="2682680" y="1454533"/>
                  </a:cubicBezTo>
                  <a:lnTo>
                    <a:pt x="38219" y="1454533"/>
                  </a:lnTo>
                  <a:cubicBezTo>
                    <a:pt x="17111" y="1454533"/>
                    <a:pt x="0" y="1437422"/>
                    <a:pt x="0" y="1416314"/>
                  </a:cubicBezTo>
                  <a:lnTo>
                    <a:pt x="0" y="38219"/>
                  </a:lnTo>
                  <a:cubicBezTo>
                    <a:pt x="0" y="17111"/>
                    <a:pt x="17111" y="0"/>
                    <a:pt x="38219" y="0"/>
                  </a:cubicBezTo>
                  <a:close/>
                </a:path>
              </a:pathLst>
            </a:custGeom>
            <a:solidFill>
              <a:srgbClr val="F8C7B0"/>
            </a:solidFill>
            <a:ln w="38100" cap="rnd">
              <a:solidFill>
                <a:srgbClr val="EB8309"/>
              </a:solidFill>
              <a:prstDash val="solid"/>
              <a:round/>
            </a:ln>
          </p:spPr>
        </p:sp>
        <p:sp>
          <p:nvSpPr>
            <p:cNvPr id="11" name="TextBox 10">
              <a:extLst>
                <a:ext uri="{FF2B5EF4-FFF2-40B4-BE49-F238E27FC236}">
                  <a16:creationId xmlns:a16="http://schemas.microsoft.com/office/drawing/2014/main" id="{B2464800-1B98-4A3B-BDD1-68DD49D43F7D}"/>
                </a:ext>
              </a:extLst>
            </p:cNvPr>
            <p:cNvSpPr txBox="1"/>
            <p:nvPr/>
          </p:nvSpPr>
          <p:spPr>
            <a:xfrm>
              <a:off x="0" y="-38100"/>
              <a:ext cx="2720899" cy="1492633"/>
            </a:xfrm>
            <a:prstGeom prst="rect">
              <a:avLst/>
            </a:prstGeom>
          </p:spPr>
          <p:txBody>
            <a:bodyPr lIns="50800" tIns="50800" rIns="50800" bIns="50800" rtlCol="0" anchor="ctr"/>
            <a:lstStyle/>
            <a:p>
              <a:pPr algn="ctr">
                <a:lnSpc>
                  <a:spcPts val="2659"/>
                </a:lnSpc>
              </a:pPr>
              <a:endParaRPr/>
            </a:p>
          </p:txBody>
        </p:sp>
      </p:grpSp>
      <p:sp>
        <p:nvSpPr>
          <p:cNvPr id="3" name="TextBox 3"/>
          <p:cNvSpPr txBox="1"/>
          <p:nvPr/>
        </p:nvSpPr>
        <p:spPr>
          <a:xfrm>
            <a:off x="3657600" y="2596754"/>
            <a:ext cx="10918585" cy="5084597"/>
          </a:xfrm>
          <a:prstGeom prst="rect">
            <a:avLst/>
          </a:prstGeom>
        </p:spPr>
        <p:txBody>
          <a:bodyPr wrap="square" lIns="0" tIns="0" rIns="0" bIns="0" rtlCol="0" anchor="t">
            <a:spAutoFit/>
          </a:bodyPr>
          <a:lstStyle/>
          <a:p>
            <a:pPr algn="ctr">
              <a:lnSpc>
                <a:spcPts val="6719"/>
              </a:lnSpc>
            </a:pPr>
            <a:r>
              <a:rPr lang="en-US" sz="4800" spc="67" dirty="0">
                <a:solidFill>
                  <a:srgbClr val="000000"/>
                </a:solidFill>
                <a:latin typeface="Lucky Bones" panose="020B0604020202020204" charset="0"/>
                <a:ea typeface="Bobby Jones Condensed Soft"/>
                <a:cs typeface="Bobby Jones Condensed Soft"/>
                <a:sym typeface="Bobby Jones Condensed Soft"/>
              </a:rPr>
              <a:t>Although Year 3 are in middle phase, they are still following the KS2 National Curriculum.</a:t>
            </a:r>
          </a:p>
          <a:p>
            <a:pPr algn="ctr">
              <a:lnSpc>
                <a:spcPts val="6719"/>
              </a:lnSpc>
            </a:pPr>
            <a:r>
              <a:rPr lang="en-US" sz="4800" spc="67" dirty="0">
                <a:solidFill>
                  <a:srgbClr val="000000"/>
                </a:solidFill>
                <a:latin typeface="Lucky Bones" panose="020B0604020202020204" charset="0"/>
                <a:ea typeface="Bobby Jones Condensed Soft"/>
                <a:cs typeface="Bobby Jones Condensed Soft"/>
                <a:sym typeface="Bobby Jones Condensed Soft"/>
              </a:rPr>
              <a:t>The main purpose of being part of this phase is to help with a smoother transition. </a:t>
            </a:r>
          </a:p>
        </p:txBody>
      </p:sp>
      <p:grpSp>
        <p:nvGrpSpPr>
          <p:cNvPr id="5" name="Group 5"/>
          <p:cNvGrpSpPr/>
          <p:nvPr/>
        </p:nvGrpSpPr>
        <p:grpSpPr>
          <a:xfrm>
            <a:off x="4966344" y="45839"/>
            <a:ext cx="7556990" cy="1718071"/>
            <a:chOff x="0" y="-38100"/>
            <a:chExt cx="1990318" cy="452496"/>
          </a:xfrm>
        </p:grpSpPr>
        <p:sp>
          <p:nvSpPr>
            <p:cNvPr id="6" name="Freeform 6"/>
            <p:cNvSpPr/>
            <p:nvPr/>
          </p:nvSpPr>
          <p:spPr>
            <a:xfrm>
              <a:off x="0" y="7996"/>
              <a:ext cx="1990318" cy="406400"/>
            </a:xfrm>
            <a:custGeom>
              <a:avLst/>
              <a:gdLst/>
              <a:ahLst/>
              <a:cxnLst/>
              <a:rect l="l" t="t" r="r" b="b"/>
              <a:pathLst>
                <a:path w="1990318" h="406400">
                  <a:moveTo>
                    <a:pt x="52248" y="0"/>
                  </a:moveTo>
                  <a:lnTo>
                    <a:pt x="1938070" y="0"/>
                  </a:lnTo>
                  <a:cubicBezTo>
                    <a:pt x="1966926" y="0"/>
                    <a:pt x="1990318" y="23392"/>
                    <a:pt x="1990318" y="52248"/>
                  </a:cubicBezTo>
                  <a:lnTo>
                    <a:pt x="1990318" y="354152"/>
                  </a:lnTo>
                  <a:cubicBezTo>
                    <a:pt x="1990318" y="383008"/>
                    <a:pt x="1966926" y="406400"/>
                    <a:pt x="1938070" y="406400"/>
                  </a:cubicBezTo>
                  <a:lnTo>
                    <a:pt x="52248" y="406400"/>
                  </a:lnTo>
                  <a:cubicBezTo>
                    <a:pt x="23392" y="406400"/>
                    <a:pt x="0" y="383008"/>
                    <a:pt x="0" y="354152"/>
                  </a:cubicBezTo>
                  <a:lnTo>
                    <a:pt x="0" y="52248"/>
                  </a:lnTo>
                  <a:cubicBezTo>
                    <a:pt x="0" y="23392"/>
                    <a:pt x="23392" y="0"/>
                    <a:pt x="52248" y="0"/>
                  </a:cubicBezTo>
                  <a:close/>
                </a:path>
              </a:pathLst>
            </a:custGeom>
            <a:solidFill>
              <a:srgbClr val="94C8BD"/>
            </a:solidFill>
            <a:ln w="38100" cap="rnd">
              <a:solidFill>
                <a:srgbClr val="EB8309"/>
              </a:solidFill>
              <a:prstDash val="solid"/>
              <a:round/>
            </a:ln>
          </p:spPr>
        </p:sp>
        <p:sp>
          <p:nvSpPr>
            <p:cNvPr id="7" name="TextBox 7"/>
            <p:cNvSpPr txBox="1"/>
            <p:nvPr/>
          </p:nvSpPr>
          <p:spPr>
            <a:xfrm>
              <a:off x="0" y="-38100"/>
              <a:ext cx="1990318" cy="4445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648200" y="257175"/>
            <a:ext cx="8193279" cy="1533525"/>
          </a:xfrm>
          <a:prstGeom prst="rect">
            <a:avLst/>
          </a:prstGeom>
        </p:spPr>
        <p:txBody>
          <a:bodyPr lIns="0" tIns="0" rIns="0" bIns="0" rtlCol="0" anchor="t">
            <a:spAutoFit/>
          </a:bodyPr>
          <a:lstStyle/>
          <a:p>
            <a:pPr algn="ctr">
              <a:lnSpc>
                <a:spcPts val="12599"/>
              </a:lnSpc>
            </a:pPr>
            <a:r>
              <a:rPr lang="en-US" sz="9000" spc="126" dirty="0">
                <a:solidFill>
                  <a:srgbClr val="000000"/>
                </a:solidFill>
                <a:latin typeface="Lucky Bones"/>
                <a:ea typeface="Lucky Bones"/>
                <a:cs typeface="Lucky Bones"/>
                <a:sym typeface="Lucky Bones"/>
              </a:rPr>
              <a:t>Year 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C7B0"/>
        </a:solidFill>
        <a:effectLst/>
      </p:bgPr>
    </p:bg>
    <p:spTree>
      <p:nvGrpSpPr>
        <p:cNvPr id="1" name=""/>
        <p:cNvGrpSpPr/>
        <p:nvPr/>
      </p:nvGrpSpPr>
      <p:grpSpPr>
        <a:xfrm>
          <a:off x="0" y="0"/>
          <a:ext cx="0" cy="0"/>
          <a:chOff x="0" y="0"/>
          <a:chExt cx="0" cy="0"/>
        </a:xfrm>
      </p:grpSpPr>
      <p:grpSp>
        <p:nvGrpSpPr>
          <p:cNvPr id="3" name="Group 3"/>
          <p:cNvGrpSpPr/>
          <p:nvPr/>
        </p:nvGrpSpPr>
        <p:grpSpPr>
          <a:xfrm>
            <a:off x="5791200" y="-190499"/>
            <a:ext cx="8153400" cy="2300456"/>
            <a:chOff x="-25175" y="-38100"/>
            <a:chExt cx="2270753" cy="575312"/>
          </a:xfrm>
        </p:grpSpPr>
        <p:sp>
          <p:nvSpPr>
            <p:cNvPr id="4" name="Freeform 4"/>
            <p:cNvSpPr/>
            <p:nvPr/>
          </p:nvSpPr>
          <p:spPr>
            <a:xfrm>
              <a:off x="-25175" y="130812"/>
              <a:ext cx="2245578" cy="406400"/>
            </a:xfrm>
            <a:custGeom>
              <a:avLst/>
              <a:gdLst/>
              <a:ahLst/>
              <a:cxnLst/>
              <a:rect l="l" t="t" r="r" b="b"/>
              <a:pathLst>
                <a:path w="2245578" h="406400">
                  <a:moveTo>
                    <a:pt x="46309" y="0"/>
                  </a:moveTo>
                  <a:lnTo>
                    <a:pt x="2199270" y="0"/>
                  </a:lnTo>
                  <a:cubicBezTo>
                    <a:pt x="2211551" y="0"/>
                    <a:pt x="2223330" y="4879"/>
                    <a:pt x="2232015" y="13564"/>
                  </a:cubicBezTo>
                  <a:cubicBezTo>
                    <a:pt x="2240699" y="22248"/>
                    <a:pt x="2245578" y="34027"/>
                    <a:pt x="2245578" y="46309"/>
                  </a:cubicBezTo>
                  <a:lnTo>
                    <a:pt x="2245578" y="360091"/>
                  </a:lnTo>
                  <a:cubicBezTo>
                    <a:pt x="2245578" y="372373"/>
                    <a:pt x="2240699" y="384152"/>
                    <a:pt x="2232015" y="392836"/>
                  </a:cubicBezTo>
                  <a:cubicBezTo>
                    <a:pt x="2223330" y="401521"/>
                    <a:pt x="2211551" y="406400"/>
                    <a:pt x="2199270" y="406400"/>
                  </a:cubicBezTo>
                  <a:lnTo>
                    <a:pt x="46309" y="406400"/>
                  </a:lnTo>
                  <a:cubicBezTo>
                    <a:pt x="34027" y="406400"/>
                    <a:pt x="22248" y="401521"/>
                    <a:pt x="13564" y="392836"/>
                  </a:cubicBezTo>
                  <a:cubicBezTo>
                    <a:pt x="4879" y="384152"/>
                    <a:pt x="0" y="372373"/>
                    <a:pt x="0" y="360091"/>
                  </a:cubicBezTo>
                  <a:lnTo>
                    <a:pt x="0" y="46309"/>
                  </a:lnTo>
                  <a:cubicBezTo>
                    <a:pt x="0" y="34027"/>
                    <a:pt x="4879" y="22248"/>
                    <a:pt x="13564" y="13564"/>
                  </a:cubicBezTo>
                  <a:cubicBezTo>
                    <a:pt x="22248" y="4879"/>
                    <a:pt x="34027" y="0"/>
                    <a:pt x="46309" y="0"/>
                  </a:cubicBezTo>
                  <a:close/>
                </a:path>
              </a:pathLst>
            </a:custGeom>
            <a:solidFill>
              <a:srgbClr val="94C8BD"/>
            </a:solidFill>
            <a:ln w="38100" cap="rnd">
              <a:solidFill>
                <a:srgbClr val="EB8309"/>
              </a:solidFill>
              <a:prstDash val="solid"/>
              <a:round/>
            </a:ln>
          </p:spPr>
        </p:sp>
        <p:sp>
          <p:nvSpPr>
            <p:cNvPr id="5" name="TextBox 5"/>
            <p:cNvSpPr txBox="1"/>
            <p:nvPr/>
          </p:nvSpPr>
          <p:spPr>
            <a:xfrm>
              <a:off x="0" y="-38100"/>
              <a:ext cx="2245578" cy="4445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5499513" y="396359"/>
            <a:ext cx="8063006" cy="1452064"/>
          </a:xfrm>
          <a:prstGeom prst="rect">
            <a:avLst/>
          </a:prstGeom>
        </p:spPr>
        <p:txBody>
          <a:bodyPr wrap="square" lIns="0" tIns="0" rIns="0" bIns="0" rtlCol="0" anchor="t">
            <a:spAutoFit/>
          </a:bodyPr>
          <a:lstStyle/>
          <a:p>
            <a:pPr algn="ctr">
              <a:lnSpc>
                <a:spcPts val="12599"/>
              </a:lnSpc>
            </a:pPr>
            <a:r>
              <a:rPr lang="en-US" sz="8000" spc="126" dirty="0">
                <a:solidFill>
                  <a:srgbClr val="000000"/>
                </a:solidFill>
                <a:latin typeface="Lucky Bones"/>
                <a:ea typeface="Lucky Bones"/>
                <a:cs typeface="Lucky Bones"/>
                <a:sym typeface="Lucky Bones"/>
              </a:rPr>
              <a:t> Transitioning</a:t>
            </a:r>
          </a:p>
        </p:txBody>
      </p:sp>
      <p:grpSp>
        <p:nvGrpSpPr>
          <p:cNvPr id="19" name="Group 19"/>
          <p:cNvGrpSpPr/>
          <p:nvPr/>
        </p:nvGrpSpPr>
        <p:grpSpPr>
          <a:xfrm>
            <a:off x="489284" y="2470497"/>
            <a:ext cx="17509005" cy="6934200"/>
            <a:chOff x="0" y="0"/>
            <a:chExt cx="979476" cy="1099152"/>
          </a:xfrm>
        </p:grpSpPr>
        <p:sp>
          <p:nvSpPr>
            <p:cNvPr id="20" name="Freeform 20"/>
            <p:cNvSpPr/>
            <p:nvPr/>
          </p:nvSpPr>
          <p:spPr>
            <a:xfrm>
              <a:off x="0" y="0"/>
              <a:ext cx="979476" cy="1099152"/>
            </a:xfrm>
            <a:custGeom>
              <a:avLst/>
              <a:gdLst/>
              <a:ahLst/>
              <a:cxnLst/>
              <a:rect l="l" t="t" r="r" b="b"/>
              <a:pathLst>
                <a:path w="979476" h="1099152">
                  <a:moveTo>
                    <a:pt x="143238" y="0"/>
                  </a:moveTo>
                  <a:lnTo>
                    <a:pt x="836238" y="0"/>
                  </a:lnTo>
                  <a:cubicBezTo>
                    <a:pt x="874227" y="0"/>
                    <a:pt x="910660" y="15091"/>
                    <a:pt x="937523" y="41954"/>
                  </a:cubicBezTo>
                  <a:cubicBezTo>
                    <a:pt x="964385" y="68816"/>
                    <a:pt x="979476" y="105249"/>
                    <a:pt x="979476" y="143238"/>
                  </a:cubicBezTo>
                  <a:lnTo>
                    <a:pt x="979476" y="955914"/>
                  </a:lnTo>
                  <a:cubicBezTo>
                    <a:pt x="979476" y="993903"/>
                    <a:pt x="964385" y="1030336"/>
                    <a:pt x="937523" y="1057199"/>
                  </a:cubicBezTo>
                  <a:cubicBezTo>
                    <a:pt x="910660" y="1084061"/>
                    <a:pt x="874227" y="1099152"/>
                    <a:pt x="836238" y="1099152"/>
                  </a:cubicBezTo>
                  <a:lnTo>
                    <a:pt x="143238" y="1099152"/>
                  </a:lnTo>
                  <a:cubicBezTo>
                    <a:pt x="64130" y="1099152"/>
                    <a:pt x="0" y="1035022"/>
                    <a:pt x="0" y="955914"/>
                  </a:cubicBezTo>
                  <a:lnTo>
                    <a:pt x="0" y="143238"/>
                  </a:lnTo>
                  <a:cubicBezTo>
                    <a:pt x="0" y="64130"/>
                    <a:pt x="64130" y="0"/>
                    <a:pt x="143238" y="0"/>
                  </a:cubicBezTo>
                  <a:close/>
                </a:path>
              </a:pathLst>
            </a:custGeom>
            <a:solidFill>
              <a:srgbClr val="FFF6DF"/>
            </a:solidFill>
            <a:ln w="38100" cap="rnd">
              <a:solidFill>
                <a:srgbClr val="EB8309"/>
              </a:solidFill>
              <a:prstDash val="solid"/>
              <a:round/>
            </a:ln>
          </p:spPr>
          <p:txBody>
            <a:bodyPr/>
            <a:lstStyle/>
            <a:p>
              <a:endParaRPr lang="en-GB" dirty="0"/>
            </a:p>
          </p:txBody>
        </p:sp>
        <p:sp>
          <p:nvSpPr>
            <p:cNvPr id="21" name="TextBox 21"/>
            <p:cNvSpPr txBox="1"/>
            <p:nvPr/>
          </p:nvSpPr>
          <p:spPr>
            <a:xfrm>
              <a:off x="0" y="-38100"/>
              <a:ext cx="979476" cy="1137252"/>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263316" y="2857293"/>
            <a:ext cx="16535400" cy="5943807"/>
          </a:xfrm>
          <a:prstGeom prst="rect">
            <a:avLst/>
          </a:prstGeom>
        </p:spPr>
        <p:txBody>
          <a:bodyPr wrap="square" lIns="0" tIns="0" rIns="0" bIns="0" rtlCol="0" anchor="t">
            <a:spAutoFit/>
          </a:bodyPr>
          <a:lstStyle/>
          <a:p>
            <a:pPr>
              <a:lnSpc>
                <a:spcPts val="6719"/>
              </a:lnSpc>
            </a:pPr>
            <a:r>
              <a:rPr lang="en-GB" sz="4800" spc="67" dirty="0">
                <a:solidFill>
                  <a:srgbClr val="000000"/>
                </a:solidFill>
                <a:latin typeface="Lucky Bones" panose="020B0604020202020204" charset="0"/>
                <a:ea typeface="Bobby Jones Condensed Soft"/>
                <a:cs typeface="Bobby Jones Condensed Soft"/>
                <a:sym typeface="Bobby Jones Condensed Soft"/>
              </a:rPr>
              <a:t>1. Continue to talk positively about school and focus on your child’s good experiences. </a:t>
            </a:r>
          </a:p>
          <a:p>
            <a:pPr>
              <a:lnSpc>
                <a:spcPts val="6719"/>
              </a:lnSpc>
            </a:pPr>
            <a:r>
              <a:rPr lang="en-GB" sz="4800" spc="67" dirty="0">
                <a:solidFill>
                  <a:srgbClr val="000000"/>
                </a:solidFill>
                <a:latin typeface="Lucky Bones" panose="020B0604020202020204" charset="0"/>
                <a:ea typeface="Bobby Jones Condensed Soft"/>
                <a:cs typeface="Bobby Jones Condensed Soft"/>
                <a:sym typeface="Bobby Jones Condensed Soft"/>
              </a:rPr>
              <a:t>2. Build a good, communicative relationship with the new teacher.</a:t>
            </a:r>
          </a:p>
          <a:p>
            <a:pPr>
              <a:lnSpc>
                <a:spcPts val="6719"/>
              </a:lnSpc>
            </a:pPr>
            <a:r>
              <a:rPr lang="en-GB" sz="4800" spc="67" dirty="0">
                <a:solidFill>
                  <a:srgbClr val="000000"/>
                </a:solidFill>
                <a:latin typeface="Lucky Bones" panose="020B0604020202020204" charset="0"/>
                <a:ea typeface="Bobby Jones Condensed Soft"/>
                <a:cs typeface="Bobby Jones Condensed Soft"/>
                <a:sym typeface="Bobby Jones Condensed Soft"/>
              </a:rPr>
              <a:t>4. If there is homework to be completed, make sure your child has chance to wind down before starting it. </a:t>
            </a:r>
          </a:p>
          <a:p>
            <a:pPr>
              <a:lnSpc>
                <a:spcPts val="6719"/>
              </a:lnSpc>
            </a:pPr>
            <a:r>
              <a:rPr lang="en-GB" sz="4800" spc="67" dirty="0">
                <a:solidFill>
                  <a:srgbClr val="000000"/>
                </a:solidFill>
                <a:latin typeface="Lucky Bones" panose="020B0604020202020204" charset="0"/>
                <a:ea typeface="Bobby Jones Condensed Soft"/>
                <a:cs typeface="Bobby Jones Condensed Soft"/>
                <a:sym typeface="Bobby Jones Condensed Soft"/>
              </a:rPr>
              <a:t>5. If you are concerned, speak to the teacher.</a:t>
            </a:r>
          </a:p>
        </p:txBody>
      </p:sp>
    </p:spTree>
    <p:extLst>
      <p:ext uri="{BB962C8B-B14F-4D97-AF65-F5344CB8AC3E}">
        <p14:creationId xmlns:p14="http://schemas.microsoft.com/office/powerpoint/2010/main" val="2046073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C7B0"/>
        </a:solidFill>
        <a:effectLst/>
      </p:bgPr>
    </p:bg>
    <p:spTree>
      <p:nvGrpSpPr>
        <p:cNvPr id="1" name=""/>
        <p:cNvGrpSpPr/>
        <p:nvPr/>
      </p:nvGrpSpPr>
      <p:grpSpPr>
        <a:xfrm>
          <a:off x="0" y="0"/>
          <a:ext cx="0" cy="0"/>
          <a:chOff x="0" y="0"/>
          <a:chExt cx="0" cy="0"/>
        </a:xfrm>
      </p:grpSpPr>
      <p:grpSp>
        <p:nvGrpSpPr>
          <p:cNvPr id="2" name="Group 2"/>
          <p:cNvGrpSpPr/>
          <p:nvPr/>
        </p:nvGrpSpPr>
        <p:grpSpPr>
          <a:xfrm>
            <a:off x="2818376" y="723900"/>
            <a:ext cx="12421623" cy="9057726"/>
            <a:chOff x="0" y="0"/>
            <a:chExt cx="3670025" cy="1771447"/>
          </a:xfrm>
        </p:grpSpPr>
        <p:sp>
          <p:nvSpPr>
            <p:cNvPr id="3" name="Freeform 3"/>
            <p:cNvSpPr/>
            <p:nvPr/>
          </p:nvSpPr>
          <p:spPr>
            <a:xfrm>
              <a:off x="0" y="0"/>
              <a:ext cx="3670025" cy="1771447"/>
            </a:xfrm>
            <a:custGeom>
              <a:avLst/>
              <a:gdLst/>
              <a:ahLst/>
              <a:cxnLst/>
              <a:rect l="l" t="t" r="r" b="b"/>
              <a:pathLst>
                <a:path w="3670025" h="1771447">
                  <a:moveTo>
                    <a:pt x="38228" y="0"/>
                  </a:moveTo>
                  <a:lnTo>
                    <a:pt x="3631797" y="0"/>
                  </a:lnTo>
                  <a:cubicBezTo>
                    <a:pt x="3641935" y="0"/>
                    <a:pt x="3651659" y="4028"/>
                    <a:pt x="3658828" y="11197"/>
                  </a:cubicBezTo>
                  <a:cubicBezTo>
                    <a:pt x="3665997" y="18366"/>
                    <a:pt x="3670025" y="28089"/>
                    <a:pt x="3670025" y="38228"/>
                  </a:cubicBezTo>
                  <a:lnTo>
                    <a:pt x="3670025" y="1733218"/>
                  </a:lnTo>
                  <a:cubicBezTo>
                    <a:pt x="3670025" y="1743357"/>
                    <a:pt x="3665997" y="1753081"/>
                    <a:pt x="3658828" y="1760250"/>
                  </a:cubicBezTo>
                  <a:cubicBezTo>
                    <a:pt x="3651659" y="1767419"/>
                    <a:pt x="3641935" y="1771447"/>
                    <a:pt x="3631797" y="1771447"/>
                  </a:cubicBezTo>
                  <a:lnTo>
                    <a:pt x="38228" y="1771447"/>
                  </a:lnTo>
                  <a:cubicBezTo>
                    <a:pt x="28089" y="1771447"/>
                    <a:pt x="18366" y="1767419"/>
                    <a:pt x="11197" y="1760250"/>
                  </a:cubicBezTo>
                  <a:cubicBezTo>
                    <a:pt x="4028" y="1753081"/>
                    <a:pt x="0" y="1743357"/>
                    <a:pt x="0" y="1733218"/>
                  </a:cubicBezTo>
                  <a:lnTo>
                    <a:pt x="0" y="38228"/>
                  </a:lnTo>
                  <a:cubicBezTo>
                    <a:pt x="0" y="28089"/>
                    <a:pt x="4028" y="18366"/>
                    <a:pt x="11197" y="11197"/>
                  </a:cubicBezTo>
                  <a:cubicBezTo>
                    <a:pt x="18366" y="4028"/>
                    <a:pt x="28089" y="0"/>
                    <a:pt x="38228" y="0"/>
                  </a:cubicBezTo>
                  <a:close/>
                </a:path>
              </a:pathLst>
            </a:custGeom>
            <a:solidFill>
              <a:srgbClr val="FFF6DF"/>
            </a:solidFill>
            <a:ln w="38100" cap="rnd">
              <a:solidFill>
                <a:srgbClr val="EB8309"/>
              </a:solidFill>
              <a:prstDash val="solid"/>
              <a:round/>
            </a:ln>
          </p:spPr>
        </p:sp>
        <p:sp>
          <p:nvSpPr>
            <p:cNvPr id="4" name="TextBox 4"/>
            <p:cNvSpPr txBox="1"/>
            <p:nvPr/>
          </p:nvSpPr>
          <p:spPr>
            <a:xfrm>
              <a:off x="0" y="-38100"/>
              <a:ext cx="3670025" cy="1809547"/>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665789" y="1437455"/>
            <a:ext cx="8956422" cy="7630615"/>
          </a:xfrm>
          <a:prstGeom prst="rect">
            <a:avLst/>
          </a:prstGeom>
        </p:spPr>
        <p:txBody>
          <a:bodyPr lIns="0" tIns="0" rIns="0" bIns="0" rtlCol="0" anchor="t">
            <a:spAutoFit/>
          </a:bodyPr>
          <a:lstStyle/>
          <a:p>
            <a:pPr algn="ctr">
              <a:lnSpc>
                <a:spcPts val="12121"/>
              </a:lnSpc>
            </a:pPr>
            <a:r>
              <a:rPr lang="en-US" sz="8658" spc="121" dirty="0">
                <a:solidFill>
                  <a:srgbClr val="000000"/>
                </a:solidFill>
                <a:latin typeface="Lucky Bones"/>
                <a:ea typeface="Lucky Bones"/>
                <a:cs typeface="Lucky Bones"/>
                <a:sym typeface="Lucky Bones"/>
              </a:rPr>
              <a:t>All of the Middle Phase teachers are excited for a productive and fun filled year!</a:t>
            </a:r>
          </a:p>
        </p:txBody>
      </p:sp>
      <p:sp>
        <p:nvSpPr>
          <p:cNvPr id="7" name="Freeform 7"/>
          <p:cNvSpPr/>
          <p:nvPr/>
        </p:nvSpPr>
        <p:spPr>
          <a:xfrm>
            <a:off x="2425007" y="333923"/>
            <a:ext cx="2332336" cy="2298323"/>
          </a:xfrm>
          <a:custGeom>
            <a:avLst/>
            <a:gdLst/>
            <a:ahLst/>
            <a:cxnLst/>
            <a:rect l="l" t="t" r="r" b="b"/>
            <a:pathLst>
              <a:path w="2332336" h="2298323">
                <a:moveTo>
                  <a:pt x="0" y="0"/>
                </a:moveTo>
                <a:lnTo>
                  <a:pt x="2332336" y="0"/>
                </a:lnTo>
                <a:lnTo>
                  <a:pt x="2332336" y="2298323"/>
                </a:lnTo>
                <a:lnTo>
                  <a:pt x="0" y="22983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3301032" y="7453573"/>
            <a:ext cx="2332336" cy="2298323"/>
          </a:xfrm>
          <a:custGeom>
            <a:avLst/>
            <a:gdLst/>
            <a:ahLst/>
            <a:cxnLst/>
            <a:rect l="l" t="t" r="r" b="b"/>
            <a:pathLst>
              <a:path w="2332336" h="2298323">
                <a:moveTo>
                  <a:pt x="0" y="0"/>
                </a:moveTo>
                <a:lnTo>
                  <a:pt x="2332336" y="0"/>
                </a:lnTo>
                <a:lnTo>
                  <a:pt x="2332336" y="2298323"/>
                </a:lnTo>
                <a:lnTo>
                  <a:pt x="0" y="22983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C7B0"/>
        </a:solidFill>
        <a:effectLst/>
      </p:bgPr>
    </p:bg>
    <p:spTree>
      <p:nvGrpSpPr>
        <p:cNvPr id="1" name=""/>
        <p:cNvGrpSpPr/>
        <p:nvPr/>
      </p:nvGrpSpPr>
      <p:grpSpPr>
        <a:xfrm>
          <a:off x="0" y="0"/>
          <a:ext cx="0" cy="0"/>
          <a:chOff x="0" y="0"/>
          <a:chExt cx="0" cy="0"/>
        </a:xfrm>
      </p:grpSpPr>
      <p:grpSp>
        <p:nvGrpSpPr>
          <p:cNvPr id="2" name="Group 2"/>
          <p:cNvGrpSpPr/>
          <p:nvPr/>
        </p:nvGrpSpPr>
        <p:grpSpPr>
          <a:xfrm>
            <a:off x="5410200" y="190500"/>
            <a:ext cx="7467600" cy="1752600"/>
            <a:chOff x="0" y="0"/>
            <a:chExt cx="1681763" cy="1029628"/>
          </a:xfrm>
        </p:grpSpPr>
        <p:sp>
          <p:nvSpPr>
            <p:cNvPr id="3" name="Freeform 3"/>
            <p:cNvSpPr/>
            <p:nvPr/>
          </p:nvSpPr>
          <p:spPr>
            <a:xfrm>
              <a:off x="0" y="0"/>
              <a:ext cx="1681763" cy="1029628"/>
            </a:xfrm>
            <a:custGeom>
              <a:avLst/>
              <a:gdLst/>
              <a:ahLst/>
              <a:cxnLst/>
              <a:rect l="l" t="t" r="r" b="b"/>
              <a:pathLst>
                <a:path w="1681763" h="1029628">
                  <a:moveTo>
                    <a:pt x="61834" y="0"/>
                  </a:moveTo>
                  <a:lnTo>
                    <a:pt x="1619929" y="0"/>
                  </a:lnTo>
                  <a:cubicBezTo>
                    <a:pt x="1654079" y="0"/>
                    <a:pt x="1681763" y="27684"/>
                    <a:pt x="1681763" y="61834"/>
                  </a:cubicBezTo>
                  <a:lnTo>
                    <a:pt x="1681763" y="967794"/>
                  </a:lnTo>
                  <a:cubicBezTo>
                    <a:pt x="1681763" y="1001944"/>
                    <a:pt x="1654079" y="1029628"/>
                    <a:pt x="1619929" y="1029628"/>
                  </a:cubicBezTo>
                  <a:lnTo>
                    <a:pt x="61834" y="1029628"/>
                  </a:lnTo>
                  <a:cubicBezTo>
                    <a:pt x="27684" y="1029628"/>
                    <a:pt x="0" y="1001944"/>
                    <a:pt x="0" y="967794"/>
                  </a:cubicBezTo>
                  <a:lnTo>
                    <a:pt x="0" y="61834"/>
                  </a:lnTo>
                  <a:cubicBezTo>
                    <a:pt x="0" y="27684"/>
                    <a:pt x="27684" y="0"/>
                    <a:pt x="61834" y="0"/>
                  </a:cubicBezTo>
                  <a:close/>
                </a:path>
              </a:pathLst>
            </a:custGeom>
            <a:solidFill>
              <a:srgbClr val="94C8BD"/>
            </a:solidFill>
            <a:ln w="38100" cap="rnd">
              <a:solidFill>
                <a:srgbClr val="EB8309"/>
              </a:solidFill>
              <a:prstDash val="solid"/>
              <a:round/>
            </a:ln>
          </p:spPr>
        </p:sp>
        <p:sp>
          <p:nvSpPr>
            <p:cNvPr id="4" name="TextBox 4"/>
            <p:cNvSpPr txBox="1"/>
            <p:nvPr/>
          </p:nvSpPr>
          <p:spPr>
            <a:xfrm>
              <a:off x="0" y="-38100"/>
              <a:ext cx="1681763" cy="106772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715000" y="130409"/>
            <a:ext cx="6858000" cy="1482137"/>
          </a:xfrm>
          <a:prstGeom prst="rect">
            <a:avLst/>
          </a:prstGeom>
        </p:spPr>
        <p:txBody>
          <a:bodyPr wrap="square" lIns="0" tIns="0" rIns="0" bIns="0" rtlCol="0" anchor="t">
            <a:spAutoFit/>
          </a:bodyPr>
          <a:lstStyle/>
          <a:p>
            <a:pPr algn="ctr">
              <a:lnSpc>
                <a:spcPts val="12599"/>
              </a:lnSpc>
            </a:pPr>
            <a:r>
              <a:rPr lang="en-US" sz="9000" spc="126" dirty="0">
                <a:solidFill>
                  <a:srgbClr val="000000"/>
                </a:solidFill>
                <a:latin typeface="Lucky Bones"/>
                <a:ea typeface="Lucky Bones"/>
                <a:cs typeface="Lucky Bones"/>
                <a:sym typeface="Lucky Bones"/>
              </a:rPr>
              <a:t>Transition</a:t>
            </a:r>
          </a:p>
        </p:txBody>
      </p:sp>
      <p:grpSp>
        <p:nvGrpSpPr>
          <p:cNvPr id="31" name="Group 31"/>
          <p:cNvGrpSpPr/>
          <p:nvPr/>
        </p:nvGrpSpPr>
        <p:grpSpPr>
          <a:xfrm>
            <a:off x="838200" y="1529334"/>
            <a:ext cx="17187790" cy="8871966"/>
            <a:chOff x="-18590" y="-38100"/>
            <a:chExt cx="1799111" cy="290917"/>
          </a:xfrm>
        </p:grpSpPr>
        <p:sp>
          <p:nvSpPr>
            <p:cNvPr id="32" name="Freeform 32"/>
            <p:cNvSpPr/>
            <p:nvPr/>
          </p:nvSpPr>
          <p:spPr>
            <a:xfrm>
              <a:off x="-18590" y="-10992"/>
              <a:ext cx="1780521" cy="252817"/>
            </a:xfrm>
            <a:custGeom>
              <a:avLst/>
              <a:gdLst/>
              <a:ahLst/>
              <a:cxnLst/>
              <a:rect l="l" t="t" r="r" b="b"/>
              <a:pathLst>
                <a:path w="1780521" h="252817">
                  <a:moveTo>
                    <a:pt x="62212" y="0"/>
                  </a:moveTo>
                  <a:lnTo>
                    <a:pt x="1718309" y="0"/>
                  </a:lnTo>
                  <a:cubicBezTo>
                    <a:pt x="1734808" y="0"/>
                    <a:pt x="1750632" y="6554"/>
                    <a:pt x="1762299" y="18221"/>
                  </a:cubicBezTo>
                  <a:cubicBezTo>
                    <a:pt x="1773966" y="29888"/>
                    <a:pt x="1780521" y="45712"/>
                    <a:pt x="1780521" y="62212"/>
                  </a:cubicBezTo>
                  <a:lnTo>
                    <a:pt x="1780521" y="190605"/>
                  </a:lnTo>
                  <a:cubicBezTo>
                    <a:pt x="1780521" y="207105"/>
                    <a:pt x="1773966" y="222929"/>
                    <a:pt x="1762299" y="234595"/>
                  </a:cubicBezTo>
                  <a:cubicBezTo>
                    <a:pt x="1750632" y="246262"/>
                    <a:pt x="1734808" y="252817"/>
                    <a:pt x="1718309" y="252817"/>
                  </a:cubicBezTo>
                  <a:lnTo>
                    <a:pt x="62212" y="252817"/>
                  </a:lnTo>
                  <a:cubicBezTo>
                    <a:pt x="45712" y="252817"/>
                    <a:pt x="29888" y="246262"/>
                    <a:pt x="18221" y="234595"/>
                  </a:cubicBezTo>
                  <a:cubicBezTo>
                    <a:pt x="6554" y="222929"/>
                    <a:pt x="0" y="207105"/>
                    <a:pt x="0" y="190605"/>
                  </a:cubicBezTo>
                  <a:lnTo>
                    <a:pt x="0" y="62212"/>
                  </a:lnTo>
                  <a:cubicBezTo>
                    <a:pt x="0" y="45712"/>
                    <a:pt x="6554" y="29888"/>
                    <a:pt x="18221" y="18221"/>
                  </a:cubicBezTo>
                  <a:cubicBezTo>
                    <a:pt x="29888" y="6554"/>
                    <a:pt x="45712" y="0"/>
                    <a:pt x="62212" y="0"/>
                  </a:cubicBezTo>
                  <a:close/>
                </a:path>
              </a:pathLst>
            </a:custGeom>
            <a:solidFill>
              <a:srgbClr val="FFF6DF"/>
            </a:solidFill>
            <a:ln w="38100" cap="rnd">
              <a:solidFill>
                <a:srgbClr val="EB8309"/>
              </a:solidFill>
              <a:prstDash val="solid"/>
              <a:round/>
            </a:ln>
          </p:spPr>
          <p:txBody>
            <a:bodyPr/>
            <a:lstStyle/>
            <a:p>
              <a:endParaRPr lang="en-GB" dirty="0"/>
            </a:p>
          </p:txBody>
        </p:sp>
        <p:sp>
          <p:nvSpPr>
            <p:cNvPr id="33" name="TextBox 33"/>
            <p:cNvSpPr txBox="1"/>
            <p:nvPr/>
          </p:nvSpPr>
          <p:spPr>
            <a:xfrm>
              <a:off x="0" y="-38100"/>
              <a:ext cx="1780521" cy="290917"/>
            </a:xfrm>
            <a:prstGeom prst="rect">
              <a:avLst/>
            </a:prstGeom>
          </p:spPr>
          <p:txBody>
            <a:bodyPr lIns="47691" tIns="47691" rIns="47691" bIns="47691" rtlCol="0" anchor="ctr"/>
            <a:lstStyle/>
            <a:p>
              <a:pPr algn="ctr">
                <a:lnSpc>
                  <a:spcPts val="2660"/>
                </a:lnSpc>
              </a:pPr>
              <a:endParaRPr/>
            </a:p>
          </p:txBody>
        </p:sp>
      </p:grpSp>
      <p:sp>
        <p:nvSpPr>
          <p:cNvPr id="61" name="TextBox 61"/>
          <p:cNvSpPr txBox="1"/>
          <p:nvPr/>
        </p:nvSpPr>
        <p:spPr>
          <a:xfrm>
            <a:off x="1143000" y="2557462"/>
            <a:ext cx="16248191" cy="7386638"/>
          </a:xfrm>
          <a:prstGeom prst="rect">
            <a:avLst/>
          </a:prstGeom>
        </p:spPr>
        <p:txBody>
          <a:bodyPr wrap="square" lIns="0" tIns="0" rIns="0" bIns="0" rtlCol="0" anchor="t">
            <a:spAutoFit/>
          </a:bodyPr>
          <a:lstStyle/>
          <a:p>
            <a:pPr marL="152400" indent="0" algn="just">
              <a:buNone/>
            </a:pPr>
            <a:r>
              <a:rPr lang="en-GB" sz="4800" dirty="0">
                <a:solidFill>
                  <a:schemeClr val="tx1">
                    <a:lumMod val="75000"/>
                  </a:schemeClr>
                </a:solidFill>
                <a:latin typeface="Lucky Bones" panose="020B0604020202020204" charset="0"/>
              </a:rPr>
              <a:t>Most parents and carers understand the importance of preparing their children for starting school, but the move from Reception to Year 1 can be a big change too. </a:t>
            </a:r>
          </a:p>
          <a:p>
            <a:pPr marL="152400" indent="0" algn="just">
              <a:buNone/>
            </a:pPr>
            <a:endParaRPr lang="en-GB" sz="4800" dirty="0">
              <a:solidFill>
                <a:schemeClr val="tx1">
                  <a:lumMod val="75000"/>
                </a:schemeClr>
              </a:solidFill>
              <a:latin typeface="Lucky Bones" panose="020B0604020202020204" charset="0"/>
            </a:endParaRPr>
          </a:p>
          <a:p>
            <a:pPr marL="152400" indent="0" algn="just">
              <a:buNone/>
            </a:pPr>
            <a:r>
              <a:rPr lang="en-GB" sz="4800" dirty="0">
                <a:solidFill>
                  <a:schemeClr val="tx1">
                    <a:lumMod val="75000"/>
                  </a:schemeClr>
                </a:solidFill>
                <a:latin typeface="Lucky Bones" panose="020B0604020202020204" charset="0"/>
              </a:rPr>
              <a:t>Some children move on without a backward glance, but others can find some aspects a challenge. </a:t>
            </a:r>
          </a:p>
          <a:p>
            <a:pPr marL="152400" indent="0" algn="just">
              <a:buNone/>
            </a:pPr>
            <a:endParaRPr lang="en-GB" sz="4800" dirty="0">
              <a:solidFill>
                <a:schemeClr val="tx1">
                  <a:lumMod val="75000"/>
                </a:schemeClr>
              </a:solidFill>
              <a:latin typeface="Lucky Bones" panose="020B0604020202020204" charset="0"/>
            </a:endParaRPr>
          </a:p>
          <a:p>
            <a:pPr marL="152400" indent="0" algn="just">
              <a:buNone/>
            </a:pPr>
            <a:r>
              <a:rPr lang="en-GB" sz="4800" dirty="0">
                <a:solidFill>
                  <a:schemeClr val="tx1">
                    <a:lumMod val="75000"/>
                  </a:schemeClr>
                </a:solidFill>
                <a:latin typeface="Lucky Bones" panose="020B0604020202020204" charset="0"/>
              </a:rPr>
              <a:t>We put support in place to help our children with this transition, and there are things you can do to prepare your child for this next stage in their school life.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C7B0"/>
        </a:solidFill>
        <a:effectLst/>
      </p:bgPr>
    </p:bg>
    <p:spTree>
      <p:nvGrpSpPr>
        <p:cNvPr id="1" name=""/>
        <p:cNvGrpSpPr/>
        <p:nvPr/>
      </p:nvGrpSpPr>
      <p:grpSpPr>
        <a:xfrm>
          <a:off x="0" y="0"/>
          <a:ext cx="0" cy="0"/>
          <a:chOff x="0" y="0"/>
          <a:chExt cx="0" cy="0"/>
        </a:xfrm>
      </p:grpSpPr>
      <p:grpSp>
        <p:nvGrpSpPr>
          <p:cNvPr id="3" name="Group 3"/>
          <p:cNvGrpSpPr/>
          <p:nvPr/>
        </p:nvGrpSpPr>
        <p:grpSpPr>
          <a:xfrm>
            <a:off x="4724400" y="500224"/>
            <a:ext cx="8526180" cy="1543050"/>
            <a:chOff x="0" y="0"/>
            <a:chExt cx="2245578" cy="406400"/>
          </a:xfrm>
        </p:grpSpPr>
        <p:sp>
          <p:nvSpPr>
            <p:cNvPr id="4" name="Freeform 4"/>
            <p:cNvSpPr/>
            <p:nvPr/>
          </p:nvSpPr>
          <p:spPr>
            <a:xfrm>
              <a:off x="0" y="0"/>
              <a:ext cx="2245578" cy="406400"/>
            </a:xfrm>
            <a:custGeom>
              <a:avLst/>
              <a:gdLst/>
              <a:ahLst/>
              <a:cxnLst/>
              <a:rect l="l" t="t" r="r" b="b"/>
              <a:pathLst>
                <a:path w="2245578" h="406400">
                  <a:moveTo>
                    <a:pt x="46309" y="0"/>
                  </a:moveTo>
                  <a:lnTo>
                    <a:pt x="2199270" y="0"/>
                  </a:lnTo>
                  <a:cubicBezTo>
                    <a:pt x="2211551" y="0"/>
                    <a:pt x="2223330" y="4879"/>
                    <a:pt x="2232015" y="13564"/>
                  </a:cubicBezTo>
                  <a:cubicBezTo>
                    <a:pt x="2240699" y="22248"/>
                    <a:pt x="2245578" y="34027"/>
                    <a:pt x="2245578" y="46309"/>
                  </a:cubicBezTo>
                  <a:lnTo>
                    <a:pt x="2245578" y="360091"/>
                  </a:lnTo>
                  <a:cubicBezTo>
                    <a:pt x="2245578" y="372373"/>
                    <a:pt x="2240699" y="384152"/>
                    <a:pt x="2232015" y="392836"/>
                  </a:cubicBezTo>
                  <a:cubicBezTo>
                    <a:pt x="2223330" y="401521"/>
                    <a:pt x="2211551" y="406400"/>
                    <a:pt x="2199270" y="406400"/>
                  </a:cubicBezTo>
                  <a:lnTo>
                    <a:pt x="46309" y="406400"/>
                  </a:lnTo>
                  <a:cubicBezTo>
                    <a:pt x="34027" y="406400"/>
                    <a:pt x="22248" y="401521"/>
                    <a:pt x="13564" y="392836"/>
                  </a:cubicBezTo>
                  <a:cubicBezTo>
                    <a:pt x="4879" y="384152"/>
                    <a:pt x="0" y="372373"/>
                    <a:pt x="0" y="360091"/>
                  </a:cubicBezTo>
                  <a:lnTo>
                    <a:pt x="0" y="46309"/>
                  </a:lnTo>
                  <a:cubicBezTo>
                    <a:pt x="0" y="34027"/>
                    <a:pt x="4879" y="22248"/>
                    <a:pt x="13564" y="13564"/>
                  </a:cubicBezTo>
                  <a:cubicBezTo>
                    <a:pt x="22248" y="4879"/>
                    <a:pt x="34027" y="0"/>
                    <a:pt x="46309" y="0"/>
                  </a:cubicBezTo>
                  <a:close/>
                </a:path>
              </a:pathLst>
            </a:custGeom>
            <a:solidFill>
              <a:srgbClr val="94C8BD"/>
            </a:solidFill>
            <a:ln w="38100" cap="rnd">
              <a:solidFill>
                <a:srgbClr val="EB8309"/>
              </a:solidFill>
              <a:prstDash val="solid"/>
              <a:round/>
            </a:ln>
          </p:spPr>
        </p:sp>
        <p:sp>
          <p:nvSpPr>
            <p:cNvPr id="5" name="TextBox 5"/>
            <p:cNvSpPr txBox="1"/>
            <p:nvPr/>
          </p:nvSpPr>
          <p:spPr>
            <a:xfrm>
              <a:off x="0" y="-38100"/>
              <a:ext cx="2245578" cy="4445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5332331" y="476655"/>
            <a:ext cx="7310317" cy="1533525"/>
          </a:xfrm>
          <a:prstGeom prst="rect">
            <a:avLst/>
          </a:prstGeom>
        </p:spPr>
        <p:txBody>
          <a:bodyPr lIns="0" tIns="0" rIns="0" bIns="0" rtlCol="0" anchor="t">
            <a:spAutoFit/>
          </a:bodyPr>
          <a:lstStyle/>
          <a:p>
            <a:pPr algn="ctr">
              <a:lnSpc>
                <a:spcPts val="12599"/>
              </a:lnSpc>
            </a:pPr>
            <a:r>
              <a:rPr lang="en-US" sz="9000" spc="126" dirty="0">
                <a:solidFill>
                  <a:srgbClr val="000000"/>
                </a:solidFill>
                <a:latin typeface="Lucky Bones"/>
                <a:ea typeface="Lucky Bones"/>
                <a:cs typeface="Lucky Bones"/>
                <a:sym typeface="Lucky Bones"/>
              </a:rPr>
              <a:t>Year 1</a:t>
            </a:r>
          </a:p>
        </p:txBody>
      </p:sp>
      <p:grpSp>
        <p:nvGrpSpPr>
          <p:cNvPr id="19" name="Group 19"/>
          <p:cNvGrpSpPr/>
          <p:nvPr/>
        </p:nvGrpSpPr>
        <p:grpSpPr>
          <a:xfrm>
            <a:off x="914400" y="2705100"/>
            <a:ext cx="16840200" cy="6858000"/>
            <a:chOff x="0" y="0"/>
            <a:chExt cx="979476" cy="1099152"/>
          </a:xfrm>
        </p:grpSpPr>
        <p:sp>
          <p:nvSpPr>
            <p:cNvPr id="20" name="Freeform 20"/>
            <p:cNvSpPr/>
            <p:nvPr/>
          </p:nvSpPr>
          <p:spPr>
            <a:xfrm>
              <a:off x="0" y="0"/>
              <a:ext cx="979476" cy="1099152"/>
            </a:xfrm>
            <a:custGeom>
              <a:avLst/>
              <a:gdLst/>
              <a:ahLst/>
              <a:cxnLst/>
              <a:rect l="l" t="t" r="r" b="b"/>
              <a:pathLst>
                <a:path w="979476" h="1099152">
                  <a:moveTo>
                    <a:pt x="143238" y="0"/>
                  </a:moveTo>
                  <a:lnTo>
                    <a:pt x="836238" y="0"/>
                  </a:lnTo>
                  <a:cubicBezTo>
                    <a:pt x="874227" y="0"/>
                    <a:pt x="910660" y="15091"/>
                    <a:pt x="937523" y="41954"/>
                  </a:cubicBezTo>
                  <a:cubicBezTo>
                    <a:pt x="964385" y="68816"/>
                    <a:pt x="979476" y="105249"/>
                    <a:pt x="979476" y="143238"/>
                  </a:cubicBezTo>
                  <a:lnTo>
                    <a:pt x="979476" y="955914"/>
                  </a:lnTo>
                  <a:cubicBezTo>
                    <a:pt x="979476" y="993903"/>
                    <a:pt x="964385" y="1030336"/>
                    <a:pt x="937523" y="1057199"/>
                  </a:cubicBezTo>
                  <a:cubicBezTo>
                    <a:pt x="910660" y="1084061"/>
                    <a:pt x="874227" y="1099152"/>
                    <a:pt x="836238" y="1099152"/>
                  </a:cubicBezTo>
                  <a:lnTo>
                    <a:pt x="143238" y="1099152"/>
                  </a:lnTo>
                  <a:cubicBezTo>
                    <a:pt x="64130" y="1099152"/>
                    <a:pt x="0" y="1035022"/>
                    <a:pt x="0" y="955914"/>
                  </a:cubicBezTo>
                  <a:lnTo>
                    <a:pt x="0" y="143238"/>
                  </a:lnTo>
                  <a:cubicBezTo>
                    <a:pt x="0" y="64130"/>
                    <a:pt x="64130" y="0"/>
                    <a:pt x="143238" y="0"/>
                  </a:cubicBezTo>
                  <a:close/>
                </a:path>
              </a:pathLst>
            </a:custGeom>
            <a:solidFill>
              <a:srgbClr val="FFF6DF"/>
            </a:solidFill>
            <a:ln w="38100" cap="rnd">
              <a:solidFill>
                <a:srgbClr val="EB8309"/>
              </a:solidFill>
              <a:prstDash val="solid"/>
              <a:round/>
            </a:ln>
          </p:spPr>
          <p:txBody>
            <a:bodyPr/>
            <a:lstStyle/>
            <a:p>
              <a:endParaRPr lang="en-GB" dirty="0"/>
            </a:p>
          </p:txBody>
        </p:sp>
        <p:sp>
          <p:nvSpPr>
            <p:cNvPr id="21" name="TextBox 21"/>
            <p:cNvSpPr txBox="1"/>
            <p:nvPr/>
          </p:nvSpPr>
          <p:spPr>
            <a:xfrm>
              <a:off x="0" y="-38100"/>
              <a:ext cx="979476" cy="1137252"/>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066800" y="3180899"/>
            <a:ext cx="16535400" cy="5943807"/>
          </a:xfrm>
          <a:prstGeom prst="rect">
            <a:avLst/>
          </a:prstGeom>
        </p:spPr>
        <p:txBody>
          <a:bodyPr wrap="square" lIns="0" tIns="0" rIns="0" bIns="0" rtlCol="0" anchor="t">
            <a:spAutoFit/>
          </a:bodyPr>
          <a:lstStyle/>
          <a:p>
            <a:pPr algn="ctr">
              <a:lnSpc>
                <a:spcPts val="6719"/>
              </a:lnSpc>
            </a:pPr>
            <a:r>
              <a:rPr lang="en-GB" sz="4800" spc="67" dirty="0">
                <a:solidFill>
                  <a:srgbClr val="000000"/>
                </a:solidFill>
                <a:latin typeface="Lucky Bones" panose="020B0604020202020204" charset="0"/>
                <a:ea typeface="Bobby Jones Condensed Soft"/>
                <a:cs typeface="Bobby Jones Condensed Soft"/>
                <a:sym typeface="Bobby Jones Condensed Soft"/>
              </a:rPr>
              <a:t>- Learning in reception is play-based. Children have lots of freedom to choose their own activities and can move on to something else when they choose. In year 1, learning becomes more formal, subject-based and adult-directed. </a:t>
            </a:r>
          </a:p>
          <a:p>
            <a:pPr algn="ctr">
              <a:lnSpc>
                <a:spcPts val="6719"/>
              </a:lnSpc>
            </a:pPr>
            <a:r>
              <a:rPr lang="en-GB" sz="4800" spc="67" dirty="0">
                <a:solidFill>
                  <a:srgbClr val="000000"/>
                </a:solidFill>
                <a:latin typeface="Lucky Bones" panose="020B0604020202020204" charset="0"/>
                <a:ea typeface="Bobby Jones Condensed Soft"/>
                <a:cs typeface="Bobby Jones Condensed Soft"/>
                <a:sym typeface="Bobby Jones Condensed Soft"/>
              </a:rPr>
              <a:t>- Expectations increase in Year 1. Children need to be able to follow instructions, focus for longer periods and become more independent.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C7B0"/>
        </a:solidFill>
        <a:effectLst/>
      </p:bgPr>
    </p:bg>
    <p:spTree>
      <p:nvGrpSpPr>
        <p:cNvPr id="1" name=""/>
        <p:cNvGrpSpPr/>
        <p:nvPr/>
      </p:nvGrpSpPr>
      <p:grpSpPr>
        <a:xfrm>
          <a:off x="0" y="0"/>
          <a:ext cx="0" cy="0"/>
          <a:chOff x="0" y="0"/>
          <a:chExt cx="0" cy="0"/>
        </a:xfrm>
      </p:grpSpPr>
      <p:grpSp>
        <p:nvGrpSpPr>
          <p:cNvPr id="3" name="Group 3"/>
          <p:cNvGrpSpPr/>
          <p:nvPr/>
        </p:nvGrpSpPr>
        <p:grpSpPr>
          <a:xfrm>
            <a:off x="228600" y="247650"/>
            <a:ext cx="17830800" cy="1543050"/>
            <a:chOff x="0" y="0"/>
            <a:chExt cx="2245578" cy="406400"/>
          </a:xfrm>
        </p:grpSpPr>
        <p:sp>
          <p:nvSpPr>
            <p:cNvPr id="4" name="Freeform 4"/>
            <p:cNvSpPr/>
            <p:nvPr/>
          </p:nvSpPr>
          <p:spPr>
            <a:xfrm>
              <a:off x="0" y="0"/>
              <a:ext cx="2245578" cy="406400"/>
            </a:xfrm>
            <a:custGeom>
              <a:avLst/>
              <a:gdLst/>
              <a:ahLst/>
              <a:cxnLst/>
              <a:rect l="l" t="t" r="r" b="b"/>
              <a:pathLst>
                <a:path w="2245578" h="406400">
                  <a:moveTo>
                    <a:pt x="46309" y="0"/>
                  </a:moveTo>
                  <a:lnTo>
                    <a:pt x="2199270" y="0"/>
                  </a:lnTo>
                  <a:cubicBezTo>
                    <a:pt x="2211551" y="0"/>
                    <a:pt x="2223330" y="4879"/>
                    <a:pt x="2232015" y="13564"/>
                  </a:cubicBezTo>
                  <a:cubicBezTo>
                    <a:pt x="2240699" y="22248"/>
                    <a:pt x="2245578" y="34027"/>
                    <a:pt x="2245578" y="46309"/>
                  </a:cubicBezTo>
                  <a:lnTo>
                    <a:pt x="2245578" y="360091"/>
                  </a:lnTo>
                  <a:cubicBezTo>
                    <a:pt x="2245578" y="372373"/>
                    <a:pt x="2240699" y="384152"/>
                    <a:pt x="2232015" y="392836"/>
                  </a:cubicBezTo>
                  <a:cubicBezTo>
                    <a:pt x="2223330" y="401521"/>
                    <a:pt x="2211551" y="406400"/>
                    <a:pt x="2199270" y="406400"/>
                  </a:cubicBezTo>
                  <a:lnTo>
                    <a:pt x="46309" y="406400"/>
                  </a:lnTo>
                  <a:cubicBezTo>
                    <a:pt x="34027" y="406400"/>
                    <a:pt x="22248" y="401521"/>
                    <a:pt x="13564" y="392836"/>
                  </a:cubicBezTo>
                  <a:cubicBezTo>
                    <a:pt x="4879" y="384152"/>
                    <a:pt x="0" y="372373"/>
                    <a:pt x="0" y="360091"/>
                  </a:cubicBezTo>
                  <a:lnTo>
                    <a:pt x="0" y="46309"/>
                  </a:lnTo>
                  <a:cubicBezTo>
                    <a:pt x="0" y="34027"/>
                    <a:pt x="4879" y="22248"/>
                    <a:pt x="13564" y="13564"/>
                  </a:cubicBezTo>
                  <a:cubicBezTo>
                    <a:pt x="22248" y="4879"/>
                    <a:pt x="34027" y="0"/>
                    <a:pt x="46309" y="0"/>
                  </a:cubicBezTo>
                  <a:close/>
                </a:path>
              </a:pathLst>
            </a:custGeom>
            <a:solidFill>
              <a:srgbClr val="94C8BD"/>
            </a:solidFill>
            <a:ln w="38100" cap="rnd">
              <a:solidFill>
                <a:srgbClr val="EB8309"/>
              </a:solidFill>
              <a:prstDash val="solid"/>
              <a:round/>
            </a:ln>
          </p:spPr>
        </p:sp>
        <p:sp>
          <p:nvSpPr>
            <p:cNvPr id="5" name="TextBox 5"/>
            <p:cNvSpPr txBox="1"/>
            <p:nvPr/>
          </p:nvSpPr>
          <p:spPr>
            <a:xfrm>
              <a:off x="0" y="-38100"/>
              <a:ext cx="2245578" cy="4445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28601" y="224081"/>
            <a:ext cx="17830800" cy="1452064"/>
          </a:xfrm>
          <a:prstGeom prst="rect">
            <a:avLst/>
          </a:prstGeom>
        </p:spPr>
        <p:txBody>
          <a:bodyPr wrap="square" lIns="0" tIns="0" rIns="0" bIns="0" rtlCol="0" anchor="t">
            <a:spAutoFit/>
          </a:bodyPr>
          <a:lstStyle/>
          <a:p>
            <a:pPr algn="ctr">
              <a:lnSpc>
                <a:spcPts val="12599"/>
              </a:lnSpc>
            </a:pPr>
            <a:r>
              <a:rPr lang="en-US" sz="8000" spc="126" dirty="0">
                <a:solidFill>
                  <a:srgbClr val="000000"/>
                </a:solidFill>
                <a:latin typeface="Lucky Bones"/>
                <a:ea typeface="Lucky Bones"/>
                <a:cs typeface="Lucky Bones"/>
                <a:sym typeface="Lucky Bones"/>
              </a:rPr>
              <a:t>How to support transition into Year 1</a:t>
            </a:r>
          </a:p>
        </p:txBody>
      </p:sp>
      <p:grpSp>
        <p:nvGrpSpPr>
          <p:cNvPr id="19" name="Group 19"/>
          <p:cNvGrpSpPr/>
          <p:nvPr/>
        </p:nvGrpSpPr>
        <p:grpSpPr>
          <a:xfrm>
            <a:off x="24062" y="2019301"/>
            <a:ext cx="18263937" cy="8001000"/>
            <a:chOff x="0" y="0"/>
            <a:chExt cx="979476" cy="1099152"/>
          </a:xfrm>
        </p:grpSpPr>
        <p:sp>
          <p:nvSpPr>
            <p:cNvPr id="20" name="Freeform 20"/>
            <p:cNvSpPr/>
            <p:nvPr/>
          </p:nvSpPr>
          <p:spPr>
            <a:xfrm>
              <a:off x="0" y="0"/>
              <a:ext cx="979476" cy="1099152"/>
            </a:xfrm>
            <a:custGeom>
              <a:avLst/>
              <a:gdLst/>
              <a:ahLst/>
              <a:cxnLst/>
              <a:rect l="l" t="t" r="r" b="b"/>
              <a:pathLst>
                <a:path w="979476" h="1099152">
                  <a:moveTo>
                    <a:pt x="143238" y="0"/>
                  </a:moveTo>
                  <a:lnTo>
                    <a:pt x="836238" y="0"/>
                  </a:lnTo>
                  <a:cubicBezTo>
                    <a:pt x="874227" y="0"/>
                    <a:pt x="910660" y="15091"/>
                    <a:pt x="937523" y="41954"/>
                  </a:cubicBezTo>
                  <a:cubicBezTo>
                    <a:pt x="964385" y="68816"/>
                    <a:pt x="979476" y="105249"/>
                    <a:pt x="979476" y="143238"/>
                  </a:cubicBezTo>
                  <a:lnTo>
                    <a:pt x="979476" y="955914"/>
                  </a:lnTo>
                  <a:cubicBezTo>
                    <a:pt x="979476" y="993903"/>
                    <a:pt x="964385" y="1030336"/>
                    <a:pt x="937523" y="1057199"/>
                  </a:cubicBezTo>
                  <a:cubicBezTo>
                    <a:pt x="910660" y="1084061"/>
                    <a:pt x="874227" y="1099152"/>
                    <a:pt x="836238" y="1099152"/>
                  </a:cubicBezTo>
                  <a:lnTo>
                    <a:pt x="143238" y="1099152"/>
                  </a:lnTo>
                  <a:cubicBezTo>
                    <a:pt x="64130" y="1099152"/>
                    <a:pt x="0" y="1035022"/>
                    <a:pt x="0" y="955914"/>
                  </a:cubicBezTo>
                  <a:lnTo>
                    <a:pt x="0" y="143238"/>
                  </a:lnTo>
                  <a:cubicBezTo>
                    <a:pt x="0" y="64130"/>
                    <a:pt x="64130" y="0"/>
                    <a:pt x="143238" y="0"/>
                  </a:cubicBezTo>
                  <a:close/>
                </a:path>
              </a:pathLst>
            </a:custGeom>
            <a:solidFill>
              <a:srgbClr val="FFF6DF"/>
            </a:solidFill>
            <a:ln w="38100" cap="rnd">
              <a:solidFill>
                <a:srgbClr val="EB8309"/>
              </a:solidFill>
              <a:prstDash val="solid"/>
              <a:round/>
            </a:ln>
          </p:spPr>
          <p:txBody>
            <a:bodyPr/>
            <a:lstStyle/>
            <a:p>
              <a:endParaRPr lang="en-GB" dirty="0"/>
            </a:p>
          </p:txBody>
        </p:sp>
        <p:sp>
          <p:nvSpPr>
            <p:cNvPr id="21" name="TextBox 21"/>
            <p:cNvSpPr txBox="1"/>
            <p:nvPr/>
          </p:nvSpPr>
          <p:spPr>
            <a:xfrm>
              <a:off x="0" y="-38100"/>
              <a:ext cx="979476" cy="1137252"/>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228600" y="2379965"/>
            <a:ext cx="18035338" cy="7448193"/>
          </a:xfrm>
          <a:prstGeom prst="rect">
            <a:avLst/>
          </a:prstGeom>
        </p:spPr>
        <p:txBody>
          <a:bodyPr wrap="square" lIns="0" tIns="0" rIns="0" bIns="0" rtlCol="0" anchor="t">
            <a:spAutoFit/>
          </a:bodyPr>
          <a:lstStyle/>
          <a:p>
            <a:pPr marL="685800" indent="-685800">
              <a:buFontTx/>
              <a:buChar char="-"/>
            </a:pPr>
            <a:r>
              <a:rPr lang="en-GB" sz="4400" spc="67" dirty="0">
                <a:solidFill>
                  <a:srgbClr val="000000"/>
                </a:solidFill>
                <a:latin typeface="Lucky Bones" panose="020B0604020202020204" charset="0"/>
                <a:ea typeface="Bobby Jones Condensed Soft"/>
                <a:cs typeface="Bobby Jones Condensed Soft"/>
                <a:sym typeface="Bobby Jones Condensed Soft"/>
              </a:rPr>
              <a:t>Talk positively about the move into Year 1.</a:t>
            </a:r>
          </a:p>
          <a:p>
            <a:pPr marL="685800" indent="-685800">
              <a:buFontTx/>
              <a:buChar char="-"/>
            </a:pPr>
            <a:r>
              <a:rPr lang="en-GB" sz="4400" spc="67" dirty="0">
                <a:solidFill>
                  <a:srgbClr val="000000"/>
                </a:solidFill>
                <a:latin typeface="Lucky Bones" panose="020B0604020202020204" charset="0"/>
                <a:ea typeface="Bobby Jones Condensed Soft"/>
                <a:cs typeface="Bobby Jones Condensed Soft"/>
                <a:sym typeface="Bobby Jones Condensed Soft"/>
              </a:rPr>
              <a:t>Read, read, read! Reading with and to your child is one of the most powerful things you can do to support their learning and progress.</a:t>
            </a:r>
          </a:p>
          <a:p>
            <a:pPr marL="685800" indent="-685800">
              <a:buFontTx/>
              <a:buChar char="-"/>
            </a:pPr>
            <a:r>
              <a:rPr lang="en-GB" sz="4400" spc="67" dirty="0">
                <a:solidFill>
                  <a:srgbClr val="000000"/>
                </a:solidFill>
                <a:latin typeface="Lucky Bones" panose="020B0604020202020204" charset="0"/>
                <a:ea typeface="Bobby Jones Condensed Soft"/>
                <a:cs typeface="Bobby Jones Condensed Soft"/>
                <a:sym typeface="Bobby Jones Condensed Soft"/>
              </a:rPr>
              <a:t>Encourage them to write, but make it fun! For example, a shopping list, diary entry or a postcard to a family member. </a:t>
            </a:r>
          </a:p>
          <a:p>
            <a:pPr marL="685800" indent="-685800">
              <a:buFontTx/>
              <a:buChar char="-"/>
            </a:pPr>
            <a:r>
              <a:rPr lang="en-GB" sz="4400" spc="67" dirty="0">
                <a:solidFill>
                  <a:srgbClr val="000000"/>
                </a:solidFill>
                <a:latin typeface="Lucky Bones" panose="020B0604020202020204" charset="0"/>
                <a:ea typeface="Bobby Jones Condensed Soft"/>
                <a:cs typeface="Bobby Jones Condensed Soft"/>
                <a:sym typeface="Bobby Jones Condensed Soft"/>
              </a:rPr>
              <a:t>Practise counting in 2s, 5s and 10s (songs are great to help with this) and talk about ‘more than’ and ‘less than’. </a:t>
            </a:r>
          </a:p>
          <a:p>
            <a:pPr marL="685800" indent="-685800">
              <a:buFontTx/>
              <a:buChar char="-"/>
            </a:pPr>
            <a:r>
              <a:rPr lang="en-GB" sz="4400" spc="67" dirty="0">
                <a:solidFill>
                  <a:srgbClr val="000000"/>
                </a:solidFill>
                <a:latin typeface="Lucky Bones" panose="020B0604020202020204" charset="0"/>
                <a:ea typeface="Bobby Jones Condensed Soft"/>
                <a:cs typeface="Bobby Jones Condensed Soft"/>
                <a:sym typeface="Bobby Jones Condensed Soft"/>
              </a:rPr>
              <a:t>Practise handwriting and letter formation. If your child has a weak grip, strengthen their fingers using activities such as playdough, bead threading, construction with bricks, as well as strengthening their shoulders.</a:t>
            </a:r>
          </a:p>
        </p:txBody>
      </p:sp>
    </p:spTree>
    <p:extLst>
      <p:ext uri="{BB962C8B-B14F-4D97-AF65-F5344CB8AC3E}">
        <p14:creationId xmlns:p14="http://schemas.microsoft.com/office/powerpoint/2010/main" val="1891029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C7B0"/>
        </a:solidFill>
        <a:effectLst/>
      </p:bgPr>
    </p:bg>
    <p:spTree>
      <p:nvGrpSpPr>
        <p:cNvPr id="1" name=""/>
        <p:cNvGrpSpPr/>
        <p:nvPr/>
      </p:nvGrpSpPr>
      <p:grpSpPr>
        <a:xfrm>
          <a:off x="0" y="0"/>
          <a:ext cx="0" cy="0"/>
          <a:chOff x="0" y="0"/>
          <a:chExt cx="0" cy="0"/>
        </a:xfrm>
      </p:grpSpPr>
      <p:grpSp>
        <p:nvGrpSpPr>
          <p:cNvPr id="3" name="Group 3"/>
          <p:cNvGrpSpPr/>
          <p:nvPr/>
        </p:nvGrpSpPr>
        <p:grpSpPr>
          <a:xfrm>
            <a:off x="2209800" y="445611"/>
            <a:ext cx="13792200" cy="1802289"/>
            <a:chOff x="-60207" y="-117906"/>
            <a:chExt cx="2305785" cy="524306"/>
          </a:xfrm>
        </p:grpSpPr>
        <p:sp>
          <p:nvSpPr>
            <p:cNvPr id="4" name="Freeform 4"/>
            <p:cNvSpPr/>
            <p:nvPr/>
          </p:nvSpPr>
          <p:spPr>
            <a:xfrm>
              <a:off x="-60207" y="-117906"/>
              <a:ext cx="2245578" cy="406400"/>
            </a:xfrm>
            <a:custGeom>
              <a:avLst/>
              <a:gdLst/>
              <a:ahLst/>
              <a:cxnLst/>
              <a:rect l="l" t="t" r="r" b="b"/>
              <a:pathLst>
                <a:path w="2245578" h="406400">
                  <a:moveTo>
                    <a:pt x="46309" y="0"/>
                  </a:moveTo>
                  <a:lnTo>
                    <a:pt x="2199270" y="0"/>
                  </a:lnTo>
                  <a:cubicBezTo>
                    <a:pt x="2211551" y="0"/>
                    <a:pt x="2223330" y="4879"/>
                    <a:pt x="2232015" y="13564"/>
                  </a:cubicBezTo>
                  <a:cubicBezTo>
                    <a:pt x="2240699" y="22248"/>
                    <a:pt x="2245578" y="34027"/>
                    <a:pt x="2245578" y="46309"/>
                  </a:cubicBezTo>
                  <a:lnTo>
                    <a:pt x="2245578" y="360091"/>
                  </a:lnTo>
                  <a:cubicBezTo>
                    <a:pt x="2245578" y="372373"/>
                    <a:pt x="2240699" y="384152"/>
                    <a:pt x="2232015" y="392836"/>
                  </a:cubicBezTo>
                  <a:cubicBezTo>
                    <a:pt x="2223330" y="401521"/>
                    <a:pt x="2211551" y="406400"/>
                    <a:pt x="2199270" y="406400"/>
                  </a:cubicBezTo>
                  <a:lnTo>
                    <a:pt x="46309" y="406400"/>
                  </a:lnTo>
                  <a:cubicBezTo>
                    <a:pt x="34027" y="406400"/>
                    <a:pt x="22248" y="401521"/>
                    <a:pt x="13564" y="392836"/>
                  </a:cubicBezTo>
                  <a:cubicBezTo>
                    <a:pt x="4879" y="384152"/>
                    <a:pt x="0" y="372373"/>
                    <a:pt x="0" y="360091"/>
                  </a:cubicBezTo>
                  <a:lnTo>
                    <a:pt x="0" y="46309"/>
                  </a:lnTo>
                  <a:cubicBezTo>
                    <a:pt x="0" y="34027"/>
                    <a:pt x="4879" y="22248"/>
                    <a:pt x="13564" y="13564"/>
                  </a:cubicBezTo>
                  <a:cubicBezTo>
                    <a:pt x="22248" y="4879"/>
                    <a:pt x="34027" y="0"/>
                    <a:pt x="46309" y="0"/>
                  </a:cubicBezTo>
                  <a:close/>
                </a:path>
              </a:pathLst>
            </a:custGeom>
            <a:solidFill>
              <a:srgbClr val="94C8BD"/>
            </a:solidFill>
            <a:ln w="38100" cap="rnd">
              <a:solidFill>
                <a:srgbClr val="EB8309"/>
              </a:solidFill>
              <a:prstDash val="solid"/>
              <a:round/>
            </a:ln>
          </p:spPr>
        </p:sp>
        <p:sp>
          <p:nvSpPr>
            <p:cNvPr id="5" name="TextBox 5"/>
            <p:cNvSpPr txBox="1"/>
            <p:nvPr/>
          </p:nvSpPr>
          <p:spPr>
            <a:xfrm>
              <a:off x="0" y="-38100"/>
              <a:ext cx="2245578" cy="4445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062161" y="342900"/>
            <a:ext cx="13792199" cy="1482137"/>
          </a:xfrm>
          <a:prstGeom prst="rect">
            <a:avLst/>
          </a:prstGeom>
        </p:spPr>
        <p:txBody>
          <a:bodyPr wrap="square" lIns="0" tIns="0" rIns="0" bIns="0" rtlCol="0" anchor="t">
            <a:spAutoFit/>
          </a:bodyPr>
          <a:lstStyle/>
          <a:p>
            <a:pPr algn="ctr">
              <a:lnSpc>
                <a:spcPts val="12599"/>
              </a:lnSpc>
            </a:pPr>
            <a:r>
              <a:rPr lang="en-US" sz="9000" spc="126" dirty="0">
                <a:solidFill>
                  <a:srgbClr val="000000"/>
                </a:solidFill>
                <a:latin typeface="Lucky Bones"/>
                <a:ea typeface="Lucky Bones"/>
                <a:cs typeface="Lucky Bones"/>
                <a:sym typeface="Lucky Bones"/>
              </a:rPr>
              <a:t>Phonics Screening Check</a:t>
            </a:r>
          </a:p>
        </p:txBody>
      </p:sp>
      <p:grpSp>
        <p:nvGrpSpPr>
          <p:cNvPr id="19" name="Group 19"/>
          <p:cNvGrpSpPr/>
          <p:nvPr/>
        </p:nvGrpSpPr>
        <p:grpSpPr>
          <a:xfrm>
            <a:off x="914400" y="2196251"/>
            <a:ext cx="16840200" cy="7138249"/>
            <a:chOff x="0" y="0"/>
            <a:chExt cx="979476" cy="1099152"/>
          </a:xfrm>
        </p:grpSpPr>
        <p:sp>
          <p:nvSpPr>
            <p:cNvPr id="20" name="Freeform 20"/>
            <p:cNvSpPr/>
            <p:nvPr/>
          </p:nvSpPr>
          <p:spPr>
            <a:xfrm>
              <a:off x="0" y="0"/>
              <a:ext cx="979476" cy="1099152"/>
            </a:xfrm>
            <a:custGeom>
              <a:avLst/>
              <a:gdLst/>
              <a:ahLst/>
              <a:cxnLst/>
              <a:rect l="l" t="t" r="r" b="b"/>
              <a:pathLst>
                <a:path w="979476" h="1099152">
                  <a:moveTo>
                    <a:pt x="143238" y="0"/>
                  </a:moveTo>
                  <a:lnTo>
                    <a:pt x="836238" y="0"/>
                  </a:lnTo>
                  <a:cubicBezTo>
                    <a:pt x="874227" y="0"/>
                    <a:pt x="910660" y="15091"/>
                    <a:pt x="937523" y="41954"/>
                  </a:cubicBezTo>
                  <a:cubicBezTo>
                    <a:pt x="964385" y="68816"/>
                    <a:pt x="979476" y="105249"/>
                    <a:pt x="979476" y="143238"/>
                  </a:cubicBezTo>
                  <a:lnTo>
                    <a:pt x="979476" y="955914"/>
                  </a:lnTo>
                  <a:cubicBezTo>
                    <a:pt x="979476" y="993903"/>
                    <a:pt x="964385" y="1030336"/>
                    <a:pt x="937523" y="1057199"/>
                  </a:cubicBezTo>
                  <a:cubicBezTo>
                    <a:pt x="910660" y="1084061"/>
                    <a:pt x="874227" y="1099152"/>
                    <a:pt x="836238" y="1099152"/>
                  </a:cubicBezTo>
                  <a:lnTo>
                    <a:pt x="143238" y="1099152"/>
                  </a:lnTo>
                  <a:cubicBezTo>
                    <a:pt x="64130" y="1099152"/>
                    <a:pt x="0" y="1035022"/>
                    <a:pt x="0" y="955914"/>
                  </a:cubicBezTo>
                  <a:lnTo>
                    <a:pt x="0" y="143238"/>
                  </a:lnTo>
                  <a:cubicBezTo>
                    <a:pt x="0" y="64130"/>
                    <a:pt x="64130" y="0"/>
                    <a:pt x="143238" y="0"/>
                  </a:cubicBezTo>
                  <a:close/>
                </a:path>
              </a:pathLst>
            </a:custGeom>
            <a:solidFill>
              <a:srgbClr val="FFF6DF"/>
            </a:solidFill>
            <a:ln w="38100" cap="rnd">
              <a:solidFill>
                <a:srgbClr val="EB8309"/>
              </a:solidFill>
              <a:prstDash val="solid"/>
              <a:round/>
            </a:ln>
          </p:spPr>
          <p:txBody>
            <a:bodyPr/>
            <a:lstStyle/>
            <a:p>
              <a:endParaRPr lang="en-GB" dirty="0"/>
            </a:p>
          </p:txBody>
        </p:sp>
        <p:sp>
          <p:nvSpPr>
            <p:cNvPr id="21" name="TextBox 21"/>
            <p:cNvSpPr txBox="1"/>
            <p:nvPr/>
          </p:nvSpPr>
          <p:spPr>
            <a:xfrm>
              <a:off x="0" y="-38100"/>
              <a:ext cx="979476" cy="1137252"/>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018266" y="2502495"/>
            <a:ext cx="16840200" cy="6359818"/>
          </a:xfrm>
          <a:prstGeom prst="rect">
            <a:avLst/>
          </a:prstGeom>
        </p:spPr>
        <p:txBody>
          <a:bodyPr wrap="square" lIns="0" tIns="0" rIns="0" bIns="0" rtlCol="0" anchor="t">
            <a:spAutoFit/>
          </a:bodyPr>
          <a:lstStyle/>
          <a:p>
            <a:pPr algn="ctr">
              <a:lnSpc>
                <a:spcPts val="5000"/>
              </a:lnSpc>
            </a:pPr>
            <a:r>
              <a:rPr lang="en-GB" sz="4800" spc="67" dirty="0">
                <a:solidFill>
                  <a:srgbClr val="000000"/>
                </a:solidFill>
                <a:latin typeface="Lucky Bones" panose="020B0604020202020204" charset="0"/>
                <a:ea typeface="Bobby Jones Condensed Soft"/>
                <a:cs typeface="Bobby Jones Condensed Soft"/>
                <a:sym typeface="Bobby Jones Condensed Soft"/>
              </a:rPr>
              <a:t>In 2025, 93</a:t>
            </a:r>
            <a:r>
              <a:rPr lang="en-GB" sz="4800" b="1" spc="67" dirty="0">
                <a:solidFill>
                  <a:srgbClr val="000000"/>
                </a:solidFill>
                <a:latin typeface="Lucida Bright" panose="02040602050505020304" pitchFamily="18" charset="0"/>
                <a:ea typeface="Bobby Jones Condensed Soft"/>
                <a:cs typeface="Bobby Jones Condensed Soft"/>
                <a:sym typeface="Bobby Jones Condensed Soft"/>
              </a:rPr>
              <a:t>%</a:t>
            </a:r>
            <a:r>
              <a:rPr lang="en-GB" sz="4800" b="1" spc="67" dirty="0">
                <a:solidFill>
                  <a:srgbClr val="000000"/>
                </a:solidFill>
                <a:latin typeface="Lucky Bones" panose="020B0604020202020204" charset="0"/>
                <a:ea typeface="Bobby Jones Condensed Soft"/>
                <a:cs typeface="Bobby Jones Condensed Soft"/>
                <a:sym typeface="Bobby Jones Condensed Soft"/>
              </a:rPr>
              <a:t> </a:t>
            </a:r>
            <a:r>
              <a:rPr lang="en-GB" sz="4800" spc="67" dirty="0">
                <a:solidFill>
                  <a:srgbClr val="000000"/>
                </a:solidFill>
                <a:latin typeface="Lucky Bones" panose="020B0604020202020204" charset="0"/>
                <a:ea typeface="Bobby Jones Condensed Soft"/>
                <a:cs typeface="Bobby Jones Condensed Soft"/>
                <a:sym typeface="Bobby Jones Condensed Soft"/>
              </a:rPr>
              <a:t>of our Year One children passed the Phonics Screening Check.  This is above the National and Wokingham Average. Those who did not pass, will retake it in Year 2.</a:t>
            </a:r>
          </a:p>
          <a:p>
            <a:pPr algn="ctr">
              <a:lnSpc>
                <a:spcPts val="5000"/>
              </a:lnSpc>
            </a:pPr>
            <a:endParaRPr lang="en-GB" sz="4800" spc="67" dirty="0">
              <a:solidFill>
                <a:srgbClr val="000000"/>
              </a:solidFill>
              <a:latin typeface="Lucky Bones" panose="020B0604020202020204" charset="0"/>
              <a:ea typeface="Bobby Jones Condensed Soft"/>
              <a:cs typeface="Bobby Jones Condensed Soft"/>
              <a:sym typeface="Bobby Jones Condensed Soft"/>
            </a:endParaRPr>
          </a:p>
          <a:p>
            <a:pPr algn="ctr">
              <a:lnSpc>
                <a:spcPts val="5000"/>
              </a:lnSpc>
            </a:pPr>
            <a:r>
              <a:rPr lang="en-GB" sz="4800" spc="67" dirty="0">
                <a:solidFill>
                  <a:srgbClr val="000000"/>
                </a:solidFill>
                <a:latin typeface="Lucky Bones" panose="020B0604020202020204" charset="0"/>
                <a:ea typeface="Bobby Jones Condensed Soft"/>
                <a:cs typeface="Bobby Jones Condensed Soft"/>
                <a:sym typeface="Bobby Jones Condensed Soft"/>
              </a:rPr>
              <a:t>We following Lesley Clarke’s Synthetic Phonics programme. Year 1 have a 20 minutes phonics lesson every day, to help with learning new sounds, segmenting words and blending sounds together. </a:t>
            </a:r>
          </a:p>
          <a:p>
            <a:pPr algn="ctr">
              <a:lnSpc>
                <a:spcPts val="5000"/>
              </a:lnSpc>
            </a:pPr>
            <a:r>
              <a:rPr lang="en-GB" sz="3600" spc="67" dirty="0">
                <a:solidFill>
                  <a:srgbClr val="000000"/>
                </a:solidFill>
                <a:latin typeface="Lucky Bones" panose="020B0604020202020204" charset="0"/>
                <a:ea typeface="Bobby Jones Condensed Soft"/>
                <a:cs typeface="Bobby Jones Condensed Soft"/>
                <a:sym typeface="Bobby Jones Condensed Soft"/>
                <a:hlinkClick r:id="rId3"/>
              </a:rPr>
              <a:t>https://www.lesleyclarkesyntheticphonics.co.uk/index.php/parents</a:t>
            </a:r>
            <a:r>
              <a:rPr lang="en-GB" sz="3600" spc="67" dirty="0">
                <a:solidFill>
                  <a:srgbClr val="000000"/>
                </a:solidFill>
                <a:latin typeface="Lucky Bones" panose="020B0604020202020204" charset="0"/>
                <a:ea typeface="Bobby Jones Condensed Soft"/>
                <a:cs typeface="Bobby Jones Condensed Soft"/>
                <a:sym typeface="Bobby Jones Condensed Soft"/>
              </a:rPr>
              <a:t> </a:t>
            </a:r>
          </a:p>
        </p:txBody>
      </p:sp>
    </p:spTree>
    <p:extLst>
      <p:ext uri="{BB962C8B-B14F-4D97-AF65-F5344CB8AC3E}">
        <p14:creationId xmlns:p14="http://schemas.microsoft.com/office/powerpoint/2010/main" val="346025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DF"/>
        </a:solidFill>
        <a:effectLst/>
      </p:bgPr>
    </p:bg>
    <p:spTree>
      <p:nvGrpSpPr>
        <p:cNvPr id="1" name=""/>
        <p:cNvGrpSpPr/>
        <p:nvPr/>
      </p:nvGrpSpPr>
      <p:grpSpPr>
        <a:xfrm>
          <a:off x="0" y="0"/>
          <a:ext cx="0" cy="0"/>
          <a:chOff x="0" y="0"/>
          <a:chExt cx="0" cy="0"/>
        </a:xfrm>
      </p:grpSpPr>
      <p:grpSp>
        <p:nvGrpSpPr>
          <p:cNvPr id="2" name="Group 2"/>
          <p:cNvGrpSpPr/>
          <p:nvPr/>
        </p:nvGrpSpPr>
        <p:grpSpPr>
          <a:xfrm>
            <a:off x="5365505" y="159200"/>
            <a:ext cx="7556990" cy="1543050"/>
            <a:chOff x="0" y="0"/>
            <a:chExt cx="1990318" cy="406400"/>
          </a:xfrm>
        </p:grpSpPr>
        <p:sp>
          <p:nvSpPr>
            <p:cNvPr id="3" name="Freeform 3"/>
            <p:cNvSpPr/>
            <p:nvPr/>
          </p:nvSpPr>
          <p:spPr>
            <a:xfrm>
              <a:off x="0" y="0"/>
              <a:ext cx="1990318" cy="406400"/>
            </a:xfrm>
            <a:custGeom>
              <a:avLst/>
              <a:gdLst/>
              <a:ahLst/>
              <a:cxnLst/>
              <a:rect l="l" t="t" r="r" b="b"/>
              <a:pathLst>
                <a:path w="1990318" h="406400">
                  <a:moveTo>
                    <a:pt x="52248" y="0"/>
                  </a:moveTo>
                  <a:lnTo>
                    <a:pt x="1938070" y="0"/>
                  </a:lnTo>
                  <a:cubicBezTo>
                    <a:pt x="1966926" y="0"/>
                    <a:pt x="1990318" y="23392"/>
                    <a:pt x="1990318" y="52248"/>
                  </a:cubicBezTo>
                  <a:lnTo>
                    <a:pt x="1990318" y="354152"/>
                  </a:lnTo>
                  <a:cubicBezTo>
                    <a:pt x="1990318" y="383008"/>
                    <a:pt x="1966926" y="406400"/>
                    <a:pt x="1938070" y="406400"/>
                  </a:cubicBezTo>
                  <a:lnTo>
                    <a:pt x="52248" y="406400"/>
                  </a:lnTo>
                  <a:cubicBezTo>
                    <a:pt x="23392" y="406400"/>
                    <a:pt x="0" y="383008"/>
                    <a:pt x="0" y="354152"/>
                  </a:cubicBezTo>
                  <a:lnTo>
                    <a:pt x="0" y="52248"/>
                  </a:lnTo>
                  <a:cubicBezTo>
                    <a:pt x="0" y="23392"/>
                    <a:pt x="23392" y="0"/>
                    <a:pt x="52248" y="0"/>
                  </a:cubicBezTo>
                  <a:close/>
                </a:path>
              </a:pathLst>
            </a:custGeom>
            <a:solidFill>
              <a:srgbClr val="94C8BD"/>
            </a:solidFill>
            <a:ln w="38100" cap="rnd">
              <a:solidFill>
                <a:srgbClr val="EB8309"/>
              </a:solidFill>
              <a:prstDash val="solid"/>
              <a:round/>
            </a:ln>
          </p:spPr>
        </p:sp>
        <p:sp>
          <p:nvSpPr>
            <p:cNvPr id="4" name="TextBox 4"/>
            <p:cNvSpPr txBox="1"/>
            <p:nvPr/>
          </p:nvSpPr>
          <p:spPr>
            <a:xfrm>
              <a:off x="0" y="-38100"/>
              <a:ext cx="1990318" cy="4445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887716" y="83000"/>
            <a:ext cx="6512567" cy="1533525"/>
          </a:xfrm>
          <a:prstGeom prst="rect">
            <a:avLst/>
          </a:prstGeom>
        </p:spPr>
        <p:txBody>
          <a:bodyPr lIns="0" tIns="0" rIns="0" bIns="0" rtlCol="0" anchor="t">
            <a:spAutoFit/>
          </a:bodyPr>
          <a:lstStyle/>
          <a:p>
            <a:pPr algn="ctr">
              <a:lnSpc>
                <a:spcPts val="12599"/>
              </a:lnSpc>
            </a:pPr>
            <a:r>
              <a:rPr lang="en-US" sz="9000" spc="126" dirty="0">
                <a:solidFill>
                  <a:srgbClr val="000000"/>
                </a:solidFill>
                <a:latin typeface="Lucky Bones"/>
                <a:ea typeface="Lucky Bones"/>
                <a:cs typeface="Lucky Bones"/>
                <a:sym typeface="Lucky Bones"/>
              </a:rPr>
              <a:t>Reading</a:t>
            </a:r>
          </a:p>
        </p:txBody>
      </p:sp>
      <p:sp>
        <p:nvSpPr>
          <p:cNvPr id="6" name="Freeform 6"/>
          <p:cNvSpPr/>
          <p:nvPr/>
        </p:nvSpPr>
        <p:spPr>
          <a:xfrm>
            <a:off x="-1752600" y="8039100"/>
            <a:ext cx="4126388" cy="4076700"/>
          </a:xfrm>
          <a:custGeom>
            <a:avLst/>
            <a:gdLst/>
            <a:ahLst/>
            <a:cxnLst/>
            <a:rect l="l" t="t" r="r" b="b"/>
            <a:pathLst>
              <a:path w="7124373" h="7124373">
                <a:moveTo>
                  <a:pt x="0" y="0"/>
                </a:moveTo>
                <a:lnTo>
                  <a:pt x="7124374" y="0"/>
                </a:lnTo>
                <a:lnTo>
                  <a:pt x="7124374" y="7124373"/>
                </a:lnTo>
                <a:lnTo>
                  <a:pt x="0" y="71243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8" name="Group 8"/>
          <p:cNvGrpSpPr/>
          <p:nvPr/>
        </p:nvGrpSpPr>
        <p:grpSpPr>
          <a:xfrm>
            <a:off x="1524000" y="1846911"/>
            <a:ext cx="16306799" cy="8020989"/>
            <a:chOff x="0" y="0"/>
            <a:chExt cx="2720899" cy="1454533"/>
          </a:xfrm>
        </p:grpSpPr>
        <p:sp>
          <p:nvSpPr>
            <p:cNvPr id="9" name="Freeform 9"/>
            <p:cNvSpPr/>
            <p:nvPr/>
          </p:nvSpPr>
          <p:spPr>
            <a:xfrm>
              <a:off x="0" y="0"/>
              <a:ext cx="2720899" cy="1454533"/>
            </a:xfrm>
            <a:custGeom>
              <a:avLst/>
              <a:gdLst/>
              <a:ahLst/>
              <a:cxnLst/>
              <a:rect l="l" t="t" r="r" b="b"/>
              <a:pathLst>
                <a:path w="2720899" h="1454533">
                  <a:moveTo>
                    <a:pt x="38219" y="0"/>
                  </a:moveTo>
                  <a:lnTo>
                    <a:pt x="2682680" y="0"/>
                  </a:lnTo>
                  <a:cubicBezTo>
                    <a:pt x="2703788" y="0"/>
                    <a:pt x="2720899" y="17111"/>
                    <a:pt x="2720899" y="38219"/>
                  </a:cubicBezTo>
                  <a:lnTo>
                    <a:pt x="2720899" y="1416314"/>
                  </a:lnTo>
                  <a:cubicBezTo>
                    <a:pt x="2720899" y="1437422"/>
                    <a:pt x="2703788" y="1454533"/>
                    <a:pt x="2682680" y="1454533"/>
                  </a:cubicBezTo>
                  <a:lnTo>
                    <a:pt x="38219" y="1454533"/>
                  </a:lnTo>
                  <a:cubicBezTo>
                    <a:pt x="17111" y="1454533"/>
                    <a:pt x="0" y="1437422"/>
                    <a:pt x="0" y="1416314"/>
                  </a:cubicBezTo>
                  <a:lnTo>
                    <a:pt x="0" y="38219"/>
                  </a:lnTo>
                  <a:cubicBezTo>
                    <a:pt x="0" y="17111"/>
                    <a:pt x="17111" y="0"/>
                    <a:pt x="38219" y="0"/>
                  </a:cubicBezTo>
                  <a:close/>
                </a:path>
              </a:pathLst>
            </a:custGeom>
            <a:solidFill>
              <a:srgbClr val="F8C7B0"/>
            </a:solidFill>
            <a:ln w="38100" cap="rnd">
              <a:solidFill>
                <a:srgbClr val="EB8309"/>
              </a:solidFill>
              <a:prstDash val="solid"/>
              <a:round/>
            </a:ln>
          </p:spPr>
        </p:sp>
        <p:sp>
          <p:nvSpPr>
            <p:cNvPr id="10" name="TextBox 10"/>
            <p:cNvSpPr txBox="1"/>
            <p:nvPr/>
          </p:nvSpPr>
          <p:spPr>
            <a:xfrm>
              <a:off x="0" y="-38100"/>
              <a:ext cx="2720899" cy="1492633"/>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540042" y="1846911"/>
            <a:ext cx="16306799" cy="7899598"/>
          </a:xfrm>
          <a:prstGeom prst="rect">
            <a:avLst/>
          </a:prstGeom>
        </p:spPr>
        <p:txBody>
          <a:bodyPr wrap="square" lIns="0" tIns="0" rIns="0" bIns="0" rtlCol="0" anchor="t">
            <a:spAutoFit/>
          </a:bodyPr>
          <a:lstStyle/>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Year 1 Read to an adult </a:t>
            </a:r>
          </a:p>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Focused reading activities </a:t>
            </a:r>
          </a:p>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Year 2 and 3 Read to an adult/Accelerated Reader</a:t>
            </a:r>
          </a:p>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Shared Reading </a:t>
            </a:r>
          </a:p>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English lesson</a:t>
            </a:r>
          </a:p>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Reading across the curriculum</a:t>
            </a:r>
          </a:p>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Class story at the end of the day</a:t>
            </a:r>
          </a:p>
          <a:p>
            <a:pPr>
              <a:lnSpc>
                <a:spcPts val="5567"/>
              </a:lnSpc>
            </a:pPr>
            <a:endParaRPr lang="en-GB" sz="4800" spc="67" dirty="0">
              <a:solidFill>
                <a:srgbClr val="000000"/>
              </a:solidFill>
              <a:latin typeface="Lucky Bones" panose="020B0604020202020204" charset="0"/>
              <a:ea typeface="Bobby Jones Condensed Soft"/>
              <a:cs typeface="Bobby Jones Condensed Soft"/>
              <a:sym typeface="Bobby Jones Condensed Soft"/>
            </a:endParaRPr>
          </a:p>
          <a:p>
            <a:pPr>
              <a:lnSpc>
                <a:spcPts val="5567"/>
              </a:lnSpc>
            </a:pPr>
            <a:r>
              <a:rPr lang="en-GB" sz="4800" u="sng" spc="67" dirty="0">
                <a:solidFill>
                  <a:srgbClr val="000000"/>
                </a:solidFill>
                <a:latin typeface="Lucky Bones" panose="020B0604020202020204" charset="0"/>
                <a:ea typeface="Bobby Jones Condensed Soft"/>
                <a:cs typeface="Bobby Jones Condensed Soft"/>
                <a:sym typeface="Bobby Jones Condensed Soft"/>
              </a:rPr>
              <a:t>Reading Record </a:t>
            </a:r>
          </a:p>
          <a:p>
            <a:pPr>
              <a:lnSpc>
                <a:spcPts val="5567"/>
              </a:lnSpc>
            </a:pPr>
            <a:r>
              <a:rPr lang="en-GB" sz="4800" spc="67" dirty="0">
                <a:solidFill>
                  <a:srgbClr val="000000"/>
                </a:solidFill>
                <a:latin typeface="Lucky Bones" panose="020B0604020202020204" charset="0"/>
                <a:ea typeface="Bobby Jones Condensed Soft"/>
                <a:cs typeface="Bobby Jones Condensed Soft"/>
                <a:sym typeface="Bobby Jones Condensed Soft"/>
              </a:rPr>
              <a:t>Record reading at home</a:t>
            </a:r>
          </a:p>
          <a:p>
            <a:pPr>
              <a:lnSpc>
                <a:spcPts val="5567"/>
              </a:lnSpc>
            </a:pPr>
            <a:r>
              <a:rPr lang="en-GB" sz="4800" spc="67" dirty="0">
                <a:solidFill>
                  <a:srgbClr val="000000"/>
                </a:solidFill>
                <a:latin typeface="Lucky Bones" panose="020B0604020202020204" charset="0"/>
                <a:ea typeface="Bobby Jones Condensed Soft"/>
                <a:cs typeface="Bobby Jones Condensed Soft"/>
                <a:sym typeface="Bobby Jones Condensed Soft"/>
              </a:rPr>
              <a:t>Teachers will check and stamp when they hear a child read.</a:t>
            </a:r>
          </a:p>
        </p:txBody>
      </p:sp>
      <p:sp>
        <p:nvSpPr>
          <p:cNvPr id="12" name="Freeform 12"/>
          <p:cNvSpPr/>
          <p:nvPr/>
        </p:nvSpPr>
        <p:spPr>
          <a:xfrm>
            <a:off x="16383000" y="-1550584"/>
            <a:ext cx="3035906" cy="3188884"/>
          </a:xfrm>
          <a:custGeom>
            <a:avLst/>
            <a:gdLst/>
            <a:ahLst/>
            <a:cxnLst/>
            <a:rect l="l" t="t" r="r" b="b"/>
            <a:pathLst>
              <a:path w="5330018" h="5330018">
                <a:moveTo>
                  <a:pt x="0" y="0"/>
                </a:moveTo>
                <a:lnTo>
                  <a:pt x="5330019" y="0"/>
                </a:lnTo>
                <a:lnTo>
                  <a:pt x="5330019" y="5330018"/>
                </a:lnTo>
                <a:lnTo>
                  <a:pt x="0" y="5330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DF"/>
        </a:solidFill>
        <a:effectLst/>
      </p:bgPr>
    </p:bg>
    <p:spTree>
      <p:nvGrpSpPr>
        <p:cNvPr id="1" name=""/>
        <p:cNvGrpSpPr/>
        <p:nvPr/>
      </p:nvGrpSpPr>
      <p:grpSpPr>
        <a:xfrm>
          <a:off x="0" y="0"/>
          <a:ext cx="0" cy="0"/>
          <a:chOff x="0" y="0"/>
          <a:chExt cx="0" cy="0"/>
        </a:xfrm>
      </p:grpSpPr>
      <p:grpSp>
        <p:nvGrpSpPr>
          <p:cNvPr id="2" name="Group 2"/>
          <p:cNvGrpSpPr/>
          <p:nvPr/>
        </p:nvGrpSpPr>
        <p:grpSpPr>
          <a:xfrm>
            <a:off x="3507336" y="159200"/>
            <a:ext cx="10742063" cy="1543050"/>
            <a:chOff x="0" y="0"/>
            <a:chExt cx="1990318" cy="406400"/>
          </a:xfrm>
        </p:grpSpPr>
        <p:sp>
          <p:nvSpPr>
            <p:cNvPr id="3" name="Freeform 3"/>
            <p:cNvSpPr/>
            <p:nvPr/>
          </p:nvSpPr>
          <p:spPr>
            <a:xfrm>
              <a:off x="0" y="0"/>
              <a:ext cx="1990318" cy="406400"/>
            </a:xfrm>
            <a:custGeom>
              <a:avLst/>
              <a:gdLst/>
              <a:ahLst/>
              <a:cxnLst/>
              <a:rect l="l" t="t" r="r" b="b"/>
              <a:pathLst>
                <a:path w="1990318" h="406400">
                  <a:moveTo>
                    <a:pt x="52248" y="0"/>
                  </a:moveTo>
                  <a:lnTo>
                    <a:pt x="1938070" y="0"/>
                  </a:lnTo>
                  <a:cubicBezTo>
                    <a:pt x="1966926" y="0"/>
                    <a:pt x="1990318" y="23392"/>
                    <a:pt x="1990318" y="52248"/>
                  </a:cubicBezTo>
                  <a:lnTo>
                    <a:pt x="1990318" y="354152"/>
                  </a:lnTo>
                  <a:cubicBezTo>
                    <a:pt x="1990318" y="383008"/>
                    <a:pt x="1966926" y="406400"/>
                    <a:pt x="1938070" y="406400"/>
                  </a:cubicBezTo>
                  <a:lnTo>
                    <a:pt x="52248" y="406400"/>
                  </a:lnTo>
                  <a:cubicBezTo>
                    <a:pt x="23392" y="406400"/>
                    <a:pt x="0" y="383008"/>
                    <a:pt x="0" y="354152"/>
                  </a:cubicBezTo>
                  <a:lnTo>
                    <a:pt x="0" y="52248"/>
                  </a:lnTo>
                  <a:cubicBezTo>
                    <a:pt x="0" y="23392"/>
                    <a:pt x="23392" y="0"/>
                    <a:pt x="52248" y="0"/>
                  </a:cubicBezTo>
                  <a:close/>
                </a:path>
              </a:pathLst>
            </a:custGeom>
            <a:solidFill>
              <a:srgbClr val="94C8BD"/>
            </a:solidFill>
            <a:ln w="38100" cap="rnd">
              <a:solidFill>
                <a:srgbClr val="EB8309"/>
              </a:solidFill>
              <a:prstDash val="solid"/>
              <a:round/>
            </a:ln>
          </p:spPr>
        </p:sp>
        <p:sp>
          <p:nvSpPr>
            <p:cNvPr id="4" name="TextBox 4"/>
            <p:cNvSpPr txBox="1"/>
            <p:nvPr/>
          </p:nvSpPr>
          <p:spPr>
            <a:xfrm>
              <a:off x="0" y="-38100"/>
              <a:ext cx="1990318" cy="4445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3523379" y="190500"/>
            <a:ext cx="10571483" cy="1482137"/>
          </a:xfrm>
          <a:prstGeom prst="rect">
            <a:avLst/>
          </a:prstGeom>
        </p:spPr>
        <p:txBody>
          <a:bodyPr wrap="square" lIns="0" tIns="0" rIns="0" bIns="0" rtlCol="0" anchor="t">
            <a:spAutoFit/>
          </a:bodyPr>
          <a:lstStyle/>
          <a:p>
            <a:pPr algn="ctr">
              <a:lnSpc>
                <a:spcPts val="12599"/>
              </a:lnSpc>
            </a:pPr>
            <a:r>
              <a:rPr lang="en-US" sz="9000" spc="126" dirty="0">
                <a:solidFill>
                  <a:srgbClr val="000000"/>
                </a:solidFill>
                <a:latin typeface="Lucky Bones"/>
                <a:ea typeface="Lucky Bones"/>
                <a:cs typeface="Lucky Bones"/>
                <a:sym typeface="Lucky Bones"/>
              </a:rPr>
              <a:t>Accelerated Reader</a:t>
            </a:r>
          </a:p>
        </p:txBody>
      </p:sp>
      <p:sp>
        <p:nvSpPr>
          <p:cNvPr id="6" name="Freeform 6"/>
          <p:cNvSpPr/>
          <p:nvPr/>
        </p:nvSpPr>
        <p:spPr>
          <a:xfrm>
            <a:off x="-1752600" y="8039100"/>
            <a:ext cx="4126388" cy="4076700"/>
          </a:xfrm>
          <a:custGeom>
            <a:avLst/>
            <a:gdLst/>
            <a:ahLst/>
            <a:cxnLst/>
            <a:rect l="l" t="t" r="r" b="b"/>
            <a:pathLst>
              <a:path w="7124373" h="7124373">
                <a:moveTo>
                  <a:pt x="0" y="0"/>
                </a:moveTo>
                <a:lnTo>
                  <a:pt x="7124374" y="0"/>
                </a:lnTo>
                <a:lnTo>
                  <a:pt x="7124374" y="7124373"/>
                </a:lnTo>
                <a:lnTo>
                  <a:pt x="0" y="71243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8" name="Group 8"/>
          <p:cNvGrpSpPr/>
          <p:nvPr/>
        </p:nvGrpSpPr>
        <p:grpSpPr>
          <a:xfrm>
            <a:off x="990600" y="1918816"/>
            <a:ext cx="16306799" cy="7639989"/>
            <a:chOff x="0" y="0"/>
            <a:chExt cx="2720899" cy="1454533"/>
          </a:xfrm>
        </p:grpSpPr>
        <p:sp>
          <p:nvSpPr>
            <p:cNvPr id="9" name="Freeform 9"/>
            <p:cNvSpPr/>
            <p:nvPr/>
          </p:nvSpPr>
          <p:spPr>
            <a:xfrm>
              <a:off x="0" y="0"/>
              <a:ext cx="2720899" cy="1454533"/>
            </a:xfrm>
            <a:custGeom>
              <a:avLst/>
              <a:gdLst/>
              <a:ahLst/>
              <a:cxnLst/>
              <a:rect l="l" t="t" r="r" b="b"/>
              <a:pathLst>
                <a:path w="2720899" h="1454533">
                  <a:moveTo>
                    <a:pt x="38219" y="0"/>
                  </a:moveTo>
                  <a:lnTo>
                    <a:pt x="2682680" y="0"/>
                  </a:lnTo>
                  <a:cubicBezTo>
                    <a:pt x="2703788" y="0"/>
                    <a:pt x="2720899" y="17111"/>
                    <a:pt x="2720899" y="38219"/>
                  </a:cubicBezTo>
                  <a:lnTo>
                    <a:pt x="2720899" y="1416314"/>
                  </a:lnTo>
                  <a:cubicBezTo>
                    <a:pt x="2720899" y="1437422"/>
                    <a:pt x="2703788" y="1454533"/>
                    <a:pt x="2682680" y="1454533"/>
                  </a:cubicBezTo>
                  <a:lnTo>
                    <a:pt x="38219" y="1454533"/>
                  </a:lnTo>
                  <a:cubicBezTo>
                    <a:pt x="17111" y="1454533"/>
                    <a:pt x="0" y="1437422"/>
                    <a:pt x="0" y="1416314"/>
                  </a:cubicBezTo>
                  <a:lnTo>
                    <a:pt x="0" y="38219"/>
                  </a:lnTo>
                  <a:cubicBezTo>
                    <a:pt x="0" y="17111"/>
                    <a:pt x="17111" y="0"/>
                    <a:pt x="38219" y="0"/>
                  </a:cubicBezTo>
                  <a:close/>
                </a:path>
              </a:pathLst>
            </a:custGeom>
            <a:solidFill>
              <a:srgbClr val="F8C7B0"/>
            </a:solidFill>
            <a:ln w="38100" cap="rnd">
              <a:solidFill>
                <a:srgbClr val="EB8309"/>
              </a:solidFill>
              <a:prstDash val="solid"/>
              <a:round/>
            </a:ln>
          </p:spPr>
        </p:sp>
        <p:sp>
          <p:nvSpPr>
            <p:cNvPr id="10" name="TextBox 10"/>
            <p:cNvSpPr txBox="1"/>
            <p:nvPr/>
          </p:nvSpPr>
          <p:spPr>
            <a:xfrm>
              <a:off x="0" y="-38100"/>
              <a:ext cx="2720899" cy="1492633"/>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000125" y="2148083"/>
            <a:ext cx="16306799" cy="7181453"/>
          </a:xfrm>
          <a:prstGeom prst="rect">
            <a:avLst/>
          </a:prstGeom>
        </p:spPr>
        <p:txBody>
          <a:bodyPr wrap="square" lIns="0" tIns="0" rIns="0" bIns="0" rtlCol="0" anchor="t">
            <a:spAutoFit/>
          </a:bodyPr>
          <a:lstStyle/>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When children have completed their book, they will complete a quiz on Accelerated Reader in school. Children can record their reading in their Reading Record and teachers will check these frequently. </a:t>
            </a:r>
          </a:p>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Accelerated Reader helps teachers manage and monitor children’s independent reading practice. Your child picks a book at their own level and reads it at their own pace. When finished, your child takes a short quiz on the computer. Passing the quiz is an indication that your child understood what was read. </a:t>
            </a:r>
          </a:p>
        </p:txBody>
      </p:sp>
      <p:sp>
        <p:nvSpPr>
          <p:cNvPr id="12" name="Freeform 12"/>
          <p:cNvSpPr/>
          <p:nvPr/>
        </p:nvSpPr>
        <p:spPr>
          <a:xfrm>
            <a:off x="16383000" y="-1550584"/>
            <a:ext cx="3035906" cy="3188884"/>
          </a:xfrm>
          <a:custGeom>
            <a:avLst/>
            <a:gdLst/>
            <a:ahLst/>
            <a:cxnLst/>
            <a:rect l="l" t="t" r="r" b="b"/>
            <a:pathLst>
              <a:path w="5330018" h="5330018">
                <a:moveTo>
                  <a:pt x="0" y="0"/>
                </a:moveTo>
                <a:lnTo>
                  <a:pt x="5330019" y="0"/>
                </a:lnTo>
                <a:lnTo>
                  <a:pt x="5330019" y="5330018"/>
                </a:lnTo>
                <a:lnTo>
                  <a:pt x="0" y="53300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649558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DF"/>
        </a:solidFill>
        <a:effectLst/>
      </p:bgPr>
    </p:bg>
    <p:spTree>
      <p:nvGrpSpPr>
        <p:cNvPr id="1" name=""/>
        <p:cNvGrpSpPr/>
        <p:nvPr/>
      </p:nvGrpSpPr>
      <p:grpSpPr>
        <a:xfrm>
          <a:off x="0" y="0"/>
          <a:ext cx="0" cy="0"/>
          <a:chOff x="0" y="0"/>
          <a:chExt cx="0" cy="0"/>
        </a:xfrm>
      </p:grpSpPr>
      <p:sp>
        <p:nvSpPr>
          <p:cNvPr id="12" name="Freeform 12"/>
          <p:cNvSpPr/>
          <p:nvPr/>
        </p:nvSpPr>
        <p:spPr>
          <a:xfrm>
            <a:off x="16383000" y="-1550584"/>
            <a:ext cx="3035906" cy="3188884"/>
          </a:xfrm>
          <a:custGeom>
            <a:avLst/>
            <a:gdLst/>
            <a:ahLst/>
            <a:cxnLst/>
            <a:rect l="l" t="t" r="r" b="b"/>
            <a:pathLst>
              <a:path w="5330018" h="5330018">
                <a:moveTo>
                  <a:pt x="0" y="0"/>
                </a:moveTo>
                <a:lnTo>
                  <a:pt x="5330019" y="0"/>
                </a:lnTo>
                <a:lnTo>
                  <a:pt x="5330019" y="5330018"/>
                </a:lnTo>
                <a:lnTo>
                  <a:pt x="0" y="5330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 name="Group 2"/>
          <p:cNvGrpSpPr/>
          <p:nvPr/>
        </p:nvGrpSpPr>
        <p:grpSpPr>
          <a:xfrm>
            <a:off x="457201" y="159200"/>
            <a:ext cx="17373598" cy="1543050"/>
            <a:chOff x="0" y="0"/>
            <a:chExt cx="1990318" cy="406400"/>
          </a:xfrm>
        </p:grpSpPr>
        <p:sp>
          <p:nvSpPr>
            <p:cNvPr id="3" name="Freeform 3"/>
            <p:cNvSpPr/>
            <p:nvPr/>
          </p:nvSpPr>
          <p:spPr>
            <a:xfrm>
              <a:off x="0" y="0"/>
              <a:ext cx="1990318" cy="406400"/>
            </a:xfrm>
            <a:custGeom>
              <a:avLst/>
              <a:gdLst/>
              <a:ahLst/>
              <a:cxnLst/>
              <a:rect l="l" t="t" r="r" b="b"/>
              <a:pathLst>
                <a:path w="1990318" h="406400">
                  <a:moveTo>
                    <a:pt x="52248" y="0"/>
                  </a:moveTo>
                  <a:lnTo>
                    <a:pt x="1938070" y="0"/>
                  </a:lnTo>
                  <a:cubicBezTo>
                    <a:pt x="1966926" y="0"/>
                    <a:pt x="1990318" y="23392"/>
                    <a:pt x="1990318" y="52248"/>
                  </a:cubicBezTo>
                  <a:lnTo>
                    <a:pt x="1990318" y="354152"/>
                  </a:lnTo>
                  <a:cubicBezTo>
                    <a:pt x="1990318" y="383008"/>
                    <a:pt x="1966926" y="406400"/>
                    <a:pt x="1938070" y="406400"/>
                  </a:cubicBezTo>
                  <a:lnTo>
                    <a:pt x="52248" y="406400"/>
                  </a:lnTo>
                  <a:cubicBezTo>
                    <a:pt x="23392" y="406400"/>
                    <a:pt x="0" y="383008"/>
                    <a:pt x="0" y="354152"/>
                  </a:cubicBezTo>
                  <a:lnTo>
                    <a:pt x="0" y="52248"/>
                  </a:lnTo>
                  <a:cubicBezTo>
                    <a:pt x="0" y="23392"/>
                    <a:pt x="23392" y="0"/>
                    <a:pt x="52248" y="0"/>
                  </a:cubicBezTo>
                  <a:close/>
                </a:path>
              </a:pathLst>
            </a:custGeom>
            <a:solidFill>
              <a:srgbClr val="94C8BD"/>
            </a:solidFill>
            <a:ln w="38100" cap="rnd">
              <a:solidFill>
                <a:srgbClr val="EB8309"/>
              </a:solidFill>
              <a:prstDash val="solid"/>
              <a:round/>
            </a:ln>
          </p:spPr>
        </p:sp>
        <p:sp>
          <p:nvSpPr>
            <p:cNvPr id="4" name="TextBox 4"/>
            <p:cNvSpPr txBox="1"/>
            <p:nvPr/>
          </p:nvSpPr>
          <p:spPr>
            <a:xfrm>
              <a:off x="0" y="-38100"/>
              <a:ext cx="1990318" cy="4445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57202" y="83000"/>
            <a:ext cx="17144998" cy="1482137"/>
          </a:xfrm>
          <a:prstGeom prst="rect">
            <a:avLst/>
          </a:prstGeom>
        </p:spPr>
        <p:txBody>
          <a:bodyPr wrap="square" lIns="0" tIns="0" rIns="0" bIns="0" rtlCol="0" anchor="t">
            <a:spAutoFit/>
          </a:bodyPr>
          <a:lstStyle/>
          <a:p>
            <a:pPr algn="ctr">
              <a:lnSpc>
                <a:spcPts val="12599"/>
              </a:lnSpc>
            </a:pPr>
            <a:r>
              <a:rPr lang="en-US" sz="9000" spc="126" dirty="0">
                <a:solidFill>
                  <a:srgbClr val="000000"/>
                </a:solidFill>
                <a:latin typeface="Lucky Bones"/>
                <a:ea typeface="Lucky Bones"/>
                <a:cs typeface="Lucky Bones"/>
                <a:sym typeface="Lucky Bones"/>
              </a:rPr>
              <a:t>How to support reading at home</a:t>
            </a:r>
          </a:p>
        </p:txBody>
      </p:sp>
      <p:sp>
        <p:nvSpPr>
          <p:cNvPr id="6" name="Freeform 6"/>
          <p:cNvSpPr/>
          <p:nvPr/>
        </p:nvSpPr>
        <p:spPr>
          <a:xfrm>
            <a:off x="-1752600" y="8039100"/>
            <a:ext cx="4126388" cy="4076700"/>
          </a:xfrm>
          <a:custGeom>
            <a:avLst/>
            <a:gdLst/>
            <a:ahLst/>
            <a:cxnLst/>
            <a:rect l="l" t="t" r="r" b="b"/>
            <a:pathLst>
              <a:path w="7124373" h="7124373">
                <a:moveTo>
                  <a:pt x="0" y="0"/>
                </a:moveTo>
                <a:lnTo>
                  <a:pt x="7124374" y="0"/>
                </a:lnTo>
                <a:lnTo>
                  <a:pt x="7124374" y="7124373"/>
                </a:lnTo>
                <a:lnTo>
                  <a:pt x="0" y="71243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8" name="Group 8"/>
          <p:cNvGrpSpPr/>
          <p:nvPr/>
        </p:nvGrpSpPr>
        <p:grpSpPr>
          <a:xfrm>
            <a:off x="1203159" y="1999311"/>
            <a:ext cx="16306799" cy="8020989"/>
            <a:chOff x="0" y="0"/>
            <a:chExt cx="2720899" cy="1454533"/>
          </a:xfrm>
        </p:grpSpPr>
        <p:sp>
          <p:nvSpPr>
            <p:cNvPr id="9" name="Freeform 9"/>
            <p:cNvSpPr/>
            <p:nvPr/>
          </p:nvSpPr>
          <p:spPr>
            <a:xfrm>
              <a:off x="0" y="0"/>
              <a:ext cx="2720899" cy="1454533"/>
            </a:xfrm>
            <a:custGeom>
              <a:avLst/>
              <a:gdLst/>
              <a:ahLst/>
              <a:cxnLst/>
              <a:rect l="l" t="t" r="r" b="b"/>
              <a:pathLst>
                <a:path w="2720899" h="1454533">
                  <a:moveTo>
                    <a:pt x="38219" y="0"/>
                  </a:moveTo>
                  <a:lnTo>
                    <a:pt x="2682680" y="0"/>
                  </a:lnTo>
                  <a:cubicBezTo>
                    <a:pt x="2703788" y="0"/>
                    <a:pt x="2720899" y="17111"/>
                    <a:pt x="2720899" y="38219"/>
                  </a:cubicBezTo>
                  <a:lnTo>
                    <a:pt x="2720899" y="1416314"/>
                  </a:lnTo>
                  <a:cubicBezTo>
                    <a:pt x="2720899" y="1437422"/>
                    <a:pt x="2703788" y="1454533"/>
                    <a:pt x="2682680" y="1454533"/>
                  </a:cubicBezTo>
                  <a:lnTo>
                    <a:pt x="38219" y="1454533"/>
                  </a:lnTo>
                  <a:cubicBezTo>
                    <a:pt x="17111" y="1454533"/>
                    <a:pt x="0" y="1437422"/>
                    <a:pt x="0" y="1416314"/>
                  </a:cubicBezTo>
                  <a:lnTo>
                    <a:pt x="0" y="38219"/>
                  </a:lnTo>
                  <a:cubicBezTo>
                    <a:pt x="0" y="17111"/>
                    <a:pt x="17111" y="0"/>
                    <a:pt x="38219" y="0"/>
                  </a:cubicBezTo>
                  <a:close/>
                </a:path>
              </a:pathLst>
            </a:custGeom>
            <a:solidFill>
              <a:srgbClr val="F8C7B0"/>
            </a:solidFill>
            <a:ln w="38100" cap="rnd">
              <a:solidFill>
                <a:srgbClr val="EB8309"/>
              </a:solidFill>
              <a:prstDash val="solid"/>
              <a:round/>
            </a:ln>
          </p:spPr>
        </p:sp>
        <p:sp>
          <p:nvSpPr>
            <p:cNvPr id="10" name="TextBox 10"/>
            <p:cNvSpPr txBox="1"/>
            <p:nvPr/>
          </p:nvSpPr>
          <p:spPr>
            <a:xfrm>
              <a:off x="0" y="-38100"/>
              <a:ext cx="2720899" cy="1492633"/>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219201" y="1999311"/>
            <a:ext cx="16306799" cy="7899598"/>
          </a:xfrm>
          <a:prstGeom prst="rect">
            <a:avLst/>
          </a:prstGeom>
        </p:spPr>
        <p:txBody>
          <a:bodyPr wrap="square" lIns="0" tIns="0" rIns="0" bIns="0" rtlCol="0" anchor="t">
            <a:spAutoFit/>
          </a:bodyPr>
          <a:lstStyle/>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Walk through the book- </a:t>
            </a:r>
          </a:p>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First discuss the pictures and the important words. Always remember to keep reading aloud to your children even when they can read independently. </a:t>
            </a:r>
          </a:p>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Encourage your child to read to you- Follow the words with your finger and sound out the words (c-a-t: cat) See if they can pronounce each sound and then blend them together.</a:t>
            </a:r>
          </a:p>
          <a:p>
            <a:pPr marL="685800" indent="-685800">
              <a:lnSpc>
                <a:spcPts val="5567"/>
              </a:lnSpc>
              <a:buFont typeface="Arial" panose="020B0604020202020204" pitchFamily="34" charset="0"/>
              <a:buChar char="•"/>
            </a:pPr>
            <a:endParaRPr lang="en-GB" sz="4800" spc="67" dirty="0">
              <a:solidFill>
                <a:srgbClr val="000000"/>
              </a:solidFill>
              <a:latin typeface="Lucky Bones" panose="020B0604020202020204" charset="0"/>
              <a:ea typeface="Bobby Jones Condensed Soft"/>
              <a:cs typeface="Bobby Jones Condensed Soft"/>
              <a:sym typeface="Bobby Jones Condensed Soft"/>
            </a:endParaRPr>
          </a:p>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Praise your child for trying hard at reading-</a:t>
            </a:r>
          </a:p>
          <a:p>
            <a:pPr marL="685800" indent="-685800">
              <a:lnSpc>
                <a:spcPts val="5567"/>
              </a:lnSpc>
              <a:buFont typeface="Arial" panose="020B0604020202020204" pitchFamily="34" charset="0"/>
              <a:buChar char="•"/>
            </a:pPr>
            <a:r>
              <a:rPr lang="en-GB" sz="4800" spc="67" dirty="0">
                <a:solidFill>
                  <a:srgbClr val="000000"/>
                </a:solidFill>
                <a:latin typeface="Lucky Bones" panose="020B0604020202020204" charset="0"/>
                <a:ea typeface="Bobby Jones Condensed Soft"/>
                <a:cs typeface="Bobby Jones Condensed Soft"/>
                <a:sym typeface="Bobby Jones Condensed Soft"/>
              </a:rPr>
              <a:t>Let them know it is okay to make mistakes.</a:t>
            </a:r>
          </a:p>
        </p:txBody>
      </p:sp>
    </p:spTree>
    <p:extLst>
      <p:ext uri="{BB962C8B-B14F-4D97-AF65-F5344CB8AC3E}">
        <p14:creationId xmlns:p14="http://schemas.microsoft.com/office/powerpoint/2010/main" val="2111268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81BD8F30025C4A88CB789A54C283A6" ma:contentTypeVersion="17" ma:contentTypeDescription="Create a new document." ma:contentTypeScope="" ma:versionID="aa6528c44f8537bb0494e2fc15dbb417">
  <xsd:schema xmlns:xsd="http://www.w3.org/2001/XMLSchema" xmlns:xs="http://www.w3.org/2001/XMLSchema" xmlns:p="http://schemas.microsoft.com/office/2006/metadata/properties" xmlns:ns3="792e567f-152e-48ef-9687-e3091da65bb7" xmlns:ns4="6cfd64a9-7ee1-4133-9f1e-0705d094f235" targetNamespace="http://schemas.microsoft.com/office/2006/metadata/properties" ma:root="true" ma:fieldsID="62ca3b51ec363bc8e344da808b7a1ed4" ns3:_="" ns4:_="">
    <xsd:import namespace="792e567f-152e-48ef-9687-e3091da65bb7"/>
    <xsd:import namespace="6cfd64a9-7ee1-4133-9f1e-0705d094f23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ServiceOCR" minOccurs="0"/>
                <xsd:element ref="ns3:MediaServiceSearchProperties" minOccurs="0"/>
                <xsd:element ref="ns3:_activity"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2e567f-152e-48ef-9687-e3091da65b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fd64a9-7ee1-4133-9f1e-0705d094f2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792e567f-152e-48ef-9687-e3091da65b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A62A5C-CB5E-4F9B-B9FB-4D8E0A9EC5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2e567f-152e-48ef-9687-e3091da65bb7"/>
    <ds:schemaRef ds:uri="6cfd64a9-7ee1-4133-9f1e-0705d094f2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E01A5F-2598-4CED-AB29-5433D86ADB21}">
  <ds:schemaRefs>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6cfd64a9-7ee1-4133-9f1e-0705d094f235"/>
    <ds:schemaRef ds:uri="792e567f-152e-48ef-9687-e3091da65bb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9A85EDF-B171-4BB8-8D68-DB1AF9883D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TotalTime>
  <Words>1423</Words>
  <Application>Microsoft Office PowerPoint</Application>
  <PresentationFormat>Custom</PresentationFormat>
  <Paragraphs>127</Paragraphs>
  <Slides>22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Lucida Bright</vt:lpstr>
      <vt:lpstr>Calibri</vt:lpstr>
      <vt:lpstr>Arial</vt:lpstr>
      <vt:lpstr>Bobby Jones Condensed Soft</vt:lpstr>
      <vt:lpstr>Lucky Bones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Slides Presentation in Colorful Polka Dot Style</dc:title>
  <dc:creator>Georgina Davis</dc:creator>
  <cp:lastModifiedBy>Georgina Davis</cp:lastModifiedBy>
  <cp:revision>13</cp:revision>
  <dcterms:created xsi:type="dcterms:W3CDTF">2006-08-16T00:00:00Z</dcterms:created>
  <dcterms:modified xsi:type="dcterms:W3CDTF">2025-09-11T13:26:37Z</dcterms:modified>
  <dc:identifier>DAGsLkbJWNU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0x0101009181BD8F30025C4A88CB789A54C283A6</vt:lpwstr>
  </property>
</Properties>
</file>