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7"/>
  </p:notesMasterIdLst>
  <p:sldIdLst>
    <p:sldId id="256" r:id="rId2"/>
    <p:sldId id="257" r:id="rId3"/>
    <p:sldId id="279" r:id="rId4"/>
    <p:sldId id="278" r:id="rId5"/>
    <p:sldId id="266" r:id="rId6"/>
    <p:sldId id="270" r:id="rId7"/>
    <p:sldId id="271" r:id="rId8"/>
    <p:sldId id="272" r:id="rId9"/>
    <p:sldId id="273" r:id="rId10"/>
    <p:sldId id="274" r:id="rId11"/>
    <p:sldId id="276" r:id="rId12"/>
    <p:sldId id="277" r:id="rId13"/>
    <p:sldId id="275" r:id="rId14"/>
    <p:sldId id="269" r:id="rId15"/>
    <p:sldId id="26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1464" autoAdjust="0"/>
  </p:normalViewPr>
  <p:slideViewPr>
    <p:cSldViewPr snapToGrid="0">
      <p:cViewPr varScale="1">
        <p:scale>
          <a:sx n="52" d="100"/>
          <a:sy n="52" d="100"/>
        </p:scale>
        <p:origin x="142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5F3F2-2A43-4110-AEEF-E05F30E685D9}" type="datetimeFigureOut">
              <a:rPr lang="en-GB" smtClean="0"/>
              <a:t>20/10/2022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86B8C2-FB55-4CBB-902E-4105D7F30ED2}" type="slidenum">
              <a:rPr lang="en-GB" smtClean="0"/>
              <a:t>‹#›</a:t>
            </a:fld>
            <a:endParaRPr lang="en-GB"/>
          </a:p>
        </p:txBody>
      </p:sp>
    </p:spTree>
    <p:extLst>
      <p:ext uri="{BB962C8B-B14F-4D97-AF65-F5344CB8AC3E}">
        <p14:creationId xmlns:p14="http://schemas.microsoft.com/office/powerpoint/2010/main" val="3080373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graph has been taken from the Reading framework published in July 2021.</a:t>
            </a:r>
          </a:p>
          <a:p>
            <a:r>
              <a:rPr lang="en-GB" dirty="0"/>
              <a:t>It is really important when thinking about reading to consider the whole approach to reading. </a:t>
            </a:r>
          </a:p>
          <a:p>
            <a:r>
              <a:rPr lang="en-GB" dirty="0"/>
              <a:t>The report says:</a:t>
            </a:r>
          </a:p>
          <a:p>
            <a:r>
              <a:rPr lang="en-GB" dirty="0"/>
              <a:t>When children start learning to read, the number of words they can decode accurately is too limited to broaden their vocabulary. Their understanding of language should therefore be developed through their listening and speaking, while they are taught to decode through phonics. However, when they can read most words ‘at a glance’ and can decode unfamiliar words easily, they are free to think about the meaning of what they read. They can then begin to develop their understanding of language through their reading.</a:t>
            </a:r>
          </a:p>
          <a:p>
            <a:endParaRPr lang="en-GB" dirty="0"/>
          </a:p>
        </p:txBody>
      </p:sp>
      <p:sp>
        <p:nvSpPr>
          <p:cNvPr id="4" name="Slide Number Placeholder 3"/>
          <p:cNvSpPr>
            <a:spLocks noGrp="1"/>
          </p:cNvSpPr>
          <p:nvPr>
            <p:ph type="sldNum" sz="quarter" idx="10"/>
          </p:nvPr>
        </p:nvSpPr>
        <p:spPr/>
        <p:txBody>
          <a:bodyPr/>
          <a:lstStyle/>
          <a:p>
            <a:fld id="{9A86B8C2-FB55-4CBB-902E-4105D7F30ED2}" type="slidenum">
              <a:rPr lang="en-GB" smtClean="0"/>
              <a:t>5</a:t>
            </a:fld>
            <a:endParaRPr lang="en-GB"/>
          </a:p>
        </p:txBody>
      </p:sp>
    </p:spTree>
    <p:extLst>
      <p:ext uri="{BB962C8B-B14F-4D97-AF65-F5344CB8AC3E}">
        <p14:creationId xmlns:p14="http://schemas.microsoft.com/office/powerpoint/2010/main" val="568037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76C81D3-5638-4970-9727-7E4FF3605CA6}" type="datetimeFigureOut">
              <a:rPr lang="en-GB" smtClean="0"/>
              <a:t>20/10/2022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558C81-28DF-4EEA-AE66-1410139C9D16}" type="slidenum">
              <a:rPr lang="en-GB" smtClean="0"/>
              <a:t>‹#›</a:t>
            </a:fld>
            <a:endParaRPr lang="en-GB"/>
          </a:p>
        </p:txBody>
      </p:sp>
    </p:spTree>
    <p:extLst>
      <p:ext uri="{BB962C8B-B14F-4D97-AF65-F5344CB8AC3E}">
        <p14:creationId xmlns:p14="http://schemas.microsoft.com/office/powerpoint/2010/main" val="2196188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76C81D3-5638-4970-9727-7E4FF3605CA6}" type="datetimeFigureOut">
              <a:rPr lang="en-GB" smtClean="0"/>
              <a:t>20/10/2022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558C81-28DF-4EEA-AE66-1410139C9D16}" type="slidenum">
              <a:rPr lang="en-GB" smtClean="0"/>
              <a:t>‹#›</a:t>
            </a:fld>
            <a:endParaRPr lang="en-GB"/>
          </a:p>
        </p:txBody>
      </p:sp>
    </p:spTree>
    <p:extLst>
      <p:ext uri="{BB962C8B-B14F-4D97-AF65-F5344CB8AC3E}">
        <p14:creationId xmlns:p14="http://schemas.microsoft.com/office/powerpoint/2010/main" val="717819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76C81D3-5638-4970-9727-7E4FF3605CA6}" type="datetimeFigureOut">
              <a:rPr lang="en-GB" smtClean="0"/>
              <a:t>20/10/2022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558C81-28DF-4EEA-AE66-1410139C9D16}" type="slidenum">
              <a:rPr lang="en-GB" smtClean="0"/>
              <a:t>‹#›</a:t>
            </a:fld>
            <a:endParaRPr lang="en-GB"/>
          </a:p>
        </p:txBody>
      </p:sp>
    </p:spTree>
    <p:extLst>
      <p:ext uri="{BB962C8B-B14F-4D97-AF65-F5344CB8AC3E}">
        <p14:creationId xmlns:p14="http://schemas.microsoft.com/office/powerpoint/2010/main" val="1197437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76C81D3-5638-4970-9727-7E4FF3605CA6}" type="datetimeFigureOut">
              <a:rPr lang="en-GB" smtClean="0"/>
              <a:t>20/10/2022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558C81-28DF-4EEA-AE66-1410139C9D16}"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970657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6C81D3-5638-4970-9727-7E4FF3605CA6}" type="datetimeFigureOut">
              <a:rPr lang="en-GB" smtClean="0"/>
              <a:t>20/10/2022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558C81-28DF-4EEA-AE66-1410139C9D16}" type="slidenum">
              <a:rPr lang="en-GB" smtClean="0"/>
              <a:t>‹#›</a:t>
            </a:fld>
            <a:endParaRPr lang="en-GB"/>
          </a:p>
        </p:txBody>
      </p:sp>
    </p:spTree>
    <p:extLst>
      <p:ext uri="{BB962C8B-B14F-4D97-AF65-F5344CB8AC3E}">
        <p14:creationId xmlns:p14="http://schemas.microsoft.com/office/powerpoint/2010/main" val="814514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76C81D3-5638-4970-9727-7E4FF3605CA6}" type="datetimeFigureOut">
              <a:rPr lang="en-GB" smtClean="0"/>
              <a:t>20/10/2022</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558C81-28DF-4EEA-AE66-1410139C9D16}" type="slidenum">
              <a:rPr lang="en-GB" smtClean="0"/>
              <a:t>‹#›</a:t>
            </a:fld>
            <a:endParaRPr lang="en-GB"/>
          </a:p>
        </p:txBody>
      </p:sp>
    </p:spTree>
    <p:extLst>
      <p:ext uri="{BB962C8B-B14F-4D97-AF65-F5344CB8AC3E}">
        <p14:creationId xmlns:p14="http://schemas.microsoft.com/office/powerpoint/2010/main" val="2983999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76C81D3-5638-4970-9727-7E4FF3605CA6}" type="datetimeFigureOut">
              <a:rPr lang="en-GB" smtClean="0"/>
              <a:t>20/10/2022</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558C81-28DF-4EEA-AE66-1410139C9D16}" type="slidenum">
              <a:rPr lang="en-GB" smtClean="0"/>
              <a:t>‹#›</a:t>
            </a:fld>
            <a:endParaRPr lang="en-GB"/>
          </a:p>
        </p:txBody>
      </p:sp>
    </p:spTree>
    <p:extLst>
      <p:ext uri="{BB962C8B-B14F-4D97-AF65-F5344CB8AC3E}">
        <p14:creationId xmlns:p14="http://schemas.microsoft.com/office/powerpoint/2010/main" val="3249141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6C81D3-5638-4970-9727-7E4FF3605CA6}" type="datetimeFigureOut">
              <a:rPr lang="en-GB" smtClean="0"/>
              <a:t>20/10/2022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558C81-28DF-4EEA-AE66-1410139C9D16}" type="slidenum">
              <a:rPr lang="en-GB" smtClean="0"/>
              <a:t>‹#›</a:t>
            </a:fld>
            <a:endParaRPr lang="en-GB"/>
          </a:p>
        </p:txBody>
      </p:sp>
    </p:spTree>
    <p:extLst>
      <p:ext uri="{BB962C8B-B14F-4D97-AF65-F5344CB8AC3E}">
        <p14:creationId xmlns:p14="http://schemas.microsoft.com/office/powerpoint/2010/main" val="3420704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6C81D3-5638-4970-9727-7E4FF3605CA6}" type="datetimeFigureOut">
              <a:rPr lang="en-GB" smtClean="0"/>
              <a:t>20/10/2022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558C81-28DF-4EEA-AE66-1410139C9D16}" type="slidenum">
              <a:rPr lang="en-GB" smtClean="0"/>
              <a:t>‹#›</a:t>
            </a:fld>
            <a:endParaRPr lang="en-GB"/>
          </a:p>
        </p:txBody>
      </p:sp>
    </p:spTree>
    <p:extLst>
      <p:ext uri="{BB962C8B-B14F-4D97-AF65-F5344CB8AC3E}">
        <p14:creationId xmlns:p14="http://schemas.microsoft.com/office/powerpoint/2010/main" val="1582958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A76C81D3-5638-4970-9727-7E4FF3605CA6}" type="datetimeFigureOut">
              <a:rPr lang="en-GB" smtClean="0"/>
              <a:t>20/10/2022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558C81-28DF-4EEA-AE66-1410139C9D16}" type="slidenum">
              <a:rPr lang="en-GB" smtClean="0"/>
              <a:t>‹#›</a:t>
            </a:fld>
            <a:endParaRPr lang="en-GB"/>
          </a:p>
        </p:txBody>
      </p:sp>
    </p:spTree>
    <p:extLst>
      <p:ext uri="{BB962C8B-B14F-4D97-AF65-F5344CB8AC3E}">
        <p14:creationId xmlns:p14="http://schemas.microsoft.com/office/powerpoint/2010/main" val="2083088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6C81D3-5638-4970-9727-7E4FF3605CA6}" type="datetimeFigureOut">
              <a:rPr lang="en-GB" smtClean="0"/>
              <a:t>20/10/2022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558C81-28DF-4EEA-AE66-1410139C9D16}" type="slidenum">
              <a:rPr lang="en-GB" smtClean="0"/>
              <a:t>‹#›</a:t>
            </a:fld>
            <a:endParaRPr lang="en-GB"/>
          </a:p>
        </p:txBody>
      </p:sp>
    </p:spTree>
    <p:extLst>
      <p:ext uri="{BB962C8B-B14F-4D97-AF65-F5344CB8AC3E}">
        <p14:creationId xmlns:p14="http://schemas.microsoft.com/office/powerpoint/2010/main" val="1303159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6C81D3-5638-4970-9727-7E4FF3605CA6}" type="datetimeFigureOut">
              <a:rPr lang="en-GB" smtClean="0"/>
              <a:t>20/10/2022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558C81-28DF-4EEA-AE66-1410139C9D16}" type="slidenum">
              <a:rPr lang="en-GB" smtClean="0"/>
              <a:t>‹#›</a:t>
            </a:fld>
            <a:endParaRPr lang="en-GB"/>
          </a:p>
        </p:txBody>
      </p:sp>
    </p:spTree>
    <p:extLst>
      <p:ext uri="{BB962C8B-B14F-4D97-AF65-F5344CB8AC3E}">
        <p14:creationId xmlns:p14="http://schemas.microsoft.com/office/powerpoint/2010/main" val="153310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6C81D3-5638-4970-9727-7E4FF3605CA6}" type="datetimeFigureOut">
              <a:rPr lang="en-GB" smtClean="0"/>
              <a:t>20/10/2022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A558C81-28DF-4EEA-AE66-1410139C9D16}" type="slidenum">
              <a:rPr lang="en-GB" smtClean="0"/>
              <a:t>‹#›</a:t>
            </a:fld>
            <a:endParaRPr lang="en-GB"/>
          </a:p>
        </p:txBody>
      </p:sp>
    </p:spTree>
    <p:extLst>
      <p:ext uri="{BB962C8B-B14F-4D97-AF65-F5344CB8AC3E}">
        <p14:creationId xmlns:p14="http://schemas.microsoft.com/office/powerpoint/2010/main" val="4037417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A76C81D3-5638-4970-9727-7E4FF3605CA6}" type="datetimeFigureOut">
              <a:rPr lang="en-GB" smtClean="0"/>
              <a:t>20/10/2022</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2A558C81-28DF-4EEA-AE66-1410139C9D16}" type="slidenum">
              <a:rPr lang="en-GB" smtClean="0"/>
              <a:t>‹#›</a:t>
            </a:fld>
            <a:endParaRPr lang="en-GB"/>
          </a:p>
        </p:txBody>
      </p:sp>
    </p:spTree>
    <p:extLst>
      <p:ext uri="{BB962C8B-B14F-4D97-AF65-F5344CB8AC3E}">
        <p14:creationId xmlns:p14="http://schemas.microsoft.com/office/powerpoint/2010/main" val="841748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76C81D3-5638-4970-9727-7E4FF3605CA6}" type="datetimeFigureOut">
              <a:rPr lang="en-GB" smtClean="0"/>
              <a:t>20/10/2022</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2A558C81-28DF-4EEA-AE66-1410139C9D16}" type="slidenum">
              <a:rPr lang="en-GB" smtClean="0"/>
              <a:t>‹#›</a:t>
            </a:fld>
            <a:endParaRPr lang="en-GB"/>
          </a:p>
        </p:txBody>
      </p:sp>
    </p:spTree>
    <p:extLst>
      <p:ext uri="{BB962C8B-B14F-4D97-AF65-F5344CB8AC3E}">
        <p14:creationId xmlns:p14="http://schemas.microsoft.com/office/powerpoint/2010/main" val="3690098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A76C81D3-5638-4970-9727-7E4FF3605CA6}" type="datetimeFigureOut">
              <a:rPr lang="en-GB" smtClean="0"/>
              <a:t>20/10/2022</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2A558C81-28DF-4EEA-AE66-1410139C9D16}" type="slidenum">
              <a:rPr lang="en-GB" smtClean="0"/>
              <a:t>‹#›</a:t>
            </a:fld>
            <a:endParaRPr lang="en-GB"/>
          </a:p>
        </p:txBody>
      </p:sp>
    </p:spTree>
    <p:extLst>
      <p:ext uri="{BB962C8B-B14F-4D97-AF65-F5344CB8AC3E}">
        <p14:creationId xmlns:p14="http://schemas.microsoft.com/office/powerpoint/2010/main" val="2443234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76C81D3-5638-4970-9727-7E4FF3605CA6}" type="datetimeFigureOut">
              <a:rPr lang="en-GB" smtClean="0"/>
              <a:t>20/10/2022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558C81-28DF-4EEA-AE66-1410139C9D16}" type="slidenum">
              <a:rPr lang="en-GB" smtClean="0"/>
              <a:t>‹#›</a:t>
            </a:fld>
            <a:endParaRPr lang="en-GB"/>
          </a:p>
        </p:txBody>
      </p:sp>
    </p:spTree>
    <p:extLst>
      <p:ext uri="{BB962C8B-B14F-4D97-AF65-F5344CB8AC3E}">
        <p14:creationId xmlns:p14="http://schemas.microsoft.com/office/powerpoint/2010/main" val="1068356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76C81D3-5638-4970-9727-7E4FF3605CA6}" type="datetimeFigureOut">
              <a:rPr lang="en-GB" smtClean="0"/>
              <a:t>20/10/2022</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A558C81-28DF-4EEA-AE66-1410139C9D16}" type="slidenum">
              <a:rPr lang="en-GB" smtClean="0"/>
              <a:t>‹#›</a:t>
            </a:fld>
            <a:endParaRPr lang="en-GB"/>
          </a:p>
        </p:txBody>
      </p:sp>
    </p:spTree>
    <p:extLst>
      <p:ext uri="{BB962C8B-B14F-4D97-AF65-F5344CB8AC3E}">
        <p14:creationId xmlns:p14="http://schemas.microsoft.com/office/powerpoint/2010/main" val="113145756"/>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oxfordowl.co.uk/"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UCI2mu7URBc"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5400" b="1" dirty="0">
                <a:solidFill>
                  <a:srgbClr val="FFC000"/>
                </a:solidFill>
              </a:rPr>
              <a:t>Bearwood Primary School</a:t>
            </a:r>
            <a:br>
              <a:rPr lang="en-GB" sz="5400" b="1" dirty="0">
                <a:solidFill>
                  <a:srgbClr val="FFC000"/>
                </a:solidFill>
              </a:rPr>
            </a:br>
            <a:r>
              <a:rPr lang="en-GB" sz="4800" b="1" dirty="0">
                <a:solidFill>
                  <a:srgbClr val="FFC000"/>
                </a:solidFill>
              </a:rPr>
              <a:t>Early Years Foundation Stage</a:t>
            </a:r>
            <a:br>
              <a:rPr lang="en-GB" sz="4800" b="1" dirty="0">
                <a:solidFill>
                  <a:srgbClr val="FFC000"/>
                </a:solidFill>
              </a:rPr>
            </a:br>
            <a:br>
              <a:rPr lang="en-GB" sz="4800" b="1" dirty="0">
                <a:solidFill>
                  <a:srgbClr val="FFC000"/>
                </a:solidFill>
              </a:rPr>
            </a:br>
            <a:r>
              <a:rPr lang="en-GB" sz="4800" b="1" dirty="0">
                <a:solidFill>
                  <a:srgbClr val="FFC000"/>
                </a:solidFill>
              </a:rPr>
              <a:t>Early Reading Workshop</a:t>
            </a:r>
            <a:br>
              <a:rPr lang="en-GB" sz="4800" b="1">
                <a:solidFill>
                  <a:srgbClr val="FFC000"/>
                </a:solidFill>
              </a:rPr>
            </a:br>
            <a:r>
              <a:rPr lang="en-GB" sz="4800" b="1">
                <a:solidFill>
                  <a:srgbClr val="FFC000"/>
                </a:solidFill>
              </a:rPr>
              <a:t>October 2022</a:t>
            </a:r>
            <a:endParaRPr lang="en-GB" sz="4800" b="1" dirty="0">
              <a:solidFill>
                <a:srgbClr val="FFC000"/>
              </a:solidFill>
            </a:endParaRPr>
          </a:p>
        </p:txBody>
      </p:sp>
      <p:pic>
        <p:nvPicPr>
          <p:cNvPr id="3" name="Picture 2"/>
          <p:cNvPicPr>
            <a:picLocks noChangeAspect="1"/>
          </p:cNvPicPr>
          <p:nvPr/>
        </p:nvPicPr>
        <p:blipFill>
          <a:blip r:embed="rId2"/>
          <a:stretch>
            <a:fillRect/>
          </a:stretch>
        </p:blipFill>
        <p:spPr>
          <a:xfrm>
            <a:off x="8209691" y="4307798"/>
            <a:ext cx="2847975" cy="1600200"/>
          </a:xfrm>
          <a:prstGeom prst="rect">
            <a:avLst/>
          </a:prstGeom>
        </p:spPr>
      </p:pic>
    </p:spTree>
    <p:extLst>
      <p:ext uri="{BB962C8B-B14F-4D97-AF65-F5344CB8AC3E}">
        <p14:creationId xmlns:p14="http://schemas.microsoft.com/office/powerpoint/2010/main" val="1310648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FFC000"/>
                </a:solidFill>
              </a:rPr>
              <a:t>1:1 Reading Session</a:t>
            </a:r>
          </a:p>
        </p:txBody>
      </p:sp>
      <p:sp>
        <p:nvSpPr>
          <p:cNvPr id="3" name="Content Placeholder 2"/>
          <p:cNvSpPr>
            <a:spLocks noGrp="1"/>
          </p:cNvSpPr>
          <p:nvPr>
            <p:ph idx="1"/>
          </p:nvPr>
        </p:nvSpPr>
        <p:spPr>
          <a:xfrm>
            <a:off x="1423352" y="1324948"/>
            <a:ext cx="9640888" cy="4557692"/>
          </a:xfrm>
        </p:spPr>
        <p:txBody>
          <a:bodyPr>
            <a:normAutofit lnSpcReduction="10000"/>
          </a:bodyPr>
          <a:lstStyle/>
          <a:p>
            <a:r>
              <a:rPr lang="en-GB" sz="2800" dirty="0">
                <a:solidFill>
                  <a:srgbClr val="FFC000"/>
                </a:solidFill>
              </a:rPr>
              <a:t>Warm-up – Sound and Tricky Word card</a:t>
            </a:r>
          </a:p>
          <a:p>
            <a:r>
              <a:rPr lang="en-GB" sz="2800" dirty="0">
                <a:solidFill>
                  <a:srgbClr val="FFC000"/>
                </a:solidFill>
              </a:rPr>
              <a:t>Book talk – cover, pictures, story so far, predictions, </a:t>
            </a:r>
          </a:p>
          <a:p>
            <a:r>
              <a:rPr lang="en-GB" sz="2800" dirty="0">
                <a:solidFill>
                  <a:srgbClr val="FFC000"/>
                </a:solidFill>
              </a:rPr>
              <a:t>Read. Children use their phonic knowledge to say the sounds, then blend them to read the word, and then repeat the sentence. Encourage independence, resilience, refer to sound card if needed, and recognising Tricky Words.</a:t>
            </a:r>
          </a:p>
          <a:p>
            <a:r>
              <a:rPr lang="en-GB" sz="2800" dirty="0">
                <a:solidFill>
                  <a:srgbClr val="FFC000"/>
                </a:solidFill>
              </a:rPr>
              <a:t>Questioning and discussion to develop comprehension</a:t>
            </a:r>
          </a:p>
          <a:p>
            <a:r>
              <a:rPr lang="en-GB" sz="2800" dirty="0">
                <a:solidFill>
                  <a:srgbClr val="FFC000"/>
                </a:solidFill>
              </a:rPr>
              <a:t>Reminder of target and what to practice at home</a:t>
            </a:r>
          </a:p>
        </p:txBody>
      </p:sp>
    </p:spTree>
    <p:extLst>
      <p:ext uri="{BB962C8B-B14F-4D97-AF65-F5344CB8AC3E}">
        <p14:creationId xmlns:p14="http://schemas.microsoft.com/office/powerpoint/2010/main" val="490646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FFC000"/>
                </a:solidFill>
              </a:rPr>
              <a:t>Practising Reading at Home </a:t>
            </a:r>
          </a:p>
        </p:txBody>
      </p:sp>
      <p:sp>
        <p:nvSpPr>
          <p:cNvPr id="3" name="Content Placeholder 2"/>
          <p:cNvSpPr>
            <a:spLocks noGrp="1"/>
          </p:cNvSpPr>
          <p:nvPr>
            <p:ph idx="1"/>
          </p:nvPr>
        </p:nvSpPr>
        <p:spPr>
          <a:xfrm>
            <a:off x="1104293" y="1383957"/>
            <a:ext cx="9711753" cy="5082157"/>
          </a:xfrm>
        </p:spPr>
        <p:txBody>
          <a:bodyPr>
            <a:normAutofit fontScale="85000" lnSpcReduction="20000"/>
          </a:bodyPr>
          <a:lstStyle/>
          <a:p>
            <a:r>
              <a:rPr lang="en-GB" sz="2400" dirty="0">
                <a:solidFill>
                  <a:srgbClr val="FFC000"/>
                </a:solidFill>
              </a:rPr>
              <a:t>Check the reading record for notes.</a:t>
            </a:r>
          </a:p>
          <a:p>
            <a:r>
              <a:rPr lang="en-GB" sz="2400" dirty="0">
                <a:solidFill>
                  <a:srgbClr val="FFC000"/>
                </a:solidFill>
              </a:rPr>
              <a:t>Practise sounds and tricky words on the card. Practise the ones your child has learned so far in school – they should know what these are.</a:t>
            </a:r>
          </a:p>
          <a:p>
            <a:r>
              <a:rPr lang="en-GB" sz="2400" dirty="0">
                <a:solidFill>
                  <a:srgbClr val="FFC000"/>
                </a:solidFill>
              </a:rPr>
              <a:t>Listen to your child read. They should hold the book and point to each sound/ word as they read. Encourage them to say the sounds clearly, and repeat them until they can blend them to say the word. Encourage them to read each sentence once they have decoded or recognised all the words. Children will have been taught all the phonics in their reading book. </a:t>
            </a:r>
          </a:p>
          <a:p>
            <a:r>
              <a:rPr lang="en-GB" sz="2400" dirty="0">
                <a:solidFill>
                  <a:srgbClr val="FFC000"/>
                </a:solidFill>
              </a:rPr>
              <a:t>Re- read the book to develop fluency. Children will have a reading book for approximately 1 week, as they will only move on to the next book once they have been taught all the phonics required.</a:t>
            </a:r>
          </a:p>
          <a:p>
            <a:r>
              <a:rPr lang="en-GB" sz="2400" dirty="0">
                <a:solidFill>
                  <a:srgbClr val="FFC000"/>
                </a:solidFill>
              </a:rPr>
              <a:t>Sign the Reading Record, so that we know you have listened to them practise their reading. </a:t>
            </a:r>
          </a:p>
          <a:p>
            <a:r>
              <a:rPr lang="en-GB" sz="2400" dirty="0">
                <a:solidFill>
                  <a:srgbClr val="FFC000"/>
                </a:solidFill>
              </a:rPr>
              <a:t>Read other stories and books to and with your child, as often as you can. </a:t>
            </a:r>
          </a:p>
          <a:p>
            <a:r>
              <a:rPr lang="en-GB" sz="2400" dirty="0">
                <a:solidFill>
                  <a:srgbClr val="FFC000"/>
                </a:solidFill>
              </a:rPr>
              <a:t>Read</a:t>
            </a:r>
          </a:p>
          <a:p>
            <a:endParaRPr lang="en-GB" dirty="0">
              <a:solidFill>
                <a:srgbClr val="FFC000"/>
              </a:solidFill>
            </a:endParaRPr>
          </a:p>
        </p:txBody>
      </p:sp>
    </p:spTree>
    <p:extLst>
      <p:ext uri="{BB962C8B-B14F-4D97-AF65-F5344CB8AC3E}">
        <p14:creationId xmlns:p14="http://schemas.microsoft.com/office/powerpoint/2010/main" val="742548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FFC000"/>
                </a:solidFill>
              </a:rPr>
              <a:t>What you can do to help</a:t>
            </a:r>
          </a:p>
        </p:txBody>
      </p:sp>
      <p:sp>
        <p:nvSpPr>
          <p:cNvPr id="3" name="Content Placeholder 2"/>
          <p:cNvSpPr>
            <a:spLocks noGrp="1"/>
          </p:cNvSpPr>
          <p:nvPr>
            <p:ph idx="1"/>
          </p:nvPr>
        </p:nvSpPr>
        <p:spPr>
          <a:xfrm>
            <a:off x="1070655" y="1396314"/>
            <a:ext cx="9987054" cy="4893275"/>
          </a:xfrm>
        </p:spPr>
        <p:txBody>
          <a:bodyPr>
            <a:normAutofit fontScale="85000" lnSpcReduction="10000"/>
          </a:bodyPr>
          <a:lstStyle/>
          <a:p>
            <a:r>
              <a:rPr lang="en-GB" dirty="0">
                <a:solidFill>
                  <a:srgbClr val="FFC000"/>
                </a:solidFill>
              </a:rPr>
              <a:t>Make sure your child has their book bag with their Reading Record, sound/tricky word card and reading book with them in school each day</a:t>
            </a:r>
          </a:p>
          <a:p>
            <a:r>
              <a:rPr lang="en-GB" dirty="0">
                <a:solidFill>
                  <a:srgbClr val="FFC000"/>
                </a:solidFill>
              </a:rPr>
              <a:t>Know their reading target</a:t>
            </a:r>
          </a:p>
          <a:p>
            <a:r>
              <a:rPr lang="en-GB" dirty="0">
                <a:solidFill>
                  <a:srgbClr val="FFC000"/>
                </a:solidFill>
              </a:rPr>
              <a:t>Practise the sounds and tricky words they have learned with them</a:t>
            </a:r>
          </a:p>
          <a:p>
            <a:r>
              <a:rPr lang="en-GB" dirty="0">
                <a:solidFill>
                  <a:srgbClr val="FFC000"/>
                </a:solidFill>
              </a:rPr>
              <a:t>Listen to them practise their reading at home every day in a quiet time and place</a:t>
            </a:r>
          </a:p>
          <a:p>
            <a:r>
              <a:rPr lang="en-GB" dirty="0">
                <a:solidFill>
                  <a:srgbClr val="FFC000"/>
                </a:solidFill>
              </a:rPr>
              <a:t>Encourage them to stretch and repeat the sounds if they cannot blend to read the word</a:t>
            </a:r>
          </a:p>
          <a:p>
            <a:r>
              <a:rPr lang="en-GB" dirty="0">
                <a:solidFill>
                  <a:srgbClr val="FFC000"/>
                </a:solidFill>
              </a:rPr>
              <a:t>Make sure they read the word and the sentence after they have decoded it</a:t>
            </a:r>
          </a:p>
          <a:p>
            <a:r>
              <a:rPr lang="en-GB" dirty="0">
                <a:solidFill>
                  <a:srgbClr val="FFC000"/>
                </a:solidFill>
              </a:rPr>
              <a:t>Encourage them in re-reading their book to develop fluency</a:t>
            </a:r>
          </a:p>
          <a:p>
            <a:r>
              <a:rPr lang="en-GB" dirty="0">
                <a:solidFill>
                  <a:srgbClr val="FFC000"/>
                </a:solidFill>
              </a:rPr>
              <a:t>If they have memorised the book, ensure that they are pointing to each word as they say it</a:t>
            </a:r>
          </a:p>
          <a:p>
            <a:r>
              <a:rPr lang="en-GB" dirty="0">
                <a:solidFill>
                  <a:srgbClr val="FFC000"/>
                </a:solidFill>
              </a:rPr>
              <a:t>Discourage guessing! They may recognise a word once they have come across it multiple times or if they are skilled silent decoders – but random guessing is not an effective strategy</a:t>
            </a:r>
          </a:p>
          <a:p>
            <a:r>
              <a:rPr lang="en-GB" dirty="0">
                <a:solidFill>
                  <a:srgbClr val="FFC000"/>
                </a:solidFill>
              </a:rPr>
              <a:t>Speak to the class teacher if you have any concerns or questions</a:t>
            </a:r>
          </a:p>
          <a:p>
            <a:endParaRPr lang="en-GB" dirty="0">
              <a:solidFill>
                <a:srgbClr val="FFC000"/>
              </a:solidFill>
            </a:endParaRPr>
          </a:p>
          <a:p>
            <a:endParaRPr lang="en-GB" dirty="0">
              <a:solidFill>
                <a:srgbClr val="FFC000"/>
              </a:solidFill>
            </a:endParaRPr>
          </a:p>
        </p:txBody>
      </p:sp>
    </p:spTree>
    <p:extLst>
      <p:ext uri="{BB962C8B-B14F-4D97-AF65-F5344CB8AC3E}">
        <p14:creationId xmlns:p14="http://schemas.microsoft.com/office/powerpoint/2010/main" val="742735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FFC000"/>
                </a:solidFill>
              </a:rPr>
              <a:t>Reading Resources</a:t>
            </a:r>
          </a:p>
        </p:txBody>
      </p:sp>
      <p:sp>
        <p:nvSpPr>
          <p:cNvPr id="3" name="Content Placeholder 2"/>
          <p:cNvSpPr>
            <a:spLocks noGrp="1"/>
          </p:cNvSpPr>
          <p:nvPr>
            <p:ph idx="1"/>
          </p:nvPr>
        </p:nvSpPr>
        <p:spPr>
          <a:xfrm>
            <a:off x="1016811" y="1343608"/>
            <a:ext cx="8946541" cy="4998657"/>
          </a:xfrm>
        </p:spPr>
        <p:txBody>
          <a:bodyPr>
            <a:normAutofit fontScale="85000" lnSpcReduction="10000"/>
          </a:bodyPr>
          <a:lstStyle/>
          <a:p>
            <a:r>
              <a:rPr lang="en-GB" sz="2800" dirty="0">
                <a:solidFill>
                  <a:srgbClr val="FFC000"/>
                </a:solidFill>
              </a:rPr>
              <a:t>Picture Books</a:t>
            </a:r>
          </a:p>
          <a:p>
            <a:r>
              <a:rPr lang="en-GB" sz="2800" dirty="0">
                <a:solidFill>
                  <a:srgbClr val="FFC000"/>
                </a:solidFill>
              </a:rPr>
              <a:t>Information Books</a:t>
            </a:r>
          </a:p>
          <a:p>
            <a:r>
              <a:rPr lang="en-GB" sz="2800" dirty="0">
                <a:solidFill>
                  <a:srgbClr val="FFC000"/>
                </a:solidFill>
              </a:rPr>
              <a:t>Fully decodable books linked to phonics</a:t>
            </a:r>
          </a:p>
          <a:p>
            <a:r>
              <a:rPr lang="en-GB" sz="2800" dirty="0">
                <a:solidFill>
                  <a:srgbClr val="FFC000"/>
                </a:solidFill>
              </a:rPr>
              <a:t>eBooks on Oxford Owl assigned for weeks</a:t>
            </a:r>
          </a:p>
          <a:p>
            <a:pPr marL="0" indent="0">
              <a:buNone/>
            </a:pPr>
            <a:r>
              <a:rPr lang="en-GB" sz="2800" dirty="0">
                <a:solidFill>
                  <a:srgbClr val="FFC000"/>
                </a:solidFill>
              </a:rPr>
              <a:t>    when we do revision/ holidays. (see login </a:t>
            </a:r>
          </a:p>
          <a:p>
            <a:pPr marL="0" indent="0">
              <a:buNone/>
            </a:pPr>
            <a:r>
              <a:rPr lang="en-GB" sz="2800" dirty="0">
                <a:solidFill>
                  <a:srgbClr val="FFC000"/>
                </a:solidFill>
              </a:rPr>
              <a:t>    details in reading record) </a:t>
            </a:r>
            <a:r>
              <a:rPr lang="en-GB" sz="2800" dirty="0">
                <a:solidFill>
                  <a:srgbClr val="FFC000"/>
                </a:solidFill>
                <a:hlinkClick r:id="rId2"/>
              </a:rPr>
              <a:t>https://www.oxfordowl.co.uk/</a:t>
            </a:r>
            <a:r>
              <a:rPr lang="en-GB" sz="2800" dirty="0">
                <a:solidFill>
                  <a:srgbClr val="FFC000"/>
                </a:solidFill>
              </a:rPr>
              <a:t> </a:t>
            </a:r>
          </a:p>
          <a:p>
            <a:r>
              <a:rPr lang="en-GB" sz="2800" dirty="0">
                <a:solidFill>
                  <a:srgbClr val="FFC000"/>
                </a:solidFill>
              </a:rPr>
              <a:t>Sound Cards</a:t>
            </a:r>
          </a:p>
          <a:p>
            <a:r>
              <a:rPr lang="en-GB" sz="2800" dirty="0">
                <a:solidFill>
                  <a:srgbClr val="FFC000"/>
                </a:solidFill>
              </a:rPr>
              <a:t>Tricky Word Cards</a:t>
            </a:r>
          </a:p>
          <a:p>
            <a:r>
              <a:rPr lang="en-GB" sz="2800" dirty="0">
                <a:solidFill>
                  <a:srgbClr val="FFC000"/>
                </a:solidFill>
              </a:rPr>
              <a:t>Colour banded reading books</a:t>
            </a:r>
          </a:p>
          <a:p>
            <a:r>
              <a:rPr lang="en-GB" sz="2800" dirty="0">
                <a:solidFill>
                  <a:srgbClr val="FFC000"/>
                </a:solidFill>
              </a:rPr>
              <a:t>Any text: magazines, comics, recipes,</a:t>
            </a:r>
          </a:p>
          <a:p>
            <a:r>
              <a:rPr lang="en-GB" sz="2800" dirty="0">
                <a:solidFill>
                  <a:srgbClr val="FFC000"/>
                </a:solidFill>
              </a:rPr>
              <a:t>Words anywhere…</a:t>
            </a:r>
          </a:p>
          <a:p>
            <a:endParaRPr lang="en-GB" sz="2800" dirty="0">
              <a:solidFill>
                <a:srgbClr val="FFC000"/>
              </a:solidFill>
            </a:endParaRPr>
          </a:p>
          <a:p>
            <a:endParaRPr lang="en-GB" sz="2800" dirty="0">
              <a:solidFill>
                <a:srgbClr val="FFC000"/>
              </a:solidFill>
            </a:endParaRPr>
          </a:p>
        </p:txBody>
      </p:sp>
      <p:pic>
        <p:nvPicPr>
          <p:cNvPr id="4" name="Picture 3"/>
          <p:cNvPicPr>
            <a:picLocks noChangeAspect="1"/>
          </p:cNvPicPr>
          <p:nvPr/>
        </p:nvPicPr>
        <p:blipFill>
          <a:blip r:embed="rId3"/>
          <a:stretch>
            <a:fillRect/>
          </a:stretch>
        </p:blipFill>
        <p:spPr>
          <a:xfrm>
            <a:off x="10090988" y="309100"/>
            <a:ext cx="1838678" cy="2291873"/>
          </a:xfrm>
          <a:prstGeom prst="rect">
            <a:avLst/>
          </a:prstGeom>
        </p:spPr>
      </p:pic>
      <p:pic>
        <p:nvPicPr>
          <p:cNvPr id="5" name="Picture 4"/>
          <p:cNvPicPr>
            <a:picLocks noChangeAspect="1"/>
          </p:cNvPicPr>
          <p:nvPr/>
        </p:nvPicPr>
        <p:blipFill>
          <a:blip r:embed="rId4"/>
          <a:stretch>
            <a:fillRect/>
          </a:stretch>
        </p:blipFill>
        <p:spPr>
          <a:xfrm>
            <a:off x="8965065" y="1491619"/>
            <a:ext cx="2171538" cy="1839227"/>
          </a:xfrm>
          <a:prstGeom prst="rect">
            <a:avLst/>
          </a:prstGeom>
        </p:spPr>
      </p:pic>
      <p:pic>
        <p:nvPicPr>
          <p:cNvPr id="6" name="Picture 5"/>
          <p:cNvPicPr>
            <a:picLocks noChangeAspect="1"/>
          </p:cNvPicPr>
          <p:nvPr/>
        </p:nvPicPr>
        <p:blipFill rotWithShape="1">
          <a:blip r:embed="rId5"/>
          <a:srcRect l="10148" r="9458"/>
          <a:stretch/>
        </p:blipFill>
        <p:spPr>
          <a:xfrm>
            <a:off x="10430065" y="3141456"/>
            <a:ext cx="1554480" cy="1933575"/>
          </a:xfrm>
          <a:prstGeom prst="rect">
            <a:avLst/>
          </a:prstGeom>
        </p:spPr>
      </p:pic>
      <p:pic>
        <p:nvPicPr>
          <p:cNvPr id="7" name="Picture 6"/>
          <p:cNvPicPr>
            <a:picLocks noChangeAspect="1"/>
          </p:cNvPicPr>
          <p:nvPr/>
        </p:nvPicPr>
        <p:blipFill>
          <a:blip r:embed="rId6"/>
          <a:stretch>
            <a:fillRect/>
          </a:stretch>
        </p:blipFill>
        <p:spPr>
          <a:xfrm>
            <a:off x="8457097" y="4188301"/>
            <a:ext cx="2234021" cy="2234021"/>
          </a:xfrm>
          <a:prstGeom prst="rect">
            <a:avLst/>
          </a:prstGeom>
        </p:spPr>
      </p:pic>
    </p:spTree>
    <p:extLst>
      <p:ext uri="{BB962C8B-B14F-4D97-AF65-F5344CB8AC3E}">
        <p14:creationId xmlns:p14="http://schemas.microsoft.com/office/powerpoint/2010/main" val="2348184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FFC000"/>
                </a:solidFill>
              </a:rPr>
              <a:t>Reading the Environment</a:t>
            </a:r>
          </a:p>
        </p:txBody>
      </p:sp>
      <p:sp>
        <p:nvSpPr>
          <p:cNvPr id="3" name="Content Placeholder 2"/>
          <p:cNvSpPr>
            <a:spLocks noGrp="1"/>
          </p:cNvSpPr>
          <p:nvPr>
            <p:ph idx="1"/>
          </p:nvPr>
        </p:nvSpPr>
        <p:spPr/>
        <p:txBody>
          <a:bodyPr>
            <a:normAutofit/>
          </a:bodyPr>
          <a:lstStyle/>
          <a:p>
            <a:r>
              <a:rPr lang="en-GB" sz="3200" dirty="0">
                <a:solidFill>
                  <a:srgbClr val="FFC000"/>
                </a:solidFill>
              </a:rPr>
              <a:t>Not all reading is in books</a:t>
            </a:r>
          </a:p>
          <a:p>
            <a:r>
              <a:rPr lang="en-GB" sz="3200" dirty="0">
                <a:solidFill>
                  <a:srgbClr val="FFC000"/>
                </a:solidFill>
              </a:rPr>
              <a:t>We are surrounded by print that communicates a message</a:t>
            </a:r>
          </a:p>
          <a:p>
            <a:r>
              <a:rPr lang="en-GB" sz="3200" dirty="0">
                <a:solidFill>
                  <a:srgbClr val="FFC000"/>
                </a:solidFill>
              </a:rPr>
              <a:t>Alert your child to uses of print in the environment</a:t>
            </a:r>
          </a:p>
          <a:p>
            <a:r>
              <a:rPr lang="en-GB" sz="3200" dirty="0">
                <a:solidFill>
                  <a:srgbClr val="FFC000"/>
                </a:solidFill>
              </a:rPr>
              <a:t>Point out signs and labels</a:t>
            </a:r>
          </a:p>
        </p:txBody>
      </p:sp>
      <p:pic>
        <p:nvPicPr>
          <p:cNvPr id="4" name="Picture 3"/>
          <p:cNvPicPr>
            <a:picLocks noChangeAspect="1"/>
          </p:cNvPicPr>
          <p:nvPr/>
        </p:nvPicPr>
        <p:blipFill>
          <a:blip r:embed="rId2"/>
          <a:stretch>
            <a:fillRect/>
          </a:stretch>
        </p:blipFill>
        <p:spPr>
          <a:xfrm>
            <a:off x="10220996" y="1403655"/>
            <a:ext cx="1305488" cy="1673250"/>
          </a:xfrm>
          <a:prstGeom prst="rect">
            <a:avLst/>
          </a:prstGeom>
        </p:spPr>
      </p:pic>
      <p:pic>
        <p:nvPicPr>
          <p:cNvPr id="5" name="Picture 4"/>
          <p:cNvPicPr>
            <a:picLocks noChangeAspect="1"/>
          </p:cNvPicPr>
          <p:nvPr/>
        </p:nvPicPr>
        <p:blipFill>
          <a:blip r:embed="rId3"/>
          <a:stretch>
            <a:fillRect/>
          </a:stretch>
        </p:blipFill>
        <p:spPr>
          <a:xfrm>
            <a:off x="10026322" y="3385501"/>
            <a:ext cx="1694835" cy="664522"/>
          </a:xfrm>
          <a:prstGeom prst="rect">
            <a:avLst/>
          </a:prstGeom>
        </p:spPr>
      </p:pic>
      <p:pic>
        <p:nvPicPr>
          <p:cNvPr id="6" name="Picture 5"/>
          <p:cNvPicPr>
            <a:picLocks noChangeAspect="1"/>
          </p:cNvPicPr>
          <p:nvPr/>
        </p:nvPicPr>
        <p:blipFill>
          <a:blip r:embed="rId4"/>
          <a:stretch>
            <a:fillRect/>
          </a:stretch>
        </p:blipFill>
        <p:spPr>
          <a:xfrm>
            <a:off x="10036781" y="4304945"/>
            <a:ext cx="1684376" cy="1684376"/>
          </a:xfrm>
          <a:prstGeom prst="rect">
            <a:avLst/>
          </a:prstGeom>
        </p:spPr>
      </p:pic>
      <p:pic>
        <p:nvPicPr>
          <p:cNvPr id="7" name="Picture 6"/>
          <p:cNvPicPr>
            <a:picLocks noChangeAspect="1"/>
          </p:cNvPicPr>
          <p:nvPr/>
        </p:nvPicPr>
        <p:blipFill>
          <a:blip r:embed="rId5"/>
          <a:stretch>
            <a:fillRect/>
          </a:stretch>
        </p:blipFill>
        <p:spPr>
          <a:xfrm>
            <a:off x="8489572" y="3864013"/>
            <a:ext cx="1302316" cy="1298561"/>
          </a:xfrm>
          <a:prstGeom prst="rect">
            <a:avLst/>
          </a:prstGeom>
        </p:spPr>
      </p:pic>
      <p:pic>
        <p:nvPicPr>
          <p:cNvPr id="8" name="Picture 7"/>
          <p:cNvPicPr>
            <a:picLocks noChangeAspect="1"/>
          </p:cNvPicPr>
          <p:nvPr/>
        </p:nvPicPr>
        <p:blipFill>
          <a:blip r:embed="rId6"/>
          <a:stretch>
            <a:fillRect/>
          </a:stretch>
        </p:blipFill>
        <p:spPr>
          <a:xfrm>
            <a:off x="8489572" y="5362244"/>
            <a:ext cx="1341236" cy="658425"/>
          </a:xfrm>
          <a:prstGeom prst="rect">
            <a:avLst/>
          </a:prstGeom>
        </p:spPr>
      </p:pic>
    </p:spTree>
    <p:extLst>
      <p:ext uri="{BB962C8B-B14F-4D97-AF65-F5344CB8AC3E}">
        <p14:creationId xmlns:p14="http://schemas.microsoft.com/office/powerpoint/2010/main" val="3560692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050324"/>
            <a:ext cx="10462613" cy="5109406"/>
          </a:xfrm>
        </p:spPr>
        <p:txBody>
          <a:bodyPr/>
          <a:lstStyle/>
          <a:p>
            <a:pPr algn="ctr"/>
            <a:r>
              <a:rPr lang="en-GB" sz="3600" b="1" dirty="0">
                <a:solidFill>
                  <a:srgbClr val="FFC000"/>
                </a:solidFill>
                <a:latin typeface="Comic Sans MS" panose="030F0702030302020204" pitchFamily="66" charset="0"/>
              </a:rPr>
              <a:t>Learning to read is a marathon, not a sprint. Our children deserve to develop a love of reading – make it a happy event.</a:t>
            </a:r>
            <a:br>
              <a:rPr lang="en-GB" sz="3600" b="1" dirty="0">
                <a:solidFill>
                  <a:srgbClr val="FFC000"/>
                </a:solidFill>
                <a:latin typeface="Comic Sans MS" panose="030F0702030302020204" pitchFamily="66" charset="0"/>
              </a:rPr>
            </a:br>
            <a:r>
              <a:rPr lang="en-GB" sz="3600" b="1" dirty="0">
                <a:solidFill>
                  <a:srgbClr val="FFC000"/>
                </a:solidFill>
                <a:latin typeface="Comic Sans MS" panose="030F0702030302020204" pitchFamily="66" charset="0"/>
              </a:rPr>
              <a:t>Reading is the key to knowledge </a:t>
            </a:r>
            <a:r>
              <a:rPr lang="en-GB" sz="3600" b="1">
                <a:solidFill>
                  <a:srgbClr val="FFC000"/>
                </a:solidFill>
                <a:latin typeface="Comic Sans MS" panose="030F0702030302020204" pitchFamily="66" charset="0"/>
              </a:rPr>
              <a:t>and success. </a:t>
            </a:r>
            <a:r>
              <a:rPr lang="en-GB" sz="5400" b="1" dirty="0">
                <a:solidFill>
                  <a:srgbClr val="FFC000"/>
                </a:solidFill>
              </a:rPr>
              <a:t>Any Questions?</a:t>
            </a:r>
            <a:br>
              <a:rPr lang="en-GB" sz="7200" b="1" dirty="0">
                <a:solidFill>
                  <a:srgbClr val="FFC000"/>
                </a:solidFill>
              </a:rPr>
            </a:br>
            <a:endParaRPr lang="en-GB" sz="7200" b="1" dirty="0">
              <a:solidFill>
                <a:srgbClr val="FFC000"/>
              </a:solidFill>
            </a:endParaRPr>
          </a:p>
        </p:txBody>
      </p:sp>
      <p:pic>
        <p:nvPicPr>
          <p:cNvPr id="4" name="Content Placeholder 3"/>
          <p:cNvPicPr>
            <a:picLocks noGrp="1" noChangeAspect="1"/>
          </p:cNvPicPr>
          <p:nvPr>
            <p:ph idx="1"/>
          </p:nvPr>
        </p:nvPicPr>
        <p:blipFill>
          <a:blip r:embed="rId2"/>
          <a:stretch>
            <a:fillRect/>
          </a:stretch>
        </p:blipFill>
        <p:spPr>
          <a:xfrm>
            <a:off x="4238367" y="4416356"/>
            <a:ext cx="3547584" cy="1921609"/>
          </a:xfrm>
          <a:prstGeom prst="rect">
            <a:avLst/>
          </a:prstGeom>
        </p:spPr>
      </p:pic>
    </p:spTree>
    <p:extLst>
      <p:ext uri="{BB962C8B-B14F-4D97-AF65-F5344CB8AC3E}">
        <p14:creationId xmlns:p14="http://schemas.microsoft.com/office/powerpoint/2010/main" val="4245013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FFC000"/>
                </a:solidFill>
              </a:rPr>
              <a:t>Our Vision…</a:t>
            </a:r>
          </a:p>
        </p:txBody>
      </p:sp>
      <p:sp>
        <p:nvSpPr>
          <p:cNvPr id="3" name="Content Placeholder 2"/>
          <p:cNvSpPr>
            <a:spLocks noGrp="1"/>
          </p:cNvSpPr>
          <p:nvPr>
            <p:ph idx="1"/>
          </p:nvPr>
        </p:nvSpPr>
        <p:spPr>
          <a:xfrm>
            <a:off x="1103312" y="1562794"/>
            <a:ext cx="8946541" cy="4685606"/>
          </a:xfrm>
        </p:spPr>
        <p:txBody>
          <a:bodyPr>
            <a:normAutofit fontScale="92500" lnSpcReduction="10000"/>
          </a:bodyPr>
          <a:lstStyle/>
          <a:p>
            <a:pPr marL="0" indent="0">
              <a:buNone/>
            </a:pPr>
            <a:r>
              <a:rPr lang="en-GB" sz="2800" b="1" i="1" dirty="0">
                <a:solidFill>
                  <a:srgbClr val="FFC000"/>
                </a:solidFill>
              </a:rPr>
              <a:t>"We aspire to be an outstanding, values based school at the heart of our diverse community. </a:t>
            </a:r>
          </a:p>
          <a:p>
            <a:pPr marL="0" indent="0">
              <a:buNone/>
            </a:pPr>
            <a:endParaRPr lang="en-GB" sz="2800" b="1" i="1" dirty="0">
              <a:solidFill>
                <a:srgbClr val="FFC000"/>
              </a:solidFill>
            </a:endParaRPr>
          </a:p>
          <a:p>
            <a:pPr marL="0" indent="0">
              <a:buNone/>
            </a:pPr>
            <a:r>
              <a:rPr lang="en-GB" sz="2800" b="1" i="1" dirty="0">
                <a:solidFill>
                  <a:srgbClr val="FFC000"/>
                </a:solidFill>
              </a:rPr>
              <a:t>Striving for excellence, our focus is to enable our children to be resilient and independent learners whilst also considerate of others.  </a:t>
            </a:r>
          </a:p>
          <a:p>
            <a:pPr marL="0" indent="0">
              <a:buNone/>
            </a:pPr>
            <a:endParaRPr lang="en-GB" sz="2800" b="1" i="1" dirty="0">
              <a:solidFill>
                <a:srgbClr val="FFC000"/>
              </a:solidFill>
            </a:endParaRPr>
          </a:p>
          <a:p>
            <a:pPr marL="0" indent="0">
              <a:buNone/>
            </a:pPr>
            <a:r>
              <a:rPr lang="en-GB" sz="2800" b="1" i="1" dirty="0">
                <a:solidFill>
                  <a:srgbClr val="FFC000"/>
                </a:solidFill>
              </a:rPr>
              <a:t>Through an all-encompassing curriculum, our children will achieve their highest potential, and have a firm foundation on which to build successful and productive lives in an ever-changing world."</a:t>
            </a:r>
          </a:p>
          <a:p>
            <a:pPr marL="0" indent="0">
              <a:buNone/>
            </a:pPr>
            <a:endParaRPr lang="en-GB" dirty="0"/>
          </a:p>
        </p:txBody>
      </p:sp>
    </p:spTree>
    <p:extLst>
      <p:ext uri="{BB962C8B-B14F-4D97-AF65-F5344CB8AC3E}">
        <p14:creationId xmlns:p14="http://schemas.microsoft.com/office/powerpoint/2010/main" val="1922873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049C3-5788-4626-B68F-0C47317EE868}"/>
              </a:ext>
            </a:extLst>
          </p:cNvPr>
          <p:cNvSpPr>
            <a:spLocks noGrp="1"/>
          </p:cNvSpPr>
          <p:nvPr>
            <p:ph type="title"/>
          </p:nvPr>
        </p:nvSpPr>
        <p:spPr/>
        <p:txBody>
          <a:bodyPr/>
          <a:lstStyle/>
          <a:p>
            <a:r>
              <a:rPr lang="en-GB" b="1" dirty="0">
                <a:solidFill>
                  <a:srgbClr val="FFC000"/>
                </a:solidFill>
              </a:rPr>
              <a:t>July 2022 </a:t>
            </a:r>
            <a:br>
              <a:rPr lang="en-GB" b="1" dirty="0">
                <a:solidFill>
                  <a:srgbClr val="FFC000"/>
                </a:solidFill>
              </a:rPr>
            </a:br>
            <a:r>
              <a:rPr lang="en-GB" b="1" dirty="0">
                <a:solidFill>
                  <a:srgbClr val="FFC000"/>
                </a:solidFill>
              </a:rPr>
              <a:t>End of KS2 Results for Reading…</a:t>
            </a:r>
            <a:endParaRPr lang="en-GB" dirty="0"/>
          </a:p>
        </p:txBody>
      </p:sp>
      <p:sp>
        <p:nvSpPr>
          <p:cNvPr id="3" name="Content Placeholder 2">
            <a:extLst>
              <a:ext uri="{FF2B5EF4-FFF2-40B4-BE49-F238E27FC236}">
                <a16:creationId xmlns:a16="http://schemas.microsoft.com/office/drawing/2014/main" id="{3091D0BF-F7D3-4AF9-A5DF-1F419DAC671A}"/>
              </a:ext>
            </a:extLst>
          </p:cNvPr>
          <p:cNvSpPr>
            <a:spLocks noGrp="1"/>
          </p:cNvSpPr>
          <p:nvPr>
            <p:ph idx="1"/>
          </p:nvPr>
        </p:nvSpPr>
        <p:spPr/>
        <p:txBody>
          <a:bodyPr>
            <a:normAutofit fontScale="85000" lnSpcReduction="20000"/>
          </a:bodyPr>
          <a:lstStyle/>
          <a:p>
            <a:r>
              <a:rPr lang="en-GB" sz="6000" b="1" dirty="0">
                <a:solidFill>
                  <a:srgbClr val="FFC000"/>
                </a:solidFill>
              </a:rPr>
              <a:t>EXP + 91%</a:t>
            </a:r>
          </a:p>
          <a:p>
            <a:r>
              <a:rPr lang="en-GB" sz="6000" b="1" dirty="0">
                <a:solidFill>
                  <a:srgbClr val="FFC000"/>
                </a:solidFill>
              </a:rPr>
              <a:t>GDS 50%</a:t>
            </a:r>
          </a:p>
          <a:p>
            <a:endParaRPr lang="en-GB" sz="6000" b="1" dirty="0">
              <a:solidFill>
                <a:srgbClr val="FFC000"/>
              </a:solidFill>
            </a:endParaRPr>
          </a:p>
          <a:p>
            <a:pPr marL="0" indent="0">
              <a:buNone/>
            </a:pPr>
            <a:r>
              <a:rPr lang="en-GB" sz="4300" b="1" dirty="0">
                <a:solidFill>
                  <a:srgbClr val="FFC000"/>
                </a:solidFill>
              </a:rPr>
              <a:t>Our progress was the 6</a:t>
            </a:r>
            <a:r>
              <a:rPr lang="en-GB" sz="4300" b="1" baseline="30000" dirty="0">
                <a:solidFill>
                  <a:srgbClr val="FFC000"/>
                </a:solidFill>
              </a:rPr>
              <a:t>th</a:t>
            </a:r>
            <a:r>
              <a:rPr lang="en-GB" sz="4300" b="1" dirty="0">
                <a:solidFill>
                  <a:srgbClr val="FFC000"/>
                </a:solidFill>
              </a:rPr>
              <a:t> highest in Wokingham.</a:t>
            </a:r>
          </a:p>
          <a:p>
            <a:pPr marL="0" indent="0">
              <a:buNone/>
            </a:pPr>
            <a:r>
              <a:rPr lang="en-GB" sz="4300" b="1" dirty="0">
                <a:solidFill>
                  <a:srgbClr val="FFC000"/>
                </a:solidFill>
              </a:rPr>
              <a:t>All well above the National averages.</a:t>
            </a:r>
          </a:p>
          <a:p>
            <a:endParaRPr lang="en-GB" dirty="0"/>
          </a:p>
        </p:txBody>
      </p:sp>
    </p:spTree>
    <p:extLst>
      <p:ext uri="{BB962C8B-B14F-4D97-AF65-F5344CB8AC3E}">
        <p14:creationId xmlns:p14="http://schemas.microsoft.com/office/powerpoint/2010/main" val="403698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FFC000"/>
                </a:solidFill>
              </a:rPr>
              <a:t>Aims of this workshop</a:t>
            </a:r>
            <a:endParaRPr lang="en-GB" dirty="0"/>
          </a:p>
        </p:txBody>
      </p:sp>
      <p:sp>
        <p:nvSpPr>
          <p:cNvPr id="3" name="Content Placeholder 2"/>
          <p:cNvSpPr>
            <a:spLocks noGrp="1"/>
          </p:cNvSpPr>
          <p:nvPr>
            <p:ph idx="1"/>
          </p:nvPr>
        </p:nvSpPr>
        <p:spPr/>
        <p:txBody>
          <a:bodyPr>
            <a:normAutofit/>
          </a:bodyPr>
          <a:lstStyle/>
          <a:p>
            <a:r>
              <a:rPr lang="en-GB" sz="3200" b="1" dirty="0">
                <a:solidFill>
                  <a:srgbClr val="FFC000"/>
                </a:solidFill>
              </a:rPr>
              <a:t>Develop an understanding of early reading and how it is linked to phonics</a:t>
            </a:r>
          </a:p>
          <a:p>
            <a:r>
              <a:rPr lang="en-GB" sz="3200" b="1" dirty="0">
                <a:solidFill>
                  <a:srgbClr val="FFC000"/>
                </a:solidFill>
              </a:rPr>
              <a:t>Introduce how we teach early reading</a:t>
            </a:r>
          </a:p>
          <a:p>
            <a:r>
              <a:rPr lang="en-GB" sz="3200" b="1" dirty="0">
                <a:solidFill>
                  <a:srgbClr val="FFC000"/>
                </a:solidFill>
              </a:rPr>
              <a:t>Give you strategies to use at home to support your child in learning to read</a:t>
            </a:r>
          </a:p>
        </p:txBody>
      </p:sp>
    </p:spTree>
    <p:extLst>
      <p:ext uri="{BB962C8B-B14F-4D97-AF65-F5344CB8AC3E}">
        <p14:creationId xmlns:p14="http://schemas.microsoft.com/office/powerpoint/2010/main" val="3886040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FFC000"/>
                </a:solidFill>
              </a:rPr>
              <a:t>What is Reading?</a:t>
            </a:r>
          </a:p>
        </p:txBody>
      </p:sp>
      <p:sp>
        <p:nvSpPr>
          <p:cNvPr id="3" name="Content Placeholder 2"/>
          <p:cNvSpPr>
            <a:spLocks noGrp="1"/>
          </p:cNvSpPr>
          <p:nvPr>
            <p:ph idx="1"/>
          </p:nvPr>
        </p:nvSpPr>
        <p:spPr>
          <a:xfrm>
            <a:off x="1104293" y="1152983"/>
            <a:ext cx="8946541" cy="4195481"/>
          </a:xfrm>
        </p:spPr>
        <p:txBody>
          <a:bodyPr>
            <a:normAutofit/>
          </a:bodyPr>
          <a:lstStyle/>
          <a:p>
            <a:r>
              <a:rPr lang="en-GB" b="1" dirty="0">
                <a:solidFill>
                  <a:srgbClr val="FFC000"/>
                </a:solidFill>
              </a:rPr>
              <a:t>Making meaning of print is more than just matching sounds to a letter or letters.</a:t>
            </a:r>
          </a:p>
          <a:p>
            <a:r>
              <a:rPr lang="en-GB" b="1" dirty="0">
                <a:solidFill>
                  <a:srgbClr val="FFC000"/>
                </a:solidFill>
              </a:rPr>
              <a:t>Can you read this?</a:t>
            </a:r>
          </a:p>
          <a:p>
            <a:pPr marL="0" lvl="0" indent="0" defTabSz="914400" fontAlgn="base">
              <a:spcBef>
                <a:spcPct val="20000"/>
              </a:spcBef>
              <a:spcAft>
                <a:spcPct val="0"/>
              </a:spcAft>
              <a:buClr>
                <a:srgbClr val="31B6FD"/>
              </a:buClr>
              <a:buSzPct val="100000"/>
              <a:buNone/>
            </a:pPr>
            <a:r>
              <a:rPr lang="en-GB" altLang="en-US" b="1" dirty="0">
                <a:solidFill>
                  <a:srgbClr val="4584D3"/>
                </a:solidFill>
                <a:latin typeface="Candara"/>
              </a:rPr>
              <a:t>                         ‘</a:t>
            </a:r>
            <a:r>
              <a:rPr lang="en-GB" altLang="en-US" b="1" dirty="0" err="1">
                <a:solidFill>
                  <a:srgbClr val="4584D3"/>
                </a:solidFill>
                <a:latin typeface="Candara"/>
              </a:rPr>
              <a:t>Laciate</a:t>
            </a:r>
            <a:r>
              <a:rPr lang="en-GB" altLang="en-US" b="1" dirty="0">
                <a:solidFill>
                  <a:srgbClr val="4584D3"/>
                </a:solidFill>
                <a:latin typeface="Candara"/>
              </a:rPr>
              <a:t> </a:t>
            </a:r>
            <a:r>
              <a:rPr lang="en-GB" altLang="en-US" b="1" dirty="0" err="1">
                <a:solidFill>
                  <a:srgbClr val="4584D3"/>
                </a:solidFill>
                <a:latin typeface="Candara"/>
              </a:rPr>
              <a:t>ogni</a:t>
            </a:r>
            <a:r>
              <a:rPr lang="en-GB" altLang="en-US" b="1" dirty="0">
                <a:solidFill>
                  <a:srgbClr val="4584D3"/>
                </a:solidFill>
                <a:latin typeface="Candara"/>
              </a:rPr>
              <a:t> </a:t>
            </a:r>
            <a:r>
              <a:rPr lang="en-GB" altLang="en-US" b="1" dirty="0" err="1">
                <a:solidFill>
                  <a:srgbClr val="4584D3"/>
                </a:solidFill>
                <a:latin typeface="Candara"/>
              </a:rPr>
              <a:t>speranza</a:t>
            </a:r>
            <a:r>
              <a:rPr lang="en-GB" altLang="en-US" b="1" dirty="0">
                <a:solidFill>
                  <a:srgbClr val="4584D3"/>
                </a:solidFill>
                <a:latin typeface="Candara"/>
              </a:rPr>
              <a:t> </a:t>
            </a:r>
            <a:r>
              <a:rPr lang="en-GB" altLang="en-US" b="1" dirty="0" err="1">
                <a:solidFill>
                  <a:srgbClr val="4584D3"/>
                </a:solidFill>
                <a:latin typeface="Candara"/>
              </a:rPr>
              <a:t>voi</a:t>
            </a:r>
            <a:r>
              <a:rPr lang="en-GB" altLang="en-US" b="1" dirty="0">
                <a:solidFill>
                  <a:srgbClr val="4584D3"/>
                </a:solidFill>
                <a:latin typeface="Candara"/>
              </a:rPr>
              <a:t> </a:t>
            </a:r>
            <a:r>
              <a:rPr lang="en-GB" altLang="en-US" b="1" dirty="0" err="1">
                <a:solidFill>
                  <a:srgbClr val="4584D3"/>
                </a:solidFill>
                <a:latin typeface="Candara"/>
              </a:rPr>
              <a:t>che</a:t>
            </a:r>
            <a:r>
              <a:rPr lang="en-GB" altLang="en-US" b="1" dirty="0">
                <a:solidFill>
                  <a:srgbClr val="4584D3"/>
                </a:solidFill>
                <a:latin typeface="Candara"/>
              </a:rPr>
              <a:t> </a:t>
            </a:r>
            <a:r>
              <a:rPr lang="en-GB" altLang="en-US" b="1" dirty="0" err="1">
                <a:solidFill>
                  <a:srgbClr val="4584D3"/>
                </a:solidFill>
                <a:latin typeface="Candara"/>
              </a:rPr>
              <a:t>entrate</a:t>
            </a:r>
            <a:r>
              <a:rPr lang="en-GB" altLang="en-US" b="1" dirty="0">
                <a:solidFill>
                  <a:srgbClr val="4584D3"/>
                </a:solidFill>
                <a:latin typeface="Candara"/>
              </a:rPr>
              <a:t>’.</a:t>
            </a:r>
            <a:endParaRPr lang="en-GB" altLang="en-US" b="1" dirty="0">
              <a:solidFill>
                <a:srgbClr val="073E87"/>
              </a:solidFill>
              <a:latin typeface="Candara"/>
            </a:endParaRPr>
          </a:p>
          <a:p>
            <a:r>
              <a:rPr lang="en-GB" b="1" dirty="0">
                <a:solidFill>
                  <a:srgbClr val="FFC000"/>
                </a:solidFill>
              </a:rPr>
              <a:t>You may read with practise by matching sounds, but, the sounds do not make sense, so no real reading is taking place.</a:t>
            </a:r>
          </a:p>
          <a:p>
            <a:pPr lvl="0">
              <a:buClr>
                <a:srgbClr val="1E5155">
                  <a:lumMod val="40000"/>
                  <a:lumOff val="60000"/>
                </a:srgbClr>
              </a:buClr>
            </a:pPr>
            <a:r>
              <a:rPr lang="en-GB" b="1" dirty="0">
                <a:solidFill>
                  <a:srgbClr val="FFC000"/>
                </a:solidFill>
              </a:rPr>
              <a:t>Competent readers draw upon a whole host of clues when making meaning out of print.</a:t>
            </a:r>
          </a:p>
          <a:p>
            <a:endParaRPr lang="en-GB" sz="2800" dirty="0">
              <a:solidFill>
                <a:srgbClr val="FFC000"/>
              </a:solidFill>
            </a:endParaRPr>
          </a:p>
          <a:p>
            <a:pPr marL="0" indent="0">
              <a:buNone/>
            </a:pPr>
            <a:endParaRPr lang="en-GB" sz="2400" dirty="0">
              <a:solidFill>
                <a:srgbClr val="FFC000"/>
              </a:solidFill>
            </a:endParaRPr>
          </a:p>
          <a:p>
            <a:pPr marL="0" indent="0">
              <a:buNone/>
            </a:pPr>
            <a:endParaRPr lang="en-GB" sz="2400" dirty="0">
              <a:solidFill>
                <a:srgbClr val="FFC000"/>
              </a:solidFill>
            </a:endParaRPr>
          </a:p>
        </p:txBody>
      </p:sp>
      <p:pic>
        <p:nvPicPr>
          <p:cNvPr id="4" name="Picture 3"/>
          <p:cNvPicPr>
            <a:picLocks noChangeAspect="1"/>
          </p:cNvPicPr>
          <p:nvPr/>
        </p:nvPicPr>
        <p:blipFill>
          <a:blip r:embed="rId3"/>
          <a:stretch>
            <a:fillRect/>
          </a:stretch>
        </p:blipFill>
        <p:spPr>
          <a:xfrm>
            <a:off x="4367575" y="4033157"/>
            <a:ext cx="3099676" cy="2015572"/>
          </a:xfrm>
          <a:prstGeom prst="rect">
            <a:avLst/>
          </a:prstGeom>
        </p:spPr>
      </p:pic>
    </p:spTree>
    <p:extLst>
      <p:ext uri="{BB962C8B-B14F-4D97-AF65-F5344CB8AC3E}">
        <p14:creationId xmlns:p14="http://schemas.microsoft.com/office/powerpoint/2010/main" val="3049135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FFC000"/>
                </a:solidFill>
              </a:rPr>
              <a:t>Pre Reading Requisites</a:t>
            </a:r>
          </a:p>
        </p:txBody>
      </p:sp>
      <p:sp>
        <p:nvSpPr>
          <p:cNvPr id="3" name="Content Placeholder 2"/>
          <p:cNvSpPr>
            <a:spLocks noGrp="1"/>
          </p:cNvSpPr>
          <p:nvPr>
            <p:ph idx="1"/>
          </p:nvPr>
        </p:nvSpPr>
        <p:spPr/>
        <p:txBody>
          <a:bodyPr>
            <a:normAutofit fontScale="77500" lnSpcReduction="20000"/>
          </a:bodyPr>
          <a:lstStyle/>
          <a:p>
            <a:r>
              <a:rPr lang="en-GB" sz="2800" dirty="0">
                <a:solidFill>
                  <a:srgbClr val="FFC000"/>
                </a:solidFill>
              </a:rPr>
              <a:t>Must have a knowledge of language – communication and conversation</a:t>
            </a:r>
          </a:p>
          <a:p>
            <a:r>
              <a:rPr lang="en-GB" sz="2800" dirty="0">
                <a:solidFill>
                  <a:srgbClr val="FFC000"/>
                </a:solidFill>
              </a:rPr>
              <a:t>Rhyme and Alliteration – noticing when sounds are repeated</a:t>
            </a:r>
          </a:p>
          <a:p>
            <a:r>
              <a:rPr lang="en-GB" sz="2800" dirty="0">
                <a:solidFill>
                  <a:srgbClr val="FFC000"/>
                </a:solidFill>
              </a:rPr>
              <a:t>Listening – able to pay attention to and identify the sounds they hear</a:t>
            </a:r>
          </a:p>
          <a:p>
            <a:r>
              <a:rPr lang="en-GB" sz="2800" dirty="0">
                <a:solidFill>
                  <a:srgbClr val="FFC000"/>
                </a:solidFill>
              </a:rPr>
              <a:t>Vocabulary – introduce and explain the meaning of high quality words</a:t>
            </a:r>
          </a:p>
          <a:p>
            <a:r>
              <a:rPr lang="en-GB" sz="2800" dirty="0">
                <a:solidFill>
                  <a:srgbClr val="FFC000"/>
                </a:solidFill>
              </a:rPr>
              <a:t>Predictability – listening to lots of stories helps children understand the structure of sentences as well as stories</a:t>
            </a:r>
          </a:p>
          <a:p>
            <a:r>
              <a:rPr lang="en-GB" sz="2800" dirty="0">
                <a:solidFill>
                  <a:srgbClr val="FFC000"/>
                </a:solidFill>
              </a:rPr>
              <a:t>Must have a knowledge of how books work - handling books</a:t>
            </a:r>
          </a:p>
        </p:txBody>
      </p:sp>
    </p:spTree>
    <p:extLst>
      <p:ext uri="{BB962C8B-B14F-4D97-AF65-F5344CB8AC3E}">
        <p14:creationId xmlns:p14="http://schemas.microsoft.com/office/powerpoint/2010/main" val="3012758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FFC000"/>
                </a:solidFill>
              </a:rPr>
              <a:t>Three Aspects of Reading</a:t>
            </a:r>
          </a:p>
        </p:txBody>
      </p:sp>
      <p:sp>
        <p:nvSpPr>
          <p:cNvPr id="3" name="Content Placeholder 2"/>
          <p:cNvSpPr>
            <a:spLocks noGrp="1"/>
          </p:cNvSpPr>
          <p:nvPr>
            <p:ph idx="1"/>
          </p:nvPr>
        </p:nvSpPr>
        <p:spPr>
          <a:xfrm>
            <a:off x="1423352" y="1717676"/>
            <a:ext cx="8946541" cy="4195481"/>
          </a:xfrm>
        </p:spPr>
        <p:txBody>
          <a:bodyPr>
            <a:normAutofit lnSpcReduction="10000"/>
          </a:bodyPr>
          <a:lstStyle/>
          <a:p>
            <a:r>
              <a:rPr lang="en-GB" sz="2800" dirty="0">
                <a:solidFill>
                  <a:srgbClr val="FFC000"/>
                </a:solidFill>
              </a:rPr>
              <a:t>Phonics – Most Important! - Using phonic knowledge to sound and read – called decoding</a:t>
            </a:r>
          </a:p>
          <a:p>
            <a:r>
              <a:rPr lang="en-GB" sz="2800" dirty="0">
                <a:solidFill>
                  <a:srgbClr val="FFC000"/>
                </a:solidFill>
              </a:rPr>
              <a:t>Whole word – used to read Tricky Words that cannot be sounded out, </a:t>
            </a:r>
            <a:r>
              <a:rPr lang="en-GB" sz="2800" dirty="0" err="1">
                <a:solidFill>
                  <a:srgbClr val="FFC000"/>
                </a:solidFill>
              </a:rPr>
              <a:t>eg</a:t>
            </a:r>
            <a:r>
              <a:rPr lang="en-GB" sz="2800" dirty="0">
                <a:solidFill>
                  <a:srgbClr val="FFC000"/>
                </a:solidFill>
              </a:rPr>
              <a:t>: the</a:t>
            </a:r>
          </a:p>
          <a:p>
            <a:r>
              <a:rPr lang="en-GB" sz="2800" dirty="0">
                <a:solidFill>
                  <a:srgbClr val="FFC000"/>
                </a:solidFill>
              </a:rPr>
              <a:t>Prediction – using clues such as p</a:t>
            </a:r>
            <a:r>
              <a:rPr lang="en-GB" sz="2600" dirty="0">
                <a:solidFill>
                  <a:srgbClr val="FFC000"/>
                </a:solidFill>
              </a:rPr>
              <a:t>ictures, grammar and story structure</a:t>
            </a:r>
            <a:endParaRPr lang="en-GB" sz="2800" dirty="0">
              <a:solidFill>
                <a:srgbClr val="FFC000"/>
              </a:solidFill>
            </a:endParaRPr>
          </a:p>
          <a:p>
            <a:pPr marL="0" indent="0">
              <a:buNone/>
            </a:pPr>
            <a:r>
              <a:rPr lang="en-GB" sz="2800" dirty="0">
                <a:solidFill>
                  <a:srgbClr val="FFC000"/>
                </a:solidFill>
              </a:rPr>
              <a:t>Beginner readers will be practising one or more of these aspects until all three are used </a:t>
            </a:r>
          </a:p>
          <a:p>
            <a:pPr lvl="1"/>
            <a:endParaRPr lang="en-GB" sz="2600" dirty="0">
              <a:solidFill>
                <a:srgbClr val="FFC000"/>
              </a:solidFill>
            </a:endParaRPr>
          </a:p>
          <a:p>
            <a:endParaRPr lang="en-GB" sz="2800" dirty="0">
              <a:solidFill>
                <a:srgbClr val="FFC000"/>
              </a:solidFill>
            </a:endParaRPr>
          </a:p>
        </p:txBody>
      </p:sp>
    </p:spTree>
    <p:extLst>
      <p:ext uri="{BB962C8B-B14F-4D97-AF65-F5344CB8AC3E}">
        <p14:creationId xmlns:p14="http://schemas.microsoft.com/office/powerpoint/2010/main" val="1164760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FFC000"/>
                </a:solidFill>
              </a:rPr>
              <a:t>Phonics in Reception</a:t>
            </a:r>
          </a:p>
        </p:txBody>
      </p:sp>
      <p:sp>
        <p:nvSpPr>
          <p:cNvPr id="3" name="Content Placeholder 2"/>
          <p:cNvSpPr>
            <a:spLocks noGrp="1"/>
          </p:cNvSpPr>
          <p:nvPr>
            <p:ph idx="1"/>
          </p:nvPr>
        </p:nvSpPr>
        <p:spPr>
          <a:xfrm>
            <a:off x="1446212" y="1435698"/>
            <a:ext cx="9675878" cy="4554555"/>
          </a:xfrm>
        </p:spPr>
        <p:txBody>
          <a:bodyPr>
            <a:normAutofit fontScale="70000" lnSpcReduction="20000"/>
          </a:bodyPr>
          <a:lstStyle/>
          <a:p>
            <a:r>
              <a:rPr lang="en-GB" sz="2800" b="1" dirty="0">
                <a:solidFill>
                  <a:srgbClr val="FFC000"/>
                </a:solidFill>
              </a:rPr>
              <a:t>At Bearwood we follow the Essential Letters and Sounds Phonics Programme.</a:t>
            </a:r>
          </a:p>
          <a:p>
            <a:r>
              <a:rPr lang="en-GB" sz="2800" b="1" dirty="0">
                <a:solidFill>
                  <a:srgbClr val="FFC000"/>
                </a:solidFill>
              </a:rPr>
              <a:t>A 20 minutes daily whole class lesson in school.</a:t>
            </a:r>
          </a:p>
          <a:p>
            <a:r>
              <a:rPr lang="en-GB" sz="2800" b="1" dirty="0">
                <a:solidFill>
                  <a:srgbClr val="FFC000"/>
                </a:solidFill>
              </a:rPr>
              <a:t>Sound and Tricky Word Cards – practise what has been learned so far in school and at home daily when reading.</a:t>
            </a:r>
          </a:p>
          <a:p>
            <a:pPr lvl="0">
              <a:lnSpc>
                <a:spcPct val="115000"/>
              </a:lnSpc>
              <a:buClr>
                <a:srgbClr val="1E5155">
                  <a:lumMod val="40000"/>
                  <a:lumOff val="60000"/>
                </a:srgbClr>
              </a:buClr>
            </a:pPr>
            <a:r>
              <a:rPr lang="en-GB" sz="2800" b="1" dirty="0">
                <a:solidFill>
                  <a:srgbClr val="FFC000"/>
                </a:solidFill>
              </a:rPr>
              <a:t>Short sounds ‘p’ not ‘</a:t>
            </a:r>
            <a:r>
              <a:rPr lang="en-GB" sz="2800" b="1" dirty="0" err="1">
                <a:solidFill>
                  <a:srgbClr val="FFC000"/>
                </a:solidFill>
              </a:rPr>
              <a:t>puh</a:t>
            </a:r>
            <a:r>
              <a:rPr lang="en-GB" sz="2800" b="1" dirty="0">
                <a:solidFill>
                  <a:srgbClr val="FFC000"/>
                </a:solidFill>
              </a:rPr>
              <a:t>’ ‘h’ not ‘huh’ </a:t>
            </a:r>
            <a:r>
              <a:rPr lang="en-GB" sz="2800" b="1" dirty="0" err="1">
                <a:solidFill>
                  <a:srgbClr val="FFC000"/>
                </a:solidFill>
              </a:rPr>
              <a:t>etc</a:t>
            </a:r>
            <a:r>
              <a:rPr lang="en-GB" sz="2800" b="1" dirty="0">
                <a:solidFill>
                  <a:srgbClr val="FFC000"/>
                </a:solidFill>
              </a:rPr>
              <a:t>, see how to say the sounds here:</a:t>
            </a:r>
            <a:r>
              <a:rPr lang="en-GB" b="1" dirty="0">
                <a:solidFill>
                  <a:prstClr val="white"/>
                </a:solidFill>
                <a:hlinkClick r:id="rId2"/>
              </a:rPr>
              <a:t> https://www.youtube.com/watch?v=UCI2mu7URBc</a:t>
            </a:r>
            <a:r>
              <a:rPr lang="en-GB" b="1" dirty="0">
                <a:solidFill>
                  <a:prstClr val="white"/>
                </a:solidFill>
              </a:rPr>
              <a:t> </a:t>
            </a:r>
            <a:r>
              <a:rPr lang="en-GB" sz="2800" b="1" dirty="0">
                <a:solidFill>
                  <a:srgbClr val="FFC000"/>
                </a:solidFill>
              </a:rPr>
              <a:t> </a:t>
            </a:r>
            <a:r>
              <a:rPr lang="en-GB" b="1" dirty="0">
                <a:solidFill>
                  <a:prstClr val="white"/>
                </a:solidFill>
              </a:rPr>
              <a:t> </a:t>
            </a:r>
          </a:p>
          <a:p>
            <a:pPr lvl="0">
              <a:lnSpc>
                <a:spcPct val="115000"/>
              </a:lnSpc>
              <a:buClr>
                <a:srgbClr val="1E5155">
                  <a:lumMod val="40000"/>
                  <a:lumOff val="60000"/>
                </a:srgbClr>
              </a:buClr>
            </a:pPr>
            <a:r>
              <a:rPr lang="en-GB" sz="2800" b="1" dirty="0">
                <a:solidFill>
                  <a:srgbClr val="FFC000"/>
                </a:solidFill>
              </a:rPr>
              <a:t>We teach Phase 2 and the single GPCs of Phase 3 in the Autumn Term. </a:t>
            </a:r>
          </a:p>
          <a:p>
            <a:pPr lvl="0">
              <a:buClr>
                <a:srgbClr val="1E5155">
                  <a:lumMod val="40000"/>
                  <a:lumOff val="60000"/>
                </a:srgbClr>
              </a:buClr>
            </a:pPr>
            <a:r>
              <a:rPr lang="en-GB" sz="2800" b="1" dirty="0">
                <a:solidFill>
                  <a:srgbClr val="FFC000"/>
                </a:solidFill>
              </a:rPr>
              <a:t>We held a Phonics Workshop last week, the presentation for which was emailed to parents. Please speak to us if you have any further questions about phonics.</a:t>
            </a:r>
          </a:p>
          <a:p>
            <a:pPr lvl="0">
              <a:buClr>
                <a:srgbClr val="1E5155">
                  <a:lumMod val="40000"/>
                  <a:lumOff val="60000"/>
                </a:srgbClr>
              </a:buClr>
            </a:pPr>
            <a:r>
              <a:rPr lang="en-GB" sz="2800" b="1" dirty="0">
                <a:solidFill>
                  <a:srgbClr val="FFC000"/>
                </a:solidFill>
              </a:rPr>
              <a:t>The reading book your child brings home is a fully decodable book. This means they have been taught all the phonics in the book.</a:t>
            </a:r>
          </a:p>
          <a:p>
            <a:endParaRPr lang="en-GB" sz="2800" dirty="0">
              <a:solidFill>
                <a:srgbClr val="FFC000"/>
              </a:solidFill>
            </a:endParaRPr>
          </a:p>
          <a:p>
            <a:endParaRPr lang="en-GB" sz="2800" b="1" dirty="0">
              <a:solidFill>
                <a:srgbClr val="FFC000"/>
              </a:solidFill>
            </a:endParaRPr>
          </a:p>
          <a:p>
            <a:endParaRPr lang="en-GB" sz="2800" dirty="0">
              <a:solidFill>
                <a:srgbClr val="FFC000"/>
              </a:solidFill>
            </a:endParaRPr>
          </a:p>
        </p:txBody>
      </p:sp>
    </p:spTree>
    <p:extLst>
      <p:ext uri="{BB962C8B-B14F-4D97-AF65-F5344CB8AC3E}">
        <p14:creationId xmlns:p14="http://schemas.microsoft.com/office/powerpoint/2010/main" val="2870155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FFC000"/>
                </a:solidFill>
              </a:rPr>
              <a:t>Learning to Read at School</a:t>
            </a:r>
          </a:p>
        </p:txBody>
      </p:sp>
      <p:sp>
        <p:nvSpPr>
          <p:cNvPr id="3" name="Content Placeholder 2"/>
          <p:cNvSpPr>
            <a:spLocks noGrp="1"/>
          </p:cNvSpPr>
          <p:nvPr>
            <p:ph idx="1"/>
          </p:nvPr>
        </p:nvSpPr>
        <p:spPr>
          <a:xfrm>
            <a:off x="1104293" y="1334126"/>
            <a:ext cx="9457027" cy="4714604"/>
          </a:xfrm>
        </p:spPr>
        <p:txBody>
          <a:bodyPr>
            <a:normAutofit fontScale="77500" lnSpcReduction="20000"/>
          </a:bodyPr>
          <a:lstStyle/>
          <a:p>
            <a:endParaRPr lang="en-GB" sz="2800" dirty="0">
              <a:solidFill>
                <a:srgbClr val="FFC000"/>
              </a:solidFill>
            </a:endParaRPr>
          </a:p>
          <a:p>
            <a:r>
              <a:rPr lang="en-GB" sz="2600" b="1" dirty="0">
                <a:solidFill>
                  <a:srgbClr val="FFC000"/>
                </a:solidFill>
              </a:rPr>
              <a:t>1:1 reading twice a week</a:t>
            </a:r>
          </a:p>
          <a:p>
            <a:r>
              <a:rPr lang="en-GB" sz="2600" b="1" dirty="0">
                <a:solidFill>
                  <a:srgbClr val="FFC000"/>
                </a:solidFill>
              </a:rPr>
              <a:t>Children read books linked to their phonics learning. They will re-read their fully decodable book to develop fluency, and move on to the next book after they have been taught all the phonics required to read it</a:t>
            </a:r>
          </a:p>
          <a:p>
            <a:r>
              <a:rPr lang="en-GB" sz="2600" b="1" dirty="0">
                <a:solidFill>
                  <a:srgbClr val="FFC000"/>
                </a:solidFill>
              </a:rPr>
              <a:t>Literacy lessons – sharing high quality stories and developing vocabulary, understanding of story structures, as well as comprehension</a:t>
            </a:r>
          </a:p>
          <a:p>
            <a:r>
              <a:rPr lang="en-GB" sz="2600" b="1" dirty="0">
                <a:solidFill>
                  <a:srgbClr val="FFC000"/>
                </a:solidFill>
              </a:rPr>
              <a:t>Reading is taught through the whole curriculum, </a:t>
            </a:r>
            <a:r>
              <a:rPr lang="en-GB" sz="2600" b="1" dirty="0" err="1">
                <a:solidFill>
                  <a:srgbClr val="FFC000"/>
                </a:solidFill>
              </a:rPr>
              <a:t>eg</a:t>
            </a:r>
            <a:r>
              <a:rPr lang="en-GB" sz="2600" b="1" dirty="0">
                <a:solidFill>
                  <a:srgbClr val="FFC000"/>
                </a:solidFill>
              </a:rPr>
              <a:t>: sharing information texts about topics, signs and symbols in maths, pictures and labels throughout the setting</a:t>
            </a:r>
          </a:p>
          <a:p>
            <a:r>
              <a:rPr lang="en-GB" sz="2600" b="1" dirty="0">
                <a:solidFill>
                  <a:srgbClr val="FFC000"/>
                </a:solidFill>
              </a:rPr>
              <a:t>Independent reading in inviting reading areas with familiar stories, information books and fully decodable books</a:t>
            </a:r>
          </a:p>
          <a:p>
            <a:r>
              <a:rPr lang="en-GB" sz="2600" b="1" dirty="0">
                <a:solidFill>
                  <a:srgbClr val="FFC000"/>
                </a:solidFill>
              </a:rPr>
              <a:t>Children have targets to develop their reading skill – shared at parents’ evening</a:t>
            </a:r>
          </a:p>
          <a:p>
            <a:endParaRPr lang="en-GB" sz="2800" dirty="0">
              <a:solidFill>
                <a:srgbClr val="FFC000"/>
              </a:solidFill>
            </a:endParaRPr>
          </a:p>
        </p:txBody>
      </p:sp>
    </p:spTree>
    <p:extLst>
      <p:ext uri="{BB962C8B-B14F-4D97-AF65-F5344CB8AC3E}">
        <p14:creationId xmlns:p14="http://schemas.microsoft.com/office/powerpoint/2010/main" val="20523392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776</TotalTime>
  <Words>1366</Words>
  <Application>Microsoft Office PowerPoint</Application>
  <PresentationFormat>Widescreen</PresentationFormat>
  <Paragraphs>101</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Candara</vt:lpstr>
      <vt:lpstr>Century Gothic</vt:lpstr>
      <vt:lpstr>Comic Sans MS</vt:lpstr>
      <vt:lpstr>Wingdings 3</vt:lpstr>
      <vt:lpstr>Ion</vt:lpstr>
      <vt:lpstr>Bearwood Primary School Early Years Foundation Stage  Early Reading Workshop October 2022</vt:lpstr>
      <vt:lpstr>Our Vision…</vt:lpstr>
      <vt:lpstr>July 2022  End of KS2 Results for Reading…</vt:lpstr>
      <vt:lpstr>Aims of this workshop</vt:lpstr>
      <vt:lpstr>What is Reading?</vt:lpstr>
      <vt:lpstr>Pre Reading Requisites</vt:lpstr>
      <vt:lpstr>Three Aspects of Reading</vt:lpstr>
      <vt:lpstr>Phonics in Reception</vt:lpstr>
      <vt:lpstr>Learning to Read at School</vt:lpstr>
      <vt:lpstr>1:1 Reading Session</vt:lpstr>
      <vt:lpstr>Practising Reading at Home </vt:lpstr>
      <vt:lpstr>What you can do to help</vt:lpstr>
      <vt:lpstr>Reading Resources</vt:lpstr>
      <vt:lpstr>Reading the Environment</vt:lpstr>
      <vt:lpstr>Learning to read is a marathon, not a sprint. Our children deserve to develop a love of reading – make it a happy event. Reading is the key to knowledge and success. Any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Bearwood Primary School  New Reception Class 2019/20</dc:title>
  <dc:creator>Head Bearwood Primary School</dc:creator>
  <cp:lastModifiedBy>Katrina Stephenson</cp:lastModifiedBy>
  <cp:revision>69</cp:revision>
  <dcterms:created xsi:type="dcterms:W3CDTF">2019-07-03T07:32:47Z</dcterms:created>
  <dcterms:modified xsi:type="dcterms:W3CDTF">2022-10-20T10:47:29Z</dcterms:modified>
</cp:coreProperties>
</file>