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8"/>
  </p:notesMasterIdLst>
  <p:sldIdLst>
    <p:sldId id="282" r:id="rId5"/>
    <p:sldId id="281" r:id="rId6"/>
    <p:sldId id="283" r:id="rId7"/>
    <p:sldId id="284" r:id="rId8"/>
    <p:sldId id="285" r:id="rId9"/>
    <p:sldId id="286" r:id="rId10"/>
    <p:sldId id="292" r:id="rId11"/>
    <p:sldId id="293" r:id="rId12"/>
    <p:sldId id="287" r:id="rId13"/>
    <p:sldId id="290" r:id="rId14"/>
    <p:sldId id="289" r:id="rId15"/>
    <p:sldId id="291"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56" d="100"/>
          <a:sy n="56" d="100"/>
        </p:scale>
        <p:origin x="9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B9C5C-0273-402B-8ABF-9BEBDF6C8B19}" type="datetimeFigureOut">
              <a:rPr lang="en-GB" smtClean="0"/>
              <a:t>12/03/2024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85A92-2D49-4CA8-AD7C-ACF5C7DCFC67}" type="slidenum">
              <a:rPr lang="en-GB" smtClean="0"/>
              <a:t>‹#›</a:t>
            </a:fld>
            <a:endParaRPr lang="en-GB"/>
          </a:p>
        </p:txBody>
      </p:sp>
    </p:spTree>
    <p:extLst>
      <p:ext uri="{BB962C8B-B14F-4D97-AF65-F5344CB8AC3E}">
        <p14:creationId xmlns:p14="http://schemas.microsoft.com/office/powerpoint/2010/main" val="410363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B0C0C"/>
                </a:solidFill>
                <a:effectLst/>
                <a:latin typeface="GDS Transport"/>
              </a:rPr>
              <a:t>The National Curriculum states that pupils should be taught to recall multiplication and division facts for multiplication tables up to 12 × 12</a:t>
            </a:r>
            <a:endParaRPr lang="en-GB" dirty="0"/>
          </a:p>
        </p:txBody>
      </p:sp>
      <p:sp>
        <p:nvSpPr>
          <p:cNvPr id="4" name="Slide Number Placeholder 3"/>
          <p:cNvSpPr>
            <a:spLocks noGrp="1"/>
          </p:cNvSpPr>
          <p:nvPr>
            <p:ph type="sldNum" sz="quarter" idx="5"/>
          </p:nvPr>
        </p:nvSpPr>
        <p:spPr/>
        <p:txBody>
          <a:bodyPr/>
          <a:lstStyle/>
          <a:p>
            <a:fld id="{62485A92-2D49-4CA8-AD7C-ACF5C7DCFC67}" type="slidenum">
              <a:rPr lang="en-GB" smtClean="0"/>
              <a:t>2</a:t>
            </a:fld>
            <a:endParaRPr lang="en-GB"/>
          </a:p>
        </p:txBody>
      </p:sp>
    </p:spTree>
    <p:extLst>
      <p:ext uri="{BB962C8B-B14F-4D97-AF65-F5344CB8AC3E}">
        <p14:creationId xmlns:p14="http://schemas.microsoft.com/office/powerpoint/2010/main" val="292126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PINs for a try it out check: schools can generate try it out PINs from Monday 17 April until the end of the check period on Friday 23 June. The practice check is the same throughout this time. </a:t>
            </a:r>
            <a:endParaRPr lang="en-GB" dirty="0"/>
          </a:p>
        </p:txBody>
      </p:sp>
      <p:sp>
        <p:nvSpPr>
          <p:cNvPr id="4" name="Slide Number Placeholder 3"/>
          <p:cNvSpPr>
            <a:spLocks noGrp="1"/>
          </p:cNvSpPr>
          <p:nvPr>
            <p:ph type="sldNum" sz="quarter" idx="5"/>
          </p:nvPr>
        </p:nvSpPr>
        <p:spPr/>
        <p:txBody>
          <a:bodyPr/>
          <a:lstStyle/>
          <a:p>
            <a:fld id="{62485A92-2D49-4CA8-AD7C-ACF5C7DCFC67}" type="slidenum">
              <a:rPr lang="en-GB" smtClean="0"/>
              <a:t>7</a:t>
            </a:fld>
            <a:endParaRPr lang="en-GB"/>
          </a:p>
        </p:txBody>
      </p:sp>
    </p:spTree>
    <p:extLst>
      <p:ext uri="{BB962C8B-B14F-4D97-AF65-F5344CB8AC3E}">
        <p14:creationId xmlns:p14="http://schemas.microsoft.com/office/powerpoint/2010/main" val="201978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pupils who require additional arrangements so they can take part in the MTC.</a:t>
            </a:r>
            <a:endParaRPr lang="en-GB" dirty="0"/>
          </a:p>
        </p:txBody>
      </p:sp>
      <p:sp>
        <p:nvSpPr>
          <p:cNvPr id="4" name="Slide Number Placeholder 3"/>
          <p:cNvSpPr>
            <a:spLocks noGrp="1"/>
          </p:cNvSpPr>
          <p:nvPr>
            <p:ph type="sldNum" sz="quarter" idx="5"/>
          </p:nvPr>
        </p:nvSpPr>
        <p:spPr/>
        <p:txBody>
          <a:bodyPr/>
          <a:lstStyle/>
          <a:p>
            <a:fld id="{62485A92-2D49-4CA8-AD7C-ACF5C7DCFC67}" type="slidenum">
              <a:rPr lang="en-GB" smtClean="0"/>
              <a:t>8</a:t>
            </a:fld>
            <a:endParaRPr lang="en-GB"/>
          </a:p>
        </p:txBody>
      </p:sp>
    </p:spTree>
    <p:extLst>
      <p:ext uri="{BB962C8B-B14F-4D97-AF65-F5344CB8AC3E}">
        <p14:creationId xmlns:p14="http://schemas.microsoft.com/office/powerpoint/2010/main" val="420161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Soundcheck is a complete replica of the MTC. Log in details in children’s reading records. Ask your child’s class teacher if you require them again. </a:t>
            </a:r>
            <a:endParaRPr lang="en-GB" dirty="0"/>
          </a:p>
        </p:txBody>
      </p:sp>
      <p:sp>
        <p:nvSpPr>
          <p:cNvPr id="4" name="Slide Number Placeholder 3"/>
          <p:cNvSpPr>
            <a:spLocks noGrp="1"/>
          </p:cNvSpPr>
          <p:nvPr>
            <p:ph type="sldNum" sz="quarter" idx="5"/>
          </p:nvPr>
        </p:nvSpPr>
        <p:spPr/>
        <p:txBody>
          <a:bodyPr/>
          <a:lstStyle/>
          <a:p>
            <a:fld id="{62485A92-2D49-4CA8-AD7C-ACF5C7DCFC67}" type="slidenum">
              <a:rPr lang="en-GB" smtClean="0"/>
              <a:t>11</a:t>
            </a:fld>
            <a:endParaRPr lang="en-GB"/>
          </a:p>
        </p:txBody>
      </p:sp>
    </p:spTree>
    <p:extLst>
      <p:ext uri="{BB962C8B-B14F-4D97-AF65-F5344CB8AC3E}">
        <p14:creationId xmlns:p14="http://schemas.microsoft.com/office/powerpoint/2010/main" val="386046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map’ generated on TTRS and most of you have received your child’s. </a:t>
            </a:r>
            <a:endParaRPr lang="en-GB" dirty="0"/>
          </a:p>
        </p:txBody>
      </p:sp>
      <p:sp>
        <p:nvSpPr>
          <p:cNvPr id="4" name="Slide Number Placeholder 3"/>
          <p:cNvSpPr>
            <a:spLocks noGrp="1"/>
          </p:cNvSpPr>
          <p:nvPr>
            <p:ph type="sldNum" sz="quarter" idx="5"/>
          </p:nvPr>
        </p:nvSpPr>
        <p:spPr/>
        <p:txBody>
          <a:bodyPr/>
          <a:lstStyle/>
          <a:p>
            <a:fld id="{62485A92-2D49-4CA8-AD7C-ACF5C7DCFC67}" type="slidenum">
              <a:rPr lang="en-GB" smtClean="0"/>
              <a:t>12</a:t>
            </a:fld>
            <a:endParaRPr lang="en-GB"/>
          </a:p>
        </p:txBody>
      </p:sp>
    </p:spTree>
    <p:extLst>
      <p:ext uri="{BB962C8B-B14F-4D97-AF65-F5344CB8AC3E}">
        <p14:creationId xmlns:p14="http://schemas.microsoft.com/office/powerpoint/2010/main" val="369451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14D9A1-19E6-46D5-8A05-B5C5DA2DD2E3}"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301695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14D9A1-19E6-46D5-8A05-B5C5DA2DD2E3}"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228529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14D9A1-19E6-46D5-8A05-B5C5DA2DD2E3}"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F38907-BF12-4C7A-9C5A-F7E755772EB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0707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14D9A1-19E6-46D5-8A05-B5C5DA2DD2E3}"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344669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14D9A1-19E6-46D5-8A05-B5C5DA2DD2E3}"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F38907-BF12-4C7A-9C5A-F7E755772EB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5742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14D9A1-19E6-46D5-8A05-B5C5DA2DD2E3}"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466550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14D9A1-19E6-46D5-8A05-B5C5DA2DD2E3}"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165799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14D9A1-19E6-46D5-8A05-B5C5DA2DD2E3}"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51186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14D9A1-19E6-46D5-8A05-B5C5DA2DD2E3}"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158127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14D9A1-19E6-46D5-8A05-B5C5DA2DD2E3}"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153608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14D9A1-19E6-46D5-8A05-B5C5DA2DD2E3}"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232733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14D9A1-19E6-46D5-8A05-B5C5DA2DD2E3}" type="datetimeFigureOut">
              <a:rPr lang="en-GB" smtClean="0"/>
              <a:t>12/03/2024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89592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14D9A1-19E6-46D5-8A05-B5C5DA2DD2E3}" type="datetimeFigureOut">
              <a:rPr lang="en-GB" smtClean="0"/>
              <a:t>12/03/2024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235047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4D9A1-19E6-46D5-8A05-B5C5DA2DD2E3}" type="datetimeFigureOut">
              <a:rPr lang="en-GB" smtClean="0"/>
              <a:t>12/03/2024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3614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14D9A1-19E6-46D5-8A05-B5C5DA2DD2E3}"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F38907-BF12-4C7A-9C5A-F7E755772EB6}" type="slidenum">
              <a:rPr lang="en-GB" smtClean="0"/>
              <a:t>‹#›</a:t>
            </a:fld>
            <a:endParaRPr lang="en-GB"/>
          </a:p>
        </p:txBody>
      </p:sp>
    </p:spTree>
    <p:extLst>
      <p:ext uri="{BB962C8B-B14F-4D97-AF65-F5344CB8AC3E}">
        <p14:creationId xmlns:p14="http://schemas.microsoft.com/office/powerpoint/2010/main" val="1766487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F38907-BF12-4C7A-9C5A-F7E755772EB6}" type="slidenum">
              <a:rPr lang="en-GB" smtClean="0"/>
              <a:t>‹#›</a:t>
            </a:fld>
            <a:endParaRPr lang="en-GB"/>
          </a:p>
        </p:txBody>
      </p:sp>
      <p:sp>
        <p:nvSpPr>
          <p:cNvPr id="5" name="Date Placeholder 4"/>
          <p:cNvSpPr>
            <a:spLocks noGrp="1"/>
          </p:cNvSpPr>
          <p:nvPr>
            <p:ph type="dt" sz="half" idx="10"/>
          </p:nvPr>
        </p:nvSpPr>
        <p:spPr/>
        <p:txBody>
          <a:bodyPr/>
          <a:lstStyle/>
          <a:p>
            <a:fld id="{4814D9A1-19E6-46D5-8A05-B5C5DA2DD2E3}" type="datetimeFigureOut">
              <a:rPr lang="en-GB" smtClean="0"/>
              <a:t>12/03/2024</a:t>
            </a:fld>
            <a:endParaRPr lang="en-GB"/>
          </a:p>
        </p:txBody>
      </p:sp>
    </p:spTree>
    <p:extLst>
      <p:ext uri="{BB962C8B-B14F-4D97-AF65-F5344CB8AC3E}">
        <p14:creationId xmlns:p14="http://schemas.microsoft.com/office/powerpoint/2010/main" val="144828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14D9A1-19E6-46D5-8A05-B5C5DA2DD2E3}" type="datetimeFigureOut">
              <a:rPr lang="en-GB" smtClean="0"/>
              <a:t>12/03/2024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F38907-BF12-4C7A-9C5A-F7E755772EB6}" type="slidenum">
              <a:rPr lang="en-GB" smtClean="0"/>
              <a:t>‹#›</a:t>
            </a:fld>
            <a:endParaRPr lang="en-GB"/>
          </a:p>
        </p:txBody>
      </p:sp>
    </p:spTree>
    <p:extLst>
      <p:ext uri="{BB962C8B-B14F-4D97-AF65-F5344CB8AC3E}">
        <p14:creationId xmlns:p14="http://schemas.microsoft.com/office/powerpoint/2010/main" val="213395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7" name="Straight Connector 26">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9">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DD02A4D4-6E0A-EE17-00BC-B40325D7B696}"/>
              </a:ext>
            </a:extLst>
          </p:cNvPr>
          <p:cNvSpPr>
            <a:spLocks noGrp="1"/>
          </p:cNvSpPr>
          <p:nvPr>
            <p:ph type="ctrTitle"/>
          </p:nvPr>
        </p:nvSpPr>
        <p:spPr>
          <a:xfrm>
            <a:off x="677335" y="1282701"/>
            <a:ext cx="5096060" cy="4307148"/>
          </a:xfrm>
        </p:spPr>
        <p:txBody>
          <a:bodyPr anchor="ctr">
            <a:normAutofit/>
          </a:bodyPr>
          <a:lstStyle/>
          <a:p>
            <a:pPr algn="ctr"/>
            <a:r>
              <a:rPr lang="en-US" dirty="0"/>
              <a:t>Year 4 Multiplication Tables Check </a:t>
            </a:r>
            <a:endParaRPr lang="en-GB" dirty="0"/>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B4C8C3B2-0632-FD45-7271-6A3F8D77B120}"/>
              </a:ext>
            </a:extLst>
          </p:cNvPr>
          <p:cNvSpPr>
            <a:spLocks noGrp="1"/>
          </p:cNvSpPr>
          <p:nvPr>
            <p:ph type="subTitle" idx="1"/>
          </p:nvPr>
        </p:nvSpPr>
        <p:spPr>
          <a:xfrm>
            <a:off x="7821120" y="2876315"/>
            <a:ext cx="3602567" cy="1096899"/>
          </a:xfrm>
        </p:spPr>
        <p:txBody>
          <a:bodyPr anchor="ctr">
            <a:normAutofit/>
          </a:bodyPr>
          <a:lstStyle/>
          <a:p>
            <a:pPr algn="l"/>
            <a:r>
              <a:rPr lang="en-US" sz="2400" dirty="0">
                <a:solidFill>
                  <a:srgbClr val="FFFFFF"/>
                </a:solidFill>
              </a:rPr>
              <a:t>Monday 3rd June - Friday 14</a:t>
            </a:r>
            <a:r>
              <a:rPr lang="en-US" sz="2400" baseline="30000" dirty="0">
                <a:solidFill>
                  <a:srgbClr val="FFFFFF"/>
                </a:solidFill>
              </a:rPr>
              <a:t>th</a:t>
            </a:r>
            <a:r>
              <a:rPr lang="en-US" sz="2400" dirty="0">
                <a:solidFill>
                  <a:srgbClr val="FFFFFF"/>
                </a:solidFill>
              </a:rPr>
              <a:t> June 2024 </a:t>
            </a:r>
            <a:endParaRPr lang="en-GB" sz="2400" dirty="0">
              <a:solidFill>
                <a:srgbClr val="FFFFFF"/>
              </a:solidFill>
            </a:endParaRPr>
          </a:p>
        </p:txBody>
      </p:sp>
    </p:spTree>
    <p:extLst>
      <p:ext uri="{BB962C8B-B14F-4D97-AF65-F5344CB8AC3E}">
        <p14:creationId xmlns:p14="http://schemas.microsoft.com/office/powerpoint/2010/main" val="3153215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0AA0-14A5-660C-6B4F-F1D180C95964}"/>
              </a:ext>
            </a:extLst>
          </p:cNvPr>
          <p:cNvSpPr>
            <a:spLocks noGrp="1"/>
          </p:cNvSpPr>
          <p:nvPr>
            <p:ph type="title"/>
          </p:nvPr>
        </p:nvSpPr>
        <p:spPr/>
        <p:txBody>
          <a:bodyPr>
            <a:normAutofit fontScale="90000"/>
          </a:bodyPr>
          <a:lstStyle/>
          <a:p>
            <a:r>
              <a:rPr lang="en-US" dirty="0"/>
              <a:t>How are we preparing pupils for the MTC?</a:t>
            </a:r>
            <a:br>
              <a:rPr lang="en-US" dirty="0"/>
            </a:br>
            <a:endParaRPr lang="en-GB" dirty="0"/>
          </a:p>
        </p:txBody>
      </p:sp>
      <p:sp>
        <p:nvSpPr>
          <p:cNvPr id="3" name="Content Placeholder 2">
            <a:extLst>
              <a:ext uri="{FF2B5EF4-FFF2-40B4-BE49-F238E27FC236}">
                <a16:creationId xmlns:a16="http://schemas.microsoft.com/office/drawing/2014/main" id="{5277B52F-8347-9CD3-3BB7-E2F9F80CDC63}"/>
              </a:ext>
            </a:extLst>
          </p:cNvPr>
          <p:cNvSpPr>
            <a:spLocks noGrp="1"/>
          </p:cNvSpPr>
          <p:nvPr>
            <p:ph idx="1"/>
          </p:nvPr>
        </p:nvSpPr>
        <p:spPr>
          <a:xfrm>
            <a:off x="677334" y="1488613"/>
            <a:ext cx="8596668" cy="3880773"/>
          </a:xfrm>
        </p:spPr>
        <p:txBody>
          <a:bodyPr>
            <a:normAutofit/>
          </a:bodyPr>
          <a:lstStyle/>
          <a:p>
            <a:r>
              <a:rPr lang="en-US" sz="2400" dirty="0"/>
              <a:t>Daily speed tests which track the </a:t>
            </a:r>
            <a:r>
              <a:rPr kumimoji="0" lang="en-GB" sz="2400" b="0" i="0" u="none" strike="noStrike" kern="1200" cap="none" spc="0" normalizeH="0" baseline="0" noProof="0" dirty="0">
                <a:ln>
                  <a:noFill/>
                </a:ln>
                <a:solidFill>
                  <a:prstClr val="black"/>
                </a:solidFill>
                <a:effectLst/>
                <a:uLnTx/>
                <a:uFillTx/>
                <a:ea typeface="+mn-ea"/>
                <a:cs typeface="+mn-cs"/>
              </a:rPr>
              <a:t>progress the children are making</a:t>
            </a:r>
            <a:endParaRPr lang="en-US" sz="2400" dirty="0"/>
          </a:p>
          <a:p>
            <a:r>
              <a:rPr lang="en-US" sz="2400" dirty="0"/>
              <a:t>Weekly ‘Soundcheck’ test on Times Tables Rock Stars (TTRS)</a:t>
            </a:r>
          </a:p>
          <a:p>
            <a:r>
              <a:rPr lang="en-US" sz="2400" dirty="0"/>
              <a:t>Regular multiplication games and reciting of times tables </a:t>
            </a:r>
          </a:p>
          <a:p>
            <a:r>
              <a:rPr lang="en-US" sz="2400" dirty="0"/>
              <a:t>Using knowledge of key table facts</a:t>
            </a:r>
          </a:p>
          <a:p>
            <a:r>
              <a:rPr lang="en-US" sz="2400" dirty="0"/>
              <a:t>A weekly intervention group for children who require more practice </a:t>
            </a:r>
          </a:p>
          <a:p>
            <a:pPr marL="0" indent="0">
              <a:buNone/>
            </a:pPr>
            <a:endParaRPr lang="en-GB" dirty="0"/>
          </a:p>
        </p:txBody>
      </p:sp>
    </p:spTree>
    <p:extLst>
      <p:ext uri="{BB962C8B-B14F-4D97-AF65-F5344CB8AC3E}">
        <p14:creationId xmlns:p14="http://schemas.microsoft.com/office/powerpoint/2010/main" val="379776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Freeform: Shape 3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130AA0-14A5-660C-6B4F-F1D180C95964}"/>
              </a:ext>
            </a:extLst>
          </p:cNvPr>
          <p:cNvSpPr>
            <a:spLocks noGrp="1"/>
          </p:cNvSpPr>
          <p:nvPr>
            <p:ph type="title"/>
          </p:nvPr>
        </p:nvSpPr>
        <p:spPr>
          <a:xfrm>
            <a:off x="7181723" y="609600"/>
            <a:ext cx="4512989" cy="2227730"/>
          </a:xfrm>
        </p:spPr>
        <p:txBody>
          <a:bodyPr anchor="ctr">
            <a:normAutofit/>
          </a:bodyPr>
          <a:lstStyle/>
          <a:p>
            <a:pPr>
              <a:lnSpc>
                <a:spcPct val="90000"/>
              </a:lnSpc>
            </a:pPr>
            <a:r>
              <a:rPr lang="en-US" dirty="0">
                <a:solidFill>
                  <a:srgbClr val="FFFFFF"/>
                </a:solidFill>
              </a:rPr>
              <a:t>How can parents and carers support at home?</a:t>
            </a:r>
            <a:br>
              <a:rPr lang="en-US" dirty="0">
                <a:solidFill>
                  <a:srgbClr val="FFFFFF"/>
                </a:solidFill>
              </a:rPr>
            </a:br>
            <a:endParaRPr lang="en-GB" dirty="0">
              <a:solidFill>
                <a:srgbClr val="FFFFFF"/>
              </a:solidFill>
            </a:endParaRPr>
          </a:p>
        </p:txBody>
      </p:sp>
      <p:pic>
        <p:nvPicPr>
          <p:cNvPr id="5" name="Picture 4">
            <a:extLst>
              <a:ext uri="{FF2B5EF4-FFF2-40B4-BE49-F238E27FC236}">
                <a16:creationId xmlns:a16="http://schemas.microsoft.com/office/drawing/2014/main" id="{32BFCA55-55AC-C8CA-D314-CF6DC6E94DCD}"/>
              </a:ext>
            </a:extLst>
          </p:cNvPr>
          <p:cNvPicPr>
            <a:picLocks noChangeAspect="1"/>
          </p:cNvPicPr>
          <p:nvPr/>
        </p:nvPicPr>
        <p:blipFill rotWithShape="1">
          <a:blip r:embed="rId3"/>
          <a:srcRect l="47706" t="64040" r="31118" b="757"/>
          <a:stretch/>
        </p:blipFill>
        <p:spPr>
          <a:xfrm>
            <a:off x="1133369" y="166863"/>
            <a:ext cx="2787754" cy="2131896"/>
          </a:xfrm>
          <a:prstGeom prst="rect">
            <a:avLst/>
          </a:prstGeom>
        </p:spPr>
      </p:pic>
      <p:sp>
        <p:nvSpPr>
          <p:cNvPr id="3" name="Content Placeholder 2">
            <a:extLst>
              <a:ext uri="{FF2B5EF4-FFF2-40B4-BE49-F238E27FC236}">
                <a16:creationId xmlns:a16="http://schemas.microsoft.com/office/drawing/2014/main" id="{5277B52F-8347-9CD3-3BB7-E2F9F80CDC63}"/>
              </a:ext>
            </a:extLst>
          </p:cNvPr>
          <p:cNvSpPr>
            <a:spLocks noGrp="1"/>
          </p:cNvSpPr>
          <p:nvPr>
            <p:ph idx="1"/>
          </p:nvPr>
        </p:nvSpPr>
        <p:spPr>
          <a:xfrm>
            <a:off x="6855386" y="2395668"/>
            <a:ext cx="4512988" cy="4210871"/>
          </a:xfrm>
        </p:spPr>
        <p:txBody>
          <a:bodyPr anchor="t">
            <a:normAutofit/>
          </a:bodyPr>
          <a:lstStyle/>
          <a:p>
            <a:pPr>
              <a:lnSpc>
                <a:spcPct val="90000"/>
              </a:lnSpc>
            </a:pPr>
            <a:r>
              <a:rPr lang="en-GB" sz="2400" dirty="0">
                <a:solidFill>
                  <a:srgbClr val="FFFFFF"/>
                </a:solidFill>
              </a:rPr>
              <a:t>- Access ‘Soundcheck’ on TTRS at home as much as possible </a:t>
            </a:r>
          </a:p>
          <a:p>
            <a:pPr>
              <a:lnSpc>
                <a:spcPct val="90000"/>
              </a:lnSpc>
            </a:pPr>
            <a:r>
              <a:rPr lang="en-GB" sz="2400" dirty="0">
                <a:solidFill>
                  <a:srgbClr val="FFFFFF"/>
                </a:solidFill>
              </a:rPr>
              <a:t>- Allow children to access the tournaments on TTRS that are set up weekly </a:t>
            </a:r>
          </a:p>
          <a:p>
            <a:pPr>
              <a:lnSpc>
                <a:spcPct val="90000"/>
              </a:lnSpc>
            </a:pPr>
            <a:r>
              <a:rPr lang="en-GB" sz="2400" dirty="0">
                <a:solidFill>
                  <a:srgbClr val="FFFFFF"/>
                </a:solidFill>
              </a:rPr>
              <a:t>- Test children on their quick recall of times tables in random order </a:t>
            </a:r>
          </a:p>
          <a:p>
            <a:pPr>
              <a:lnSpc>
                <a:spcPct val="90000"/>
              </a:lnSpc>
            </a:pPr>
            <a:r>
              <a:rPr lang="en-GB" sz="2400" dirty="0">
                <a:solidFill>
                  <a:srgbClr val="FFFFFF"/>
                </a:solidFill>
              </a:rPr>
              <a:t>- Play times tables songs available on You Tube </a:t>
            </a:r>
          </a:p>
        </p:txBody>
      </p:sp>
      <p:pic>
        <p:nvPicPr>
          <p:cNvPr id="7" name="Picture 6">
            <a:extLst>
              <a:ext uri="{FF2B5EF4-FFF2-40B4-BE49-F238E27FC236}">
                <a16:creationId xmlns:a16="http://schemas.microsoft.com/office/drawing/2014/main" id="{A0BE1DFE-DC50-BC55-6B3C-4484B0ECA027}"/>
              </a:ext>
            </a:extLst>
          </p:cNvPr>
          <p:cNvPicPr>
            <a:picLocks noChangeAspect="1"/>
          </p:cNvPicPr>
          <p:nvPr/>
        </p:nvPicPr>
        <p:blipFill>
          <a:blip r:embed="rId4"/>
          <a:stretch>
            <a:fillRect/>
          </a:stretch>
        </p:blipFill>
        <p:spPr>
          <a:xfrm>
            <a:off x="589344" y="2932172"/>
            <a:ext cx="4024758" cy="3848276"/>
          </a:xfrm>
          <a:prstGeom prst="rect">
            <a:avLst/>
          </a:prstGeom>
        </p:spPr>
      </p:pic>
    </p:spTree>
    <p:extLst>
      <p:ext uri="{BB962C8B-B14F-4D97-AF65-F5344CB8AC3E}">
        <p14:creationId xmlns:p14="http://schemas.microsoft.com/office/powerpoint/2010/main" val="192462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0AA0-14A5-660C-6B4F-F1D180C95964}"/>
              </a:ext>
            </a:extLst>
          </p:cNvPr>
          <p:cNvSpPr>
            <a:spLocks noGrp="1"/>
          </p:cNvSpPr>
          <p:nvPr>
            <p:ph type="title"/>
          </p:nvPr>
        </p:nvSpPr>
        <p:spPr>
          <a:xfrm>
            <a:off x="677334" y="609600"/>
            <a:ext cx="8596668" cy="1299210"/>
          </a:xfrm>
        </p:spPr>
        <p:txBody>
          <a:bodyPr>
            <a:normAutofit fontScale="90000"/>
          </a:bodyPr>
          <a:lstStyle/>
          <a:p>
            <a:r>
              <a:rPr lang="en-US" dirty="0"/>
              <a:t>How can parents and carers support at home?</a:t>
            </a:r>
            <a:br>
              <a:rPr lang="en-US" dirty="0"/>
            </a:br>
            <a:br>
              <a:rPr lang="en-US" dirty="0"/>
            </a:br>
            <a:r>
              <a:rPr lang="en-US" dirty="0"/>
              <a:t> </a:t>
            </a:r>
            <a:r>
              <a:rPr lang="en-US" sz="2700" dirty="0"/>
              <a:t>Knowing your children’s gaps</a:t>
            </a:r>
            <a:br>
              <a:rPr lang="en-US" sz="2700" dirty="0"/>
            </a:br>
            <a:endParaRPr lang="en-GB" dirty="0"/>
          </a:p>
        </p:txBody>
      </p:sp>
      <p:pic>
        <p:nvPicPr>
          <p:cNvPr id="6" name="Content Placeholder 5">
            <a:extLst>
              <a:ext uri="{FF2B5EF4-FFF2-40B4-BE49-F238E27FC236}">
                <a16:creationId xmlns:a16="http://schemas.microsoft.com/office/drawing/2014/main" id="{D6CE3248-C8E5-4F51-5809-8DB1DD5EC028}"/>
              </a:ext>
            </a:extLst>
          </p:cNvPr>
          <p:cNvPicPr>
            <a:picLocks noGrp="1" noChangeAspect="1"/>
          </p:cNvPicPr>
          <p:nvPr>
            <p:ph idx="1"/>
          </p:nvPr>
        </p:nvPicPr>
        <p:blipFill>
          <a:blip r:embed="rId3"/>
          <a:stretch>
            <a:fillRect/>
          </a:stretch>
        </p:blipFill>
        <p:spPr>
          <a:xfrm>
            <a:off x="1390906" y="2160588"/>
            <a:ext cx="8360863" cy="4525962"/>
          </a:xfrm>
          <a:prstGeom prst="rect">
            <a:avLst/>
          </a:prstGeom>
        </p:spPr>
      </p:pic>
    </p:spTree>
    <p:extLst>
      <p:ext uri="{BB962C8B-B14F-4D97-AF65-F5344CB8AC3E}">
        <p14:creationId xmlns:p14="http://schemas.microsoft.com/office/powerpoint/2010/main" val="153258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Isosceles Triangle 4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4" name="Isosceles Triangle 5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5" name="Isosceles Triangle 5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39" name="Content Placeholder 38" descr="3D black question marks with one yellow question mark">
            <a:extLst>
              <a:ext uri="{FF2B5EF4-FFF2-40B4-BE49-F238E27FC236}">
                <a16:creationId xmlns:a16="http://schemas.microsoft.com/office/drawing/2014/main" id="{B2E6BC61-12FC-C47A-8087-8BDCB7481D4C}"/>
              </a:ext>
            </a:extLst>
          </p:cNvPr>
          <p:cNvPicPr>
            <a:picLocks noGrp="1" noChangeAspect="1"/>
          </p:cNvPicPr>
          <p:nvPr>
            <p:ph idx="1"/>
          </p:nvPr>
        </p:nvPicPr>
        <p:blipFill rotWithShape="1">
          <a:blip r:embed="rId2"/>
          <a:srcRect l="48014" t="838" r="23514"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0D899A8C-EA61-BDCE-8F09-F8DB73A78E49}"/>
              </a:ext>
            </a:extLst>
          </p:cNvPr>
          <p:cNvSpPr>
            <a:spLocks noGrp="1"/>
          </p:cNvSpPr>
          <p:nvPr>
            <p:ph type="title"/>
          </p:nvPr>
        </p:nvSpPr>
        <p:spPr>
          <a:xfrm>
            <a:off x="5380563" y="1678665"/>
            <a:ext cx="3887839" cy="2372168"/>
          </a:xfrm>
        </p:spPr>
        <p:txBody>
          <a:bodyPr vert="horz" lIns="91440" tIns="45720" rIns="91440" bIns="45720" rtlCol="0" anchor="b">
            <a:normAutofit/>
          </a:bodyPr>
          <a:lstStyle/>
          <a:p>
            <a:r>
              <a:rPr lang="en-US" sz="5400" dirty="0"/>
              <a:t>Any questions?</a:t>
            </a:r>
          </a:p>
        </p:txBody>
      </p:sp>
    </p:spTree>
    <p:extLst>
      <p:ext uri="{BB962C8B-B14F-4D97-AF65-F5344CB8AC3E}">
        <p14:creationId xmlns:p14="http://schemas.microsoft.com/office/powerpoint/2010/main" val="220786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34F9-7CEA-9EE2-AE53-8BD7FE744208}"/>
              </a:ext>
            </a:extLst>
          </p:cNvPr>
          <p:cNvSpPr>
            <a:spLocks noGrp="1"/>
          </p:cNvSpPr>
          <p:nvPr>
            <p:ph type="title"/>
          </p:nvPr>
        </p:nvSpPr>
        <p:spPr/>
        <p:txBody>
          <a:bodyPr/>
          <a:lstStyle/>
          <a:p>
            <a:r>
              <a:rPr lang="en-US" dirty="0"/>
              <a:t>What is the Multiplication Tables Check?  </a:t>
            </a:r>
            <a:endParaRPr lang="en-GB" dirty="0"/>
          </a:p>
        </p:txBody>
      </p:sp>
      <p:sp>
        <p:nvSpPr>
          <p:cNvPr id="3" name="Content Placeholder 2">
            <a:extLst>
              <a:ext uri="{FF2B5EF4-FFF2-40B4-BE49-F238E27FC236}">
                <a16:creationId xmlns:a16="http://schemas.microsoft.com/office/drawing/2014/main" id="{1117BEE4-22AC-ECA3-4EA9-EB5107CCA4AE}"/>
              </a:ext>
            </a:extLst>
          </p:cNvPr>
          <p:cNvSpPr>
            <a:spLocks noGrp="1"/>
          </p:cNvSpPr>
          <p:nvPr>
            <p:ph idx="1"/>
          </p:nvPr>
        </p:nvSpPr>
        <p:spPr>
          <a:xfrm>
            <a:off x="677334" y="1809714"/>
            <a:ext cx="8596668" cy="3880773"/>
          </a:xfrm>
        </p:spPr>
        <p:txBody>
          <a:bodyPr>
            <a:normAutofit/>
          </a:bodyPr>
          <a:lstStyle/>
          <a:p>
            <a:pPr algn="l"/>
            <a:r>
              <a:rPr lang="en-US" sz="2400" b="0" i="0" dirty="0">
                <a:solidFill>
                  <a:srgbClr val="0B0C0C"/>
                </a:solidFill>
                <a:effectLst/>
                <a:latin typeface="GDS Transport"/>
              </a:rPr>
              <a:t>The multiplication tables check (MTC) is statutory for all Year 4 pupils registered at state-funded maintained schools, special schools or academies, including free schools, in England.</a:t>
            </a:r>
          </a:p>
          <a:p>
            <a:pPr marL="0" indent="0" algn="l">
              <a:buNone/>
            </a:pPr>
            <a:endParaRPr lang="en-US" sz="2400" b="0" i="0" dirty="0">
              <a:solidFill>
                <a:srgbClr val="0B0C0C"/>
              </a:solidFill>
              <a:effectLst/>
              <a:latin typeface="GDS Transport"/>
            </a:endParaRPr>
          </a:p>
          <a:p>
            <a:pPr algn="l"/>
            <a:r>
              <a:rPr lang="en-US" sz="2400" b="0" i="0" dirty="0">
                <a:solidFill>
                  <a:srgbClr val="0B0C0C"/>
                </a:solidFill>
                <a:effectLst/>
                <a:latin typeface="GDS Transport"/>
              </a:rPr>
              <a:t>The purpose of the MTC is to determine whether pupils can recall their times tables fluently, which is essential for future success in mathematics. It will help schools to identify pupils who have not yet mastered their times tables, so that additional support can be provided. </a:t>
            </a:r>
          </a:p>
          <a:p>
            <a:pPr marL="0" indent="0" algn="l">
              <a:buNone/>
            </a:pPr>
            <a:endParaRPr lang="en-US" sz="2400" b="0" i="0" dirty="0">
              <a:solidFill>
                <a:srgbClr val="0B0C0C"/>
              </a:solidFill>
              <a:effectLst/>
              <a:latin typeface="GDS Transport"/>
            </a:endParaRPr>
          </a:p>
        </p:txBody>
      </p:sp>
    </p:spTree>
    <p:extLst>
      <p:ext uri="{BB962C8B-B14F-4D97-AF65-F5344CB8AC3E}">
        <p14:creationId xmlns:p14="http://schemas.microsoft.com/office/powerpoint/2010/main" val="193230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8A32CFA-4E3E-D07C-0CCB-3EEC687DAFF9}"/>
              </a:ext>
            </a:extLst>
          </p:cNvPr>
          <p:cNvSpPr>
            <a:spLocks noGrp="1"/>
          </p:cNvSpPr>
          <p:nvPr>
            <p:ph type="title"/>
          </p:nvPr>
        </p:nvSpPr>
        <p:spPr>
          <a:xfrm>
            <a:off x="5536734" y="609600"/>
            <a:ext cx="5127456" cy="1320800"/>
          </a:xfrm>
        </p:spPr>
        <p:txBody>
          <a:bodyPr>
            <a:normAutofit/>
          </a:bodyPr>
          <a:lstStyle/>
          <a:p>
            <a:pPr>
              <a:lnSpc>
                <a:spcPct val="90000"/>
              </a:lnSpc>
            </a:pPr>
            <a:r>
              <a:rPr lang="en-GB" sz="2800" dirty="0"/>
              <a:t>When will the Multiplication Check be administered?</a:t>
            </a:r>
          </a:p>
        </p:txBody>
      </p:sp>
      <p:sp>
        <p:nvSpPr>
          <p:cNvPr id="3" name="Content Placeholder 2">
            <a:extLst>
              <a:ext uri="{FF2B5EF4-FFF2-40B4-BE49-F238E27FC236}">
                <a16:creationId xmlns:a16="http://schemas.microsoft.com/office/drawing/2014/main" id="{6C000B5B-69C4-4794-5253-C65EAD78231B}"/>
              </a:ext>
            </a:extLst>
          </p:cNvPr>
          <p:cNvSpPr>
            <a:spLocks noGrp="1"/>
          </p:cNvSpPr>
          <p:nvPr>
            <p:ph idx="1"/>
          </p:nvPr>
        </p:nvSpPr>
        <p:spPr>
          <a:xfrm>
            <a:off x="5133118" y="1785381"/>
            <a:ext cx="5934687" cy="3880773"/>
          </a:xfrm>
        </p:spPr>
        <p:txBody>
          <a:bodyPr>
            <a:normAutofit/>
          </a:bodyPr>
          <a:lstStyle/>
          <a:p>
            <a:r>
              <a:rPr lang="en-US" sz="2400" dirty="0"/>
              <a:t>Schools must administer the MTC to all eligible Year 4 pupils between Monday 3</a:t>
            </a:r>
            <a:r>
              <a:rPr lang="en-US" sz="2400" baseline="30000" dirty="0"/>
              <a:t>rd</a:t>
            </a:r>
            <a:r>
              <a:rPr lang="en-US" sz="2400" dirty="0"/>
              <a:t> June and Friday 14</a:t>
            </a:r>
            <a:r>
              <a:rPr lang="en-US" sz="2400" baseline="30000" dirty="0"/>
              <a:t>th</a:t>
            </a:r>
            <a:r>
              <a:rPr lang="en-US" sz="2400" dirty="0"/>
              <a:t> June. If a child is absent during the 2-week window, schools can use the following week to administer the test to them.  </a:t>
            </a:r>
          </a:p>
        </p:txBody>
      </p:sp>
      <p:pic>
        <p:nvPicPr>
          <p:cNvPr id="7" name="Picture 6" descr="Calendar">
            <a:extLst>
              <a:ext uri="{FF2B5EF4-FFF2-40B4-BE49-F238E27FC236}">
                <a16:creationId xmlns:a16="http://schemas.microsoft.com/office/drawing/2014/main" id="{D7218560-A6BC-148C-EAC2-D48E105C63AA}"/>
              </a:ext>
            </a:extLst>
          </p:cNvPr>
          <p:cNvPicPr>
            <a:picLocks noChangeAspect="1"/>
          </p:cNvPicPr>
          <p:nvPr/>
        </p:nvPicPr>
        <p:blipFill rotWithShape="1">
          <a:blip r:embed="rId2"/>
          <a:srcRect l="25715" r="21774"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19654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DB5B7-0CA3-2A72-37D4-97D563F7435C}"/>
              </a:ext>
            </a:extLst>
          </p:cNvPr>
          <p:cNvSpPr>
            <a:spLocks noGrp="1"/>
          </p:cNvSpPr>
          <p:nvPr>
            <p:ph idx="1"/>
          </p:nvPr>
        </p:nvSpPr>
        <p:spPr>
          <a:xfrm>
            <a:off x="540174" y="1726249"/>
            <a:ext cx="8596668" cy="3880773"/>
          </a:xfrm>
        </p:spPr>
        <p:txBody>
          <a:bodyPr>
            <a:normAutofit/>
          </a:bodyPr>
          <a:lstStyle/>
          <a:p>
            <a:r>
              <a:rPr lang="en-GB" sz="2400" dirty="0"/>
              <a:t>School level results and individual pupil results will be made available to schools. This will allow schools to provide additional support where required. </a:t>
            </a:r>
          </a:p>
          <a:p>
            <a:r>
              <a:rPr lang="en-US" sz="2400" dirty="0"/>
              <a:t>There is no expected standard threshold for the MTC, but higher scores indicate greater proficiency in fluently recalling multiplication tables. </a:t>
            </a:r>
          </a:p>
          <a:p>
            <a:r>
              <a:rPr lang="en-US" sz="2400" dirty="0"/>
              <a:t>The DfE will not publish school-level results for the MTC. There will be a statistical publication at national and local authority level. </a:t>
            </a:r>
            <a:endParaRPr lang="en-GB" sz="2400" dirty="0"/>
          </a:p>
        </p:txBody>
      </p:sp>
      <p:sp>
        <p:nvSpPr>
          <p:cNvPr id="4" name="Text Placeholder 1">
            <a:extLst>
              <a:ext uri="{FF2B5EF4-FFF2-40B4-BE49-F238E27FC236}">
                <a16:creationId xmlns:a16="http://schemas.microsoft.com/office/drawing/2014/main" id="{36E9F3FC-A32E-D5C3-1A72-2A67A3277C9F}"/>
              </a:ext>
            </a:extLst>
          </p:cNvPr>
          <p:cNvSpPr>
            <a:spLocks noGrp="1"/>
          </p:cNvSpPr>
          <p:nvPr>
            <p:ph type="title"/>
          </p:nvPr>
        </p:nvSpPr>
        <p:spPr>
          <a:xfrm>
            <a:off x="677863" y="609600"/>
            <a:ext cx="8596312" cy="1320800"/>
          </a:xfrm>
        </p:spPr>
        <p:txBody>
          <a:bodyPr/>
          <a:lstStyle/>
          <a:p>
            <a:r>
              <a:rPr lang="en-GB" sz="4000" dirty="0"/>
              <a:t>How will the MTC data be used?</a:t>
            </a:r>
          </a:p>
        </p:txBody>
      </p:sp>
    </p:spTree>
    <p:extLst>
      <p:ext uri="{BB962C8B-B14F-4D97-AF65-F5344CB8AC3E}">
        <p14:creationId xmlns:p14="http://schemas.microsoft.com/office/powerpoint/2010/main" val="19338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4C3299-EFAF-F198-3841-8BA0C293A1EE}"/>
              </a:ext>
            </a:extLst>
          </p:cNvPr>
          <p:cNvSpPr txBox="1">
            <a:spLocks noGrp="1"/>
          </p:cNvSpPr>
          <p:nvPr>
            <p:ph idx="1"/>
          </p:nvPr>
        </p:nvSpPr>
        <p:spPr>
          <a:xfrm>
            <a:off x="460692" y="1191101"/>
            <a:ext cx="9677717" cy="5478423"/>
          </a:xfrm>
          <a:prstGeom prst="rect">
            <a:avLst/>
          </a:prstGeom>
          <a:noFill/>
        </p:spPr>
        <p:txBody>
          <a:bodyPr wrap="square" rtlCol="0">
            <a:spAutoFit/>
          </a:bodyPr>
          <a:lstStyle/>
          <a:p>
            <a:r>
              <a:rPr lang="en-GB" sz="2000" dirty="0"/>
              <a:t>Children will be tested using an on-screen check (</a:t>
            </a:r>
            <a:r>
              <a:rPr lang="en-US" sz="2000" dirty="0"/>
              <a:t>on a computer or a tablet),</a:t>
            </a:r>
            <a:r>
              <a:rPr lang="en-GB" sz="2000" dirty="0"/>
              <a:t>where they will have to answer multiplication questions against the clock. </a:t>
            </a:r>
          </a:p>
          <a:p>
            <a:r>
              <a:rPr lang="en-GB" sz="2000" dirty="0"/>
              <a:t>Wall displays that could provide children with answers will be removed while the MTC is taking place. </a:t>
            </a:r>
          </a:p>
          <a:p>
            <a:r>
              <a:rPr lang="en-GB" sz="2000" dirty="0"/>
              <a:t>Children will have 6 seconds to answer each question in a series of 25 questions.</a:t>
            </a:r>
          </a:p>
          <a:p>
            <a:r>
              <a:rPr lang="en-GB" sz="2000" dirty="0"/>
              <a:t>This allows pupils the time required to demonstrate their recall of multiplication tables, whilst limiting pupils’ ability to work out answers to questions.</a:t>
            </a:r>
          </a:p>
          <a:p>
            <a:r>
              <a:rPr lang="en-GB" sz="2000" dirty="0"/>
              <a:t>Each question will be worth one mark and will be presented in this format: _____ x _____ = ______</a:t>
            </a:r>
          </a:p>
          <a:p>
            <a:r>
              <a:rPr lang="en-GB" sz="2000" dirty="0"/>
              <a:t>The test will last no longer than 5 minutes. </a:t>
            </a:r>
          </a:p>
          <a:p>
            <a:r>
              <a:rPr lang="en-GB" sz="2000" dirty="0"/>
              <a:t>It will be automatically scored, and results will be available to schools once the assessment window closes at the end of the assessment period. </a:t>
            </a:r>
          </a:p>
        </p:txBody>
      </p:sp>
      <p:sp>
        <p:nvSpPr>
          <p:cNvPr id="5" name="Text Placeholder 1">
            <a:extLst>
              <a:ext uri="{FF2B5EF4-FFF2-40B4-BE49-F238E27FC236}">
                <a16:creationId xmlns:a16="http://schemas.microsoft.com/office/drawing/2014/main" id="{AE5AF33A-E893-2050-5D50-400AC3B5CB95}"/>
              </a:ext>
            </a:extLst>
          </p:cNvPr>
          <p:cNvSpPr>
            <a:spLocks noGrp="1"/>
          </p:cNvSpPr>
          <p:nvPr>
            <p:ph type="title"/>
          </p:nvPr>
        </p:nvSpPr>
        <p:spPr>
          <a:xfrm>
            <a:off x="700723" y="167481"/>
            <a:ext cx="8596312" cy="929799"/>
          </a:xfrm>
        </p:spPr>
        <p:txBody>
          <a:bodyPr/>
          <a:lstStyle/>
          <a:p>
            <a:r>
              <a:rPr lang="en-GB" sz="4000" dirty="0"/>
              <a:t>How will the MTC be administered? </a:t>
            </a:r>
          </a:p>
        </p:txBody>
      </p:sp>
    </p:spTree>
    <p:extLst>
      <p:ext uri="{BB962C8B-B14F-4D97-AF65-F5344CB8AC3E}">
        <p14:creationId xmlns:p14="http://schemas.microsoft.com/office/powerpoint/2010/main" val="425641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DCD28F-E287-3DF2-75F6-81057FCDE973}"/>
              </a:ext>
            </a:extLst>
          </p:cNvPr>
          <p:cNvSpPr txBox="1">
            <a:spLocks noGrp="1"/>
          </p:cNvSpPr>
          <p:nvPr>
            <p:ph idx="1"/>
          </p:nvPr>
        </p:nvSpPr>
        <p:spPr>
          <a:xfrm>
            <a:off x="529273" y="1257618"/>
            <a:ext cx="8596312" cy="5478423"/>
          </a:xfrm>
          <a:prstGeom prst="rect">
            <a:avLst/>
          </a:prstGeom>
          <a:noFill/>
        </p:spPr>
        <p:txBody>
          <a:bodyPr wrap="square" rtlCol="0">
            <a:spAutoFit/>
          </a:bodyPr>
          <a:lstStyle/>
          <a:p>
            <a:r>
              <a:rPr lang="en-GB" sz="2500" dirty="0"/>
              <a:t>Questions will be selected from the 121 number facts that make up the multiplication tables from 2 to 12, with a particular focus on 6, 7, 8, 9 and 12 as they are considered the most challenging. </a:t>
            </a:r>
          </a:p>
          <a:p>
            <a:r>
              <a:rPr lang="en-GB" sz="2500" dirty="0"/>
              <a:t>Each question will only appear once in any 25 question series, and children won’t be asked reversals of questions as part of the check (so if they have already answered 3 x 4 they won’t be asked 4 x 3).</a:t>
            </a:r>
          </a:p>
          <a:p>
            <a:r>
              <a:rPr lang="en-GB" sz="2500" dirty="0"/>
              <a:t>Once the child has inputted their answer, there will be a 3 second pause before the next question appears. </a:t>
            </a:r>
          </a:p>
          <a:p>
            <a:r>
              <a:rPr lang="en-GB" sz="2500" dirty="0"/>
              <a:t>Children will be given the opportunity to answer a couple of practice questions in the format before the check begins. </a:t>
            </a:r>
          </a:p>
        </p:txBody>
      </p:sp>
      <p:sp>
        <p:nvSpPr>
          <p:cNvPr id="5" name="Text Placeholder 1">
            <a:extLst>
              <a:ext uri="{FF2B5EF4-FFF2-40B4-BE49-F238E27FC236}">
                <a16:creationId xmlns:a16="http://schemas.microsoft.com/office/drawing/2014/main" id="{FA325B1A-3F2C-3096-3B66-C2D90CDE53EC}"/>
              </a:ext>
            </a:extLst>
          </p:cNvPr>
          <p:cNvSpPr>
            <a:spLocks noGrp="1"/>
          </p:cNvSpPr>
          <p:nvPr>
            <p:ph type="title"/>
          </p:nvPr>
        </p:nvSpPr>
        <p:spPr>
          <a:xfrm>
            <a:off x="529273" y="346710"/>
            <a:ext cx="8596312" cy="1320800"/>
          </a:xfrm>
        </p:spPr>
        <p:txBody>
          <a:bodyPr/>
          <a:lstStyle/>
          <a:p>
            <a:r>
              <a:rPr lang="en-GB" sz="4000" dirty="0"/>
              <a:t>How will the MTC be administered? </a:t>
            </a:r>
          </a:p>
        </p:txBody>
      </p:sp>
    </p:spTree>
    <p:extLst>
      <p:ext uri="{BB962C8B-B14F-4D97-AF65-F5344CB8AC3E}">
        <p14:creationId xmlns:p14="http://schemas.microsoft.com/office/powerpoint/2010/main" val="349583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0EB7-C4F8-C63A-86F3-E1B675DB7AF5}"/>
              </a:ext>
            </a:extLst>
          </p:cNvPr>
          <p:cNvSpPr>
            <a:spLocks noGrp="1"/>
          </p:cNvSpPr>
          <p:nvPr>
            <p:ph type="title"/>
          </p:nvPr>
        </p:nvSpPr>
        <p:spPr>
          <a:xfrm>
            <a:off x="570192" y="300990"/>
            <a:ext cx="8596668" cy="1320800"/>
          </a:xfrm>
        </p:spPr>
        <p:txBody>
          <a:bodyPr/>
          <a:lstStyle/>
          <a:p>
            <a:pPr algn="ctr"/>
            <a:r>
              <a:rPr lang="en-US" dirty="0"/>
              <a:t>How to access the MTC</a:t>
            </a:r>
            <a:endParaRPr lang="en-GB" dirty="0"/>
          </a:p>
        </p:txBody>
      </p:sp>
      <p:pic>
        <p:nvPicPr>
          <p:cNvPr id="5" name="Content Placeholder 4">
            <a:extLst>
              <a:ext uri="{FF2B5EF4-FFF2-40B4-BE49-F238E27FC236}">
                <a16:creationId xmlns:a16="http://schemas.microsoft.com/office/drawing/2014/main" id="{1C8A22DB-640B-65D6-372A-ECB69EAF0E02}"/>
              </a:ext>
            </a:extLst>
          </p:cNvPr>
          <p:cNvPicPr>
            <a:picLocks noGrp="1" noChangeAspect="1"/>
          </p:cNvPicPr>
          <p:nvPr>
            <p:ph idx="1"/>
          </p:nvPr>
        </p:nvPicPr>
        <p:blipFill>
          <a:blip r:embed="rId3"/>
          <a:stretch>
            <a:fillRect/>
          </a:stretch>
        </p:blipFill>
        <p:spPr>
          <a:xfrm>
            <a:off x="1428022" y="1198264"/>
            <a:ext cx="7864568" cy="4041447"/>
          </a:xfrm>
        </p:spPr>
      </p:pic>
      <p:sp>
        <p:nvSpPr>
          <p:cNvPr id="7" name="TextBox 6">
            <a:extLst>
              <a:ext uri="{FF2B5EF4-FFF2-40B4-BE49-F238E27FC236}">
                <a16:creationId xmlns:a16="http://schemas.microsoft.com/office/drawing/2014/main" id="{32C519AF-6770-31EE-78AB-AB5339C34FF0}"/>
              </a:ext>
            </a:extLst>
          </p:cNvPr>
          <p:cNvSpPr txBox="1"/>
          <p:nvPr/>
        </p:nvSpPr>
        <p:spPr>
          <a:xfrm>
            <a:off x="1923858" y="5459075"/>
            <a:ext cx="7243002" cy="1015663"/>
          </a:xfrm>
          <a:prstGeom prst="rect">
            <a:avLst/>
          </a:prstGeom>
          <a:noFill/>
        </p:spPr>
        <p:txBody>
          <a:bodyPr wrap="square">
            <a:spAutoFit/>
          </a:bodyPr>
          <a:lstStyle/>
          <a:p>
            <a:r>
              <a:rPr lang="en-US" sz="2000" dirty="0"/>
              <a:t>Pupils will access the official check and try it out check using a PIN and school password, generated on the day of administration.</a:t>
            </a:r>
            <a:endParaRPr lang="en-GB" sz="2000" dirty="0"/>
          </a:p>
        </p:txBody>
      </p:sp>
    </p:spTree>
    <p:extLst>
      <p:ext uri="{BB962C8B-B14F-4D97-AF65-F5344CB8AC3E}">
        <p14:creationId xmlns:p14="http://schemas.microsoft.com/office/powerpoint/2010/main" val="400712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4CE-D4ED-D7B7-967F-3B420802156D}"/>
              </a:ext>
            </a:extLst>
          </p:cNvPr>
          <p:cNvSpPr>
            <a:spLocks noGrp="1"/>
          </p:cNvSpPr>
          <p:nvPr>
            <p:ph type="title"/>
          </p:nvPr>
        </p:nvSpPr>
        <p:spPr>
          <a:xfrm>
            <a:off x="72852" y="255270"/>
            <a:ext cx="10546926" cy="1320800"/>
          </a:xfrm>
        </p:spPr>
        <p:txBody>
          <a:bodyPr>
            <a:normAutofit/>
          </a:bodyPr>
          <a:lstStyle/>
          <a:p>
            <a:r>
              <a:rPr lang="en-GB" sz="3200" dirty="0"/>
              <a:t>Access arrangements </a:t>
            </a:r>
            <a:r>
              <a:rPr lang="en-US" sz="3200" dirty="0"/>
              <a:t>for pupils with specific needs</a:t>
            </a:r>
            <a:endParaRPr lang="en-GB" sz="3200" dirty="0"/>
          </a:p>
        </p:txBody>
      </p:sp>
      <p:sp>
        <p:nvSpPr>
          <p:cNvPr id="3" name="Content Placeholder 2">
            <a:extLst>
              <a:ext uri="{FF2B5EF4-FFF2-40B4-BE49-F238E27FC236}">
                <a16:creationId xmlns:a16="http://schemas.microsoft.com/office/drawing/2014/main" id="{1071FDFD-02CC-F212-B170-8136E3B82E4B}"/>
              </a:ext>
            </a:extLst>
          </p:cNvPr>
          <p:cNvSpPr>
            <a:spLocks noGrp="1"/>
          </p:cNvSpPr>
          <p:nvPr>
            <p:ph idx="1"/>
          </p:nvPr>
        </p:nvSpPr>
        <p:spPr>
          <a:xfrm>
            <a:off x="300144" y="1080294"/>
            <a:ext cx="8596668" cy="5697696"/>
          </a:xfrm>
        </p:spPr>
        <p:txBody>
          <a:bodyPr>
            <a:normAutofit fontScale="62500" lnSpcReduction="20000"/>
          </a:bodyPr>
          <a:lstStyle/>
          <a:p>
            <a:r>
              <a:rPr lang="en-US" sz="2900" b="1" dirty="0" err="1"/>
              <a:t>Colour</a:t>
            </a:r>
            <a:r>
              <a:rPr lang="en-US" sz="2900" b="1" dirty="0"/>
              <a:t> contrast </a:t>
            </a:r>
          </a:p>
          <a:p>
            <a:r>
              <a:rPr lang="en-US" sz="2900" b="1" dirty="0"/>
              <a:t>Font size </a:t>
            </a:r>
          </a:p>
          <a:p>
            <a:r>
              <a:rPr lang="en-US" sz="2900" b="1" dirty="0"/>
              <a:t>Pause ‘next’ button between questions</a:t>
            </a:r>
            <a:r>
              <a:rPr lang="en-US" sz="2900" dirty="0"/>
              <a:t>: If the 3-seconds pause between question is not long enough for a specific pupil, or the pace of the check may disadvantage the pupil, a ‘Next’ button can be enabled. Instead of 3-seconds pause, the pupil can select ‘Next’ when they are ready to start a new question. This access arrangement does not extend the time given to answer each question. </a:t>
            </a:r>
          </a:p>
          <a:p>
            <a:r>
              <a:rPr lang="en-US" sz="2900" b="1" dirty="0"/>
              <a:t>Remove on-screen number pad: </a:t>
            </a:r>
            <a:r>
              <a:rPr lang="en-US" sz="2900" dirty="0"/>
              <a:t>This may be useful to support pupils who are distracted by it, or do not plan to use it. Only the question-and answer box will show on the screen. The pupil will need a keyboard to enter their response. </a:t>
            </a:r>
          </a:p>
          <a:p>
            <a:r>
              <a:rPr lang="en-US" sz="2900" b="1" dirty="0"/>
              <a:t>Input assistance: </a:t>
            </a:r>
            <a:r>
              <a:rPr lang="en-US" sz="2900" dirty="0"/>
              <a:t>An input assistant is someone who enters answers dictated by the pupil. An input assistant can be used when a pupil is unable to enter their own answers.</a:t>
            </a:r>
          </a:p>
          <a:p>
            <a:r>
              <a:rPr lang="en-US" sz="2900" b="1" dirty="0"/>
              <a:t>Audio version </a:t>
            </a:r>
          </a:p>
          <a:p>
            <a:endParaRPr lang="en-US" sz="2900" dirty="0"/>
          </a:p>
          <a:p>
            <a:pPr marL="0" indent="0">
              <a:buNone/>
            </a:pPr>
            <a:r>
              <a:rPr lang="en-US" sz="2900" dirty="0"/>
              <a:t>Pupils cannot have additional time to complete the MTC questions. The purpose of the check is to determine whether pupils can recall their times tables fluently. Additional time would remove the fluent recall element of the check.</a:t>
            </a:r>
            <a:endParaRPr lang="en-GB" sz="2900" dirty="0"/>
          </a:p>
          <a:p>
            <a:endParaRPr lang="en-GB" dirty="0"/>
          </a:p>
        </p:txBody>
      </p:sp>
    </p:spTree>
    <p:extLst>
      <p:ext uri="{BB962C8B-B14F-4D97-AF65-F5344CB8AC3E}">
        <p14:creationId xmlns:p14="http://schemas.microsoft.com/office/powerpoint/2010/main" val="401340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56F1BF-00EC-0BF1-9976-9C5BEC5FE6F9}"/>
              </a:ext>
            </a:extLst>
          </p:cNvPr>
          <p:cNvSpPr txBox="1">
            <a:spLocks noGrp="1"/>
          </p:cNvSpPr>
          <p:nvPr>
            <p:ph idx="1"/>
          </p:nvPr>
        </p:nvSpPr>
        <p:spPr>
          <a:xfrm>
            <a:off x="677863" y="1589088"/>
            <a:ext cx="8596312" cy="2067233"/>
          </a:xfrm>
          <a:prstGeom prst="rect">
            <a:avLst/>
          </a:prstGeom>
          <a:noFill/>
        </p:spPr>
        <p:txBody>
          <a:bodyPr wrap="square" rtlCol="0">
            <a:spAutoFit/>
          </a:bodyPr>
          <a:lstStyle/>
          <a:p>
            <a:r>
              <a:rPr lang="en-GB" sz="3000" dirty="0"/>
              <a:t>At present the DfE have not issued an official pass mark. </a:t>
            </a:r>
          </a:p>
          <a:p>
            <a:r>
              <a:rPr lang="en-GB" sz="3000" dirty="0"/>
              <a:t>As a school we are aiming for a pass mark between 23 and 25. </a:t>
            </a:r>
          </a:p>
        </p:txBody>
      </p:sp>
      <p:sp>
        <p:nvSpPr>
          <p:cNvPr id="5" name="Text Placeholder 1">
            <a:extLst>
              <a:ext uri="{FF2B5EF4-FFF2-40B4-BE49-F238E27FC236}">
                <a16:creationId xmlns:a16="http://schemas.microsoft.com/office/drawing/2014/main" id="{9B79C9D4-6D7B-69A7-7FE1-3536C8D624D1}"/>
              </a:ext>
            </a:extLst>
          </p:cNvPr>
          <p:cNvSpPr>
            <a:spLocks noGrp="1"/>
          </p:cNvSpPr>
          <p:nvPr>
            <p:ph type="title"/>
          </p:nvPr>
        </p:nvSpPr>
        <p:spPr>
          <a:xfrm>
            <a:off x="677863" y="609600"/>
            <a:ext cx="8596312" cy="1320800"/>
          </a:xfrm>
        </p:spPr>
        <p:txBody>
          <a:bodyPr/>
          <a:lstStyle/>
          <a:p>
            <a:r>
              <a:rPr lang="en-GB" sz="4000" dirty="0"/>
              <a:t>What is the pass mark for the check?</a:t>
            </a:r>
          </a:p>
        </p:txBody>
      </p:sp>
    </p:spTree>
    <p:extLst>
      <p:ext uri="{BB962C8B-B14F-4D97-AF65-F5344CB8AC3E}">
        <p14:creationId xmlns:p14="http://schemas.microsoft.com/office/powerpoint/2010/main" val="1854028897"/>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ad06dde-0faf-4c01-a0af-8dd65eb9d678">
      <Terms xmlns="http://schemas.microsoft.com/office/infopath/2007/PartnerControls"/>
    </lcf76f155ced4ddcb4097134ff3c332f>
    <TaxCatchAll xmlns="b5bf702f-961c-4621-bc78-d5eefd1698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7B033E2C8E9940A543815DB374AEE4" ma:contentTypeVersion="17" ma:contentTypeDescription="Create a new document." ma:contentTypeScope="" ma:versionID="79164ecb4b77926696cdb4a84abfa42e">
  <xsd:schema xmlns:xsd="http://www.w3.org/2001/XMLSchema" xmlns:xs="http://www.w3.org/2001/XMLSchema" xmlns:p="http://schemas.microsoft.com/office/2006/metadata/properties" xmlns:ns2="dad06dde-0faf-4c01-a0af-8dd65eb9d678" xmlns:ns3="b5bf702f-961c-4621-bc78-d5eefd1698a4" targetNamespace="http://schemas.microsoft.com/office/2006/metadata/properties" ma:root="true" ma:fieldsID="e093718f8b5ac00d51238935116ceee4" ns2:_="" ns3:_="">
    <xsd:import namespace="dad06dde-0faf-4c01-a0af-8dd65eb9d678"/>
    <xsd:import namespace="b5bf702f-961c-4621-bc78-d5eefd1698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6dde-0faf-4c01-a0af-8dd65eb9d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9e7333-3211-4ff5-8ead-11d3dfd455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f702f-961c-4621-bc78-d5eefd1698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17e48b-bf7f-44ab-8213-fec8ca23153d}" ma:internalName="TaxCatchAll" ma:showField="CatchAllData" ma:web="b5bf702f-961c-4621-bc78-d5eefd1698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5B03C1-FE68-4E94-BCFC-F79962B26435}">
  <ds:schemaRefs>
    <ds:schemaRef ds:uri="b5bf702f-961c-4621-bc78-d5eefd1698a4"/>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terms/"/>
    <ds:schemaRef ds:uri="dad06dde-0faf-4c01-a0af-8dd65eb9d678"/>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F1FED350-8EC4-402D-B791-3A56975BE9F0}">
  <ds:schemaRefs>
    <ds:schemaRef ds:uri="http://schemas.microsoft.com/sharepoint/v3/contenttype/forms"/>
  </ds:schemaRefs>
</ds:datastoreItem>
</file>

<file path=customXml/itemProps3.xml><?xml version="1.0" encoding="utf-8"?>
<ds:datastoreItem xmlns:ds="http://schemas.openxmlformats.org/officeDocument/2006/customXml" ds:itemID="{3B395897-166D-44A9-8298-964E7F813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06dde-0faf-4c01-a0af-8dd65eb9d678"/>
    <ds:schemaRef ds:uri="b5bf702f-961c-4621-bc78-d5eefd169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3253</TotalTime>
  <Words>1061</Words>
  <Application>Microsoft Office PowerPoint</Application>
  <PresentationFormat>Widescreen</PresentationFormat>
  <Paragraphs>62</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GDS Transport</vt:lpstr>
      <vt:lpstr>Trebuchet MS</vt:lpstr>
      <vt:lpstr>Wingdings 3</vt:lpstr>
      <vt:lpstr>Facet</vt:lpstr>
      <vt:lpstr>Year 4 Multiplication Tables Check </vt:lpstr>
      <vt:lpstr>What is the Multiplication Tables Check?  </vt:lpstr>
      <vt:lpstr>When will the Multiplication Check be administered?</vt:lpstr>
      <vt:lpstr>How will the MTC data be used?</vt:lpstr>
      <vt:lpstr>How will the MTC be administered? </vt:lpstr>
      <vt:lpstr>How will the MTC be administered? </vt:lpstr>
      <vt:lpstr>How to access the MTC</vt:lpstr>
      <vt:lpstr>Access arrangements for pupils with specific needs</vt:lpstr>
      <vt:lpstr>What is the pass mark for the check?</vt:lpstr>
      <vt:lpstr>How are we preparing pupils for the MTC? </vt:lpstr>
      <vt:lpstr>How can parents and carers support at home? </vt:lpstr>
      <vt:lpstr>How can parents and carers support at home?   Knowing your children’s gaps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 and 4</dc:title>
  <dc:creator>Gary Shacklady</dc:creator>
  <cp:lastModifiedBy>Caroline Parry</cp:lastModifiedBy>
  <cp:revision>87</cp:revision>
  <dcterms:created xsi:type="dcterms:W3CDTF">2019-09-05T15:42:02Z</dcterms:created>
  <dcterms:modified xsi:type="dcterms:W3CDTF">2024-03-13T22:44:44Z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0x010100377B033E2C8E9940A543815DB374AEE4</vt:lpwstr>
  </property>
</Properties>
</file>