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9"/>
  </p:notesMasterIdLst>
  <p:sldIdLst>
    <p:sldId id="256" r:id="rId5"/>
    <p:sldId id="257" r:id="rId6"/>
    <p:sldId id="258" r:id="rId7"/>
    <p:sldId id="259" r:id="rId8"/>
    <p:sldId id="260" r:id="rId9"/>
    <p:sldId id="269" r:id="rId10"/>
    <p:sldId id="261" r:id="rId11"/>
    <p:sldId id="262" r:id="rId12"/>
    <p:sldId id="263" r:id="rId13"/>
    <p:sldId id="264" r:id="rId14"/>
    <p:sldId id="265" r:id="rId15"/>
    <p:sldId id="266" r:id="rId16"/>
    <p:sldId id="267" r:id="rId17"/>
    <p:sldId id="268" r:id="rId18"/>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28C595-7D7C-A09E-3BC7-E18EF9DD7271}" v="8" dt="2025-02-10T13:35:09.2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6197"/>
  </p:normalViewPr>
  <p:slideViewPr>
    <p:cSldViewPr snapToGrid="0">
      <p:cViewPr varScale="1">
        <p:scale>
          <a:sx n="114" d="100"/>
          <a:sy n="114" d="100"/>
        </p:scale>
        <p:origin x="43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894B1C8-7055-4278-A7E4-943EABAEA156}" type="datetimeFigureOut">
              <a:rPr lang="en-GB" smtClean="0"/>
              <a:t>12/02/2025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34BD3CC-F73C-4AC9-A6B6-0C74E0176A9C}" type="slidenum">
              <a:rPr lang="en-GB" smtClean="0"/>
              <a:t>‹#›</a:t>
            </a:fld>
            <a:endParaRPr lang="en-GB"/>
          </a:p>
        </p:txBody>
      </p:sp>
    </p:spTree>
    <p:extLst>
      <p:ext uri="{BB962C8B-B14F-4D97-AF65-F5344CB8AC3E}">
        <p14:creationId xmlns:p14="http://schemas.microsoft.com/office/powerpoint/2010/main" val="2902332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1</a:t>
            </a:fld>
            <a:endParaRPr lang="en-GB"/>
          </a:p>
        </p:txBody>
      </p:sp>
    </p:spTree>
    <p:extLst>
      <p:ext uri="{BB962C8B-B14F-4D97-AF65-F5344CB8AC3E}">
        <p14:creationId xmlns:p14="http://schemas.microsoft.com/office/powerpoint/2010/main" val="36112370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10</a:t>
            </a:fld>
            <a:endParaRPr lang="en-GB"/>
          </a:p>
        </p:txBody>
      </p:sp>
    </p:spTree>
    <p:extLst>
      <p:ext uri="{BB962C8B-B14F-4D97-AF65-F5344CB8AC3E}">
        <p14:creationId xmlns:p14="http://schemas.microsoft.com/office/powerpoint/2010/main" val="3238308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11</a:t>
            </a:fld>
            <a:endParaRPr lang="en-GB"/>
          </a:p>
        </p:txBody>
      </p:sp>
    </p:spTree>
    <p:extLst>
      <p:ext uri="{BB962C8B-B14F-4D97-AF65-F5344CB8AC3E}">
        <p14:creationId xmlns:p14="http://schemas.microsoft.com/office/powerpoint/2010/main" val="1585852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12</a:t>
            </a:fld>
            <a:endParaRPr lang="en-GB"/>
          </a:p>
        </p:txBody>
      </p:sp>
    </p:spTree>
    <p:extLst>
      <p:ext uri="{BB962C8B-B14F-4D97-AF65-F5344CB8AC3E}">
        <p14:creationId xmlns:p14="http://schemas.microsoft.com/office/powerpoint/2010/main" val="24331219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13</a:t>
            </a:fld>
            <a:endParaRPr lang="en-GB"/>
          </a:p>
        </p:txBody>
      </p:sp>
    </p:spTree>
    <p:extLst>
      <p:ext uri="{BB962C8B-B14F-4D97-AF65-F5344CB8AC3E}">
        <p14:creationId xmlns:p14="http://schemas.microsoft.com/office/powerpoint/2010/main" val="42293477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14</a:t>
            </a:fld>
            <a:endParaRPr lang="en-GB"/>
          </a:p>
        </p:txBody>
      </p:sp>
    </p:spTree>
    <p:extLst>
      <p:ext uri="{BB962C8B-B14F-4D97-AF65-F5344CB8AC3E}">
        <p14:creationId xmlns:p14="http://schemas.microsoft.com/office/powerpoint/2010/main" val="2587605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2</a:t>
            </a:fld>
            <a:endParaRPr lang="en-GB"/>
          </a:p>
        </p:txBody>
      </p:sp>
    </p:spTree>
    <p:extLst>
      <p:ext uri="{BB962C8B-B14F-4D97-AF65-F5344CB8AC3E}">
        <p14:creationId xmlns:p14="http://schemas.microsoft.com/office/powerpoint/2010/main" val="3188145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3</a:t>
            </a:fld>
            <a:endParaRPr lang="en-GB"/>
          </a:p>
        </p:txBody>
      </p:sp>
    </p:spTree>
    <p:extLst>
      <p:ext uri="{BB962C8B-B14F-4D97-AF65-F5344CB8AC3E}">
        <p14:creationId xmlns:p14="http://schemas.microsoft.com/office/powerpoint/2010/main" val="1995055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4</a:t>
            </a:fld>
            <a:endParaRPr lang="en-GB"/>
          </a:p>
        </p:txBody>
      </p:sp>
    </p:spTree>
    <p:extLst>
      <p:ext uri="{BB962C8B-B14F-4D97-AF65-F5344CB8AC3E}">
        <p14:creationId xmlns:p14="http://schemas.microsoft.com/office/powerpoint/2010/main" val="3770709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5</a:t>
            </a:fld>
            <a:endParaRPr lang="en-GB"/>
          </a:p>
        </p:txBody>
      </p:sp>
    </p:spTree>
    <p:extLst>
      <p:ext uri="{BB962C8B-B14F-4D97-AF65-F5344CB8AC3E}">
        <p14:creationId xmlns:p14="http://schemas.microsoft.com/office/powerpoint/2010/main" val="3073041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6</a:t>
            </a:fld>
            <a:endParaRPr lang="en-GB"/>
          </a:p>
        </p:txBody>
      </p:sp>
    </p:spTree>
    <p:extLst>
      <p:ext uri="{BB962C8B-B14F-4D97-AF65-F5344CB8AC3E}">
        <p14:creationId xmlns:p14="http://schemas.microsoft.com/office/powerpoint/2010/main" val="1408173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7</a:t>
            </a:fld>
            <a:endParaRPr lang="en-GB"/>
          </a:p>
        </p:txBody>
      </p:sp>
    </p:spTree>
    <p:extLst>
      <p:ext uri="{BB962C8B-B14F-4D97-AF65-F5344CB8AC3E}">
        <p14:creationId xmlns:p14="http://schemas.microsoft.com/office/powerpoint/2010/main" val="3415077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8</a:t>
            </a:fld>
            <a:endParaRPr lang="en-GB"/>
          </a:p>
        </p:txBody>
      </p:sp>
    </p:spTree>
    <p:extLst>
      <p:ext uri="{BB962C8B-B14F-4D97-AF65-F5344CB8AC3E}">
        <p14:creationId xmlns:p14="http://schemas.microsoft.com/office/powerpoint/2010/main" val="5784026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34BD3CC-F73C-4AC9-A6B6-0C74E0176A9C}" type="slidenum">
              <a:rPr lang="en-GB" smtClean="0"/>
              <a:t>9</a:t>
            </a:fld>
            <a:endParaRPr lang="en-GB"/>
          </a:p>
        </p:txBody>
      </p:sp>
    </p:spTree>
    <p:extLst>
      <p:ext uri="{BB962C8B-B14F-4D97-AF65-F5344CB8AC3E}">
        <p14:creationId xmlns:p14="http://schemas.microsoft.com/office/powerpoint/2010/main" val="1382153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GB"/>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2/12/2025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2/12/2025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GB"/>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GB"/>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2/12/2025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GB"/>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2/12/2025</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GB"/>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2/12/2025</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2/12/2025</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GB"/>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GB"/>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2/12/2025</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2/12/2025</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hildnet.com/help-and-advice/how-to-make-a-repor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aferinternet.org.uk/online-issue/reportin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saferinternet.org.uk/safer-internet-day/safer-internet-day-2024/parents-and-carers/how-to-make-a-report-online" TargetMode="External"/><Relationship Id="rId5" Type="http://schemas.openxmlformats.org/officeDocument/2006/relationships/hyperlink" Target="https://reportharmfulcontent.com/report/" TargetMode="External"/><Relationship Id="rId4" Type="http://schemas.openxmlformats.org/officeDocument/2006/relationships/hyperlink" Target="https://reportharmfulcontent.com/advice/community-guideline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saferinternet.org.uk/safer-internet-day/safer-internet-day-2025"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aferinternet.org.uk/safer-internet-day/safer-internet-day-2025/education-resourc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topthinkfraud.campaign.gov.uk/protect-yourself-from-fraud/protecting-against-online-fraud/" TargetMode="External"/><Relationship Id="rId7" Type="http://schemas.openxmlformats.org/officeDocument/2006/relationships/hyperlink" Target="https://stopthinkfraud.campaign.gov.uk/how-to-spot-fraud/recognise-the-tactic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saferinternet.org.uk/online-issue/parental-controls" TargetMode="External"/><Relationship Id="rId5" Type="http://schemas.openxmlformats.org/officeDocument/2006/relationships/hyperlink" Target="https://stopthinkfraud.campaign.gov.uk/protect-yourself-from-fraud/protecting-against-online-fraud/turn-on-2-step-verification-2sv/" TargetMode="External"/><Relationship Id="rId4" Type="http://schemas.openxmlformats.org/officeDocument/2006/relationships/hyperlink" Target="https://stopthinkfraud.campaign.gov.uk/protect-yourself-from-fraud/protecting-against-online-fraud/improve-your-password-security/"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actionfraud.police.u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skaboutgames.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www.commonsensemedia.org/" TargetMode="External"/><Relationship Id="rId4" Type="http://schemas.openxmlformats.org/officeDocument/2006/relationships/hyperlink" Target="https://www.familygamingdatabase.com/"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saferinternet.org.uk/guide-and-resource/parents-and-carer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www.childnet.com/resources/moving-on-up/" TargetMode="External"/><Relationship Id="rId4" Type="http://schemas.openxmlformats.org/officeDocument/2006/relationships/hyperlink" Target="https://www.childnet.com/resources/family-agreement/"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A6BE6-3403-BE4A-28CE-2BC3E7199D37}"/>
              </a:ext>
            </a:extLst>
          </p:cNvPr>
          <p:cNvSpPr>
            <a:spLocks noGrp="1"/>
          </p:cNvSpPr>
          <p:nvPr>
            <p:ph type="ctrTitle"/>
          </p:nvPr>
        </p:nvSpPr>
        <p:spPr/>
        <p:txBody>
          <a:bodyPr/>
          <a:lstStyle/>
          <a:p>
            <a:r>
              <a:rPr lang="en-US" dirty="0"/>
              <a:t>Safer Internet Day</a:t>
            </a:r>
          </a:p>
        </p:txBody>
      </p:sp>
      <p:sp>
        <p:nvSpPr>
          <p:cNvPr id="3" name="Subtitle 2">
            <a:extLst>
              <a:ext uri="{FF2B5EF4-FFF2-40B4-BE49-F238E27FC236}">
                <a16:creationId xmlns:a16="http://schemas.microsoft.com/office/drawing/2014/main" id="{D646D6EE-B442-246B-49B7-3B732BB1A696}"/>
              </a:ext>
            </a:extLst>
          </p:cNvPr>
          <p:cNvSpPr>
            <a:spLocks noGrp="1"/>
          </p:cNvSpPr>
          <p:nvPr>
            <p:ph type="subTitle" idx="1"/>
          </p:nvPr>
        </p:nvSpPr>
        <p:spPr/>
        <p:txBody>
          <a:bodyPr vert="horz" lIns="91440" tIns="0" rIns="91440" bIns="45720" rtlCol="0" anchor="t">
            <a:normAutofit/>
          </a:bodyPr>
          <a:lstStyle/>
          <a:p>
            <a:r>
              <a:rPr lang="en-US" dirty="0"/>
              <a:t>2025</a:t>
            </a:r>
          </a:p>
        </p:txBody>
      </p:sp>
    </p:spTree>
    <p:extLst>
      <p:ext uri="{BB962C8B-B14F-4D97-AF65-F5344CB8AC3E}">
        <p14:creationId xmlns:p14="http://schemas.microsoft.com/office/powerpoint/2010/main" val="2224401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688184" y="-135066"/>
            <a:ext cx="6795172" cy="1230570"/>
          </a:xfrm>
        </p:spPr>
        <p:txBody>
          <a:bodyPr vert="horz" lIns="228600" tIns="228600" rIns="228600" bIns="228600" rtlCol="0" anchor="t">
            <a:noAutofit/>
          </a:bodyPr>
          <a:lstStyle/>
          <a:p>
            <a:pPr algn="l"/>
            <a:r>
              <a:rPr lang="en-GB" sz="2800" b="1" i="0" dirty="0">
                <a:solidFill>
                  <a:srgbClr val="141414"/>
                </a:solidFill>
                <a:effectLst/>
                <a:latin typeface="var(--heading-scoped-font-family,var(--secondary-font-family))"/>
              </a:rPr>
              <a:t>What does an influencer do and how can they affect children’s behaviour?</a:t>
            </a: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2249046"/>
            <a:ext cx="6123783" cy="3802762"/>
          </a:xfrm>
          <a:prstGeom prst="rect">
            <a:avLst/>
          </a:prstGeom>
        </p:spPr>
        <p:txBody>
          <a:bodyPr vert="horz" lIns="91440" tIns="45720" rIns="91440" bIns="45720" rtlCol="0" anchor="t">
            <a:normAutofit/>
          </a:bodyPr>
          <a:lstStyle/>
          <a:p>
            <a:pPr defTabSz="914400">
              <a:lnSpc>
                <a:spcPct val="110000"/>
              </a:lnSpc>
              <a:spcAft>
                <a:spcPts val="600"/>
              </a:spcAft>
              <a:buClr>
                <a:schemeClr val="accent1"/>
              </a:buClr>
              <a:buSzPct val="110000"/>
            </a:pPr>
            <a:endParaRPr lang="en-US" sz="1500" b="0" i="0" dirty="0"/>
          </a:p>
        </p:txBody>
      </p:sp>
      <p:sp>
        <p:nvSpPr>
          <p:cNvPr id="4" name="TextBox 3">
            <a:extLst>
              <a:ext uri="{FF2B5EF4-FFF2-40B4-BE49-F238E27FC236}">
                <a16:creationId xmlns:a16="http://schemas.microsoft.com/office/drawing/2014/main" id="{BAFB4227-1309-3509-F70F-9640349866FC}"/>
              </a:ext>
            </a:extLst>
          </p:cNvPr>
          <p:cNvSpPr txBox="1"/>
          <p:nvPr/>
        </p:nvSpPr>
        <p:spPr>
          <a:xfrm>
            <a:off x="2182953" y="960438"/>
            <a:ext cx="9413767" cy="5909310"/>
          </a:xfrm>
          <a:prstGeom prst="rect">
            <a:avLst/>
          </a:prstGeom>
          <a:noFill/>
        </p:spPr>
        <p:txBody>
          <a:bodyPr wrap="square">
            <a:spAutoFit/>
          </a:bodyPr>
          <a:lstStyle/>
          <a:p>
            <a:pPr algn="l"/>
            <a:r>
              <a:rPr lang="en-GB" b="0" i="0" dirty="0">
                <a:solidFill>
                  <a:srgbClr val="141414"/>
                </a:solidFill>
                <a:effectLst/>
                <a:latin typeface="var(--paragraph-font-family,var(--primary-font-family))"/>
              </a:rPr>
              <a:t>Influencers are people who use their internet presence, celebrity status, or relationship with their audience to affect the behaviour of their followers. Influencers can range in popularity, with some having 1,000 followers right up to those with millions of fans.</a:t>
            </a:r>
          </a:p>
          <a:p>
            <a:pPr algn="l"/>
            <a:r>
              <a:rPr lang="en-GB" b="0" i="0" dirty="0">
                <a:solidFill>
                  <a:srgbClr val="141414"/>
                </a:solidFill>
                <a:effectLst/>
                <a:latin typeface="var(--paragraph-font-family,var(--primary-font-family))"/>
              </a:rPr>
              <a:t>Influencers use their platforms in a variety of ways, including encouraging people to:</a:t>
            </a:r>
          </a:p>
          <a:p>
            <a:pPr algn="l">
              <a:buFont typeface="Arial" panose="020B0604020202020204" pitchFamily="34" charset="0"/>
              <a:buChar char="•"/>
            </a:pPr>
            <a:r>
              <a:rPr lang="en-GB" b="0" i="0" dirty="0">
                <a:solidFill>
                  <a:srgbClr val="141414"/>
                </a:solidFill>
                <a:effectLst/>
                <a:latin typeface="FiraSans"/>
              </a:rPr>
              <a:t>buy specific brands, products, or services, that the influencer is advertising</a:t>
            </a:r>
          </a:p>
          <a:p>
            <a:pPr algn="l">
              <a:buFont typeface="Arial" panose="020B0604020202020204" pitchFamily="34" charset="0"/>
              <a:buChar char="•"/>
            </a:pPr>
            <a:r>
              <a:rPr lang="en-GB" b="0" i="0" dirty="0">
                <a:solidFill>
                  <a:srgbClr val="141414"/>
                </a:solidFill>
                <a:effectLst/>
                <a:latin typeface="FiraSans"/>
              </a:rPr>
              <a:t>spend money on other things, for example wanting to replicate the activities or lifestyle that the influencer enjoys</a:t>
            </a:r>
          </a:p>
          <a:p>
            <a:pPr algn="l">
              <a:buFont typeface="Arial" panose="020B0604020202020204" pitchFamily="34" charset="0"/>
              <a:buChar char="•"/>
            </a:pPr>
            <a:r>
              <a:rPr lang="en-GB" b="0" i="0" dirty="0">
                <a:solidFill>
                  <a:srgbClr val="141414"/>
                </a:solidFill>
                <a:effectLst/>
                <a:latin typeface="FiraSans"/>
              </a:rPr>
              <a:t>change people’s ideas and opinions about topics, to match the influencer’s own values</a:t>
            </a:r>
          </a:p>
          <a:p>
            <a:pPr algn="l"/>
            <a:endParaRPr lang="en-GB" b="0" i="0" dirty="0">
              <a:solidFill>
                <a:srgbClr val="141414"/>
              </a:solidFill>
              <a:effectLst/>
              <a:latin typeface="var(--paragraph-font-family,var(--primary-font-family))"/>
            </a:endParaRPr>
          </a:p>
          <a:p>
            <a:pPr algn="l"/>
            <a:r>
              <a:rPr lang="en-GB" b="0" i="0" dirty="0">
                <a:solidFill>
                  <a:srgbClr val="141414"/>
                </a:solidFill>
                <a:effectLst/>
                <a:latin typeface="var(--paragraph-font-family,var(--primary-font-family))"/>
              </a:rPr>
              <a:t>Influencers often have a large following of people who pay close attention to their views. The content they share can affect a young person’s mood and mental health in both positive and negative ways.</a:t>
            </a:r>
          </a:p>
          <a:p>
            <a:pPr algn="l"/>
            <a:endParaRPr lang="en-GB" b="0" i="0" dirty="0">
              <a:solidFill>
                <a:srgbClr val="141414"/>
              </a:solidFill>
              <a:effectLst/>
              <a:latin typeface="var(--paragraph-font-family,var(--primary-font-family))"/>
            </a:endParaRPr>
          </a:p>
          <a:p>
            <a:pPr algn="l"/>
            <a:r>
              <a:rPr lang="en-GB" b="0" i="0" dirty="0">
                <a:solidFill>
                  <a:srgbClr val="141414"/>
                </a:solidFill>
                <a:effectLst/>
                <a:latin typeface="var(--paragraph-font-family,var(--primary-font-family))"/>
              </a:rPr>
              <a:t>Many influencers use their platforms for worthy causes, for example:</a:t>
            </a:r>
          </a:p>
          <a:p>
            <a:pPr algn="l">
              <a:buFont typeface="Arial" panose="020B0604020202020204" pitchFamily="34" charset="0"/>
              <a:buChar char="•"/>
            </a:pPr>
            <a:r>
              <a:rPr lang="en-GB" b="0" i="0" dirty="0">
                <a:solidFill>
                  <a:srgbClr val="141414"/>
                </a:solidFill>
                <a:effectLst/>
                <a:latin typeface="FiraSans"/>
              </a:rPr>
              <a:t>to raise awareness about issues that are hard to talk about</a:t>
            </a:r>
          </a:p>
          <a:p>
            <a:pPr algn="l">
              <a:buFont typeface="Arial" panose="020B0604020202020204" pitchFamily="34" charset="0"/>
              <a:buChar char="•"/>
            </a:pPr>
            <a:r>
              <a:rPr lang="en-GB" b="0" i="0" dirty="0">
                <a:solidFill>
                  <a:srgbClr val="141414"/>
                </a:solidFill>
                <a:effectLst/>
                <a:latin typeface="FiraSans"/>
              </a:rPr>
              <a:t>to fundraise for charity</a:t>
            </a:r>
          </a:p>
          <a:p>
            <a:pPr algn="l">
              <a:buFont typeface="Arial" panose="020B0604020202020204" pitchFamily="34" charset="0"/>
              <a:buChar char="•"/>
            </a:pPr>
            <a:r>
              <a:rPr lang="en-GB" b="0" i="0" dirty="0">
                <a:solidFill>
                  <a:srgbClr val="141414"/>
                </a:solidFill>
                <a:effectLst/>
                <a:latin typeface="FiraSans"/>
              </a:rPr>
              <a:t>to celebrate difference</a:t>
            </a:r>
          </a:p>
          <a:p>
            <a:pPr algn="l">
              <a:buFont typeface="Arial" panose="020B0604020202020204" pitchFamily="34" charset="0"/>
              <a:buChar char="•"/>
            </a:pPr>
            <a:r>
              <a:rPr lang="en-GB" b="0" i="0" dirty="0">
                <a:solidFill>
                  <a:srgbClr val="141414"/>
                </a:solidFill>
                <a:effectLst/>
                <a:latin typeface="FiraSans"/>
              </a:rPr>
              <a:t>to promote social change</a:t>
            </a:r>
          </a:p>
          <a:p>
            <a:pPr algn="l"/>
            <a:endParaRPr lang="en-GB" b="0" i="0" dirty="0">
              <a:solidFill>
                <a:srgbClr val="141414"/>
              </a:solidFill>
              <a:effectLst/>
              <a:latin typeface="FiraSans"/>
            </a:endParaRPr>
          </a:p>
          <a:p>
            <a:pPr algn="l"/>
            <a:r>
              <a:rPr lang="en-GB" b="0" i="0" dirty="0">
                <a:solidFill>
                  <a:srgbClr val="141414"/>
                </a:solidFill>
                <a:effectLst/>
                <a:latin typeface="var(--paragraph-font-family,var(--primary-font-family))"/>
              </a:rPr>
              <a:t>However, if you think that the content your child is seeing is affecting them in a negative way, it’s important that you talk to your child about it and seek the appropriate </a:t>
            </a:r>
            <a:r>
              <a:rPr lang="en-GB" b="0" i="0" dirty="0">
                <a:solidFill>
                  <a:srgbClr val="141414"/>
                </a:solidFill>
                <a:effectLst/>
                <a:latin typeface="var(--paragraph-font-family,var(--primary-font-family))"/>
                <a:hlinkClick r:id="rId3"/>
              </a:rPr>
              <a:t>help</a:t>
            </a:r>
            <a:r>
              <a:rPr lang="en-GB" b="0" i="0" dirty="0">
                <a:solidFill>
                  <a:srgbClr val="141414"/>
                </a:solidFill>
                <a:effectLst/>
                <a:latin typeface="var(--paragraph-font-family,var(--primary-font-family))"/>
              </a:rPr>
              <a:t> if necessary.</a:t>
            </a:r>
          </a:p>
        </p:txBody>
      </p:sp>
    </p:spTree>
    <p:extLst>
      <p:ext uri="{BB962C8B-B14F-4D97-AF65-F5344CB8AC3E}">
        <p14:creationId xmlns:p14="http://schemas.microsoft.com/office/powerpoint/2010/main" val="610588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795172" cy="1230570"/>
          </a:xfrm>
        </p:spPr>
        <p:txBody>
          <a:bodyPr vert="horz" lIns="228600" tIns="228600" rIns="228600" bIns="228600" rtlCol="0" anchor="t">
            <a:noAutofit/>
          </a:bodyPr>
          <a:lstStyle/>
          <a:p>
            <a:pPr algn="l"/>
            <a:r>
              <a:rPr lang="en-GB" sz="2800" b="1" i="0" dirty="0">
                <a:solidFill>
                  <a:srgbClr val="141414"/>
                </a:solidFill>
                <a:effectLst/>
                <a:latin typeface="var(--heading-scoped-font-family,var(--secondary-font-family))"/>
              </a:rPr>
              <a:t>My child is keen to share content and make a change online. How can I help them achieve this safely?</a:t>
            </a:r>
            <a:br>
              <a:rPr lang="en-GB" sz="1200" b="1" i="0" dirty="0">
                <a:solidFill>
                  <a:srgbClr val="141414"/>
                </a:solidFill>
                <a:effectLst/>
                <a:latin typeface="var(--heading-scoped-font-family,var(--secondary-font-family))"/>
              </a:rPr>
            </a:br>
            <a:endParaRPr lang="en-GB" sz="2800" b="1" i="0" dirty="0">
              <a:solidFill>
                <a:srgbClr val="141414"/>
              </a:solidFill>
              <a:effectLst/>
              <a:latin typeface="var(--heading-scoped-font-family,var(--secondary-font-family))"/>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1717037"/>
            <a:ext cx="8005000" cy="4822178"/>
          </a:xfrm>
          <a:prstGeom prst="rect">
            <a:avLst/>
          </a:prstGeom>
        </p:spPr>
        <p:txBody>
          <a:bodyPr vert="horz" lIns="91440" tIns="45720" rIns="91440" bIns="45720" rtlCol="0" anchor="t">
            <a:normAutofit/>
          </a:bodyPr>
          <a:lstStyle/>
          <a:p>
            <a:pPr algn="l"/>
            <a:r>
              <a:rPr lang="en-GB" sz="1600" b="0" i="0" dirty="0">
                <a:solidFill>
                  <a:srgbClr val="141414"/>
                </a:solidFill>
                <a:effectLst/>
                <a:latin typeface="var(--paragraph-font-family,var(--primary-font-family))"/>
              </a:rPr>
              <a:t>Lots of young people are turning to the internet to talk about issues they’re passionate about, to help raise awareness, and promote social change. Creating and sharing content online can be exciting, even more so if it reaches lots of people.</a:t>
            </a:r>
          </a:p>
          <a:p>
            <a:pPr algn="l"/>
            <a:r>
              <a:rPr lang="en-GB" sz="1600" b="0" i="0" dirty="0">
                <a:solidFill>
                  <a:srgbClr val="141414"/>
                </a:solidFill>
                <a:effectLst/>
                <a:latin typeface="var(--paragraph-font-family,var(--primary-font-family))"/>
              </a:rPr>
              <a:t>However, it’s important that young people consider the messaging and language of their posts, and how it might reflect on them.</a:t>
            </a:r>
          </a:p>
          <a:p>
            <a:pPr algn="l"/>
            <a:endParaRPr lang="en-GB" sz="1600" b="0" i="0" dirty="0">
              <a:solidFill>
                <a:srgbClr val="141414"/>
              </a:solidFill>
              <a:effectLst/>
              <a:latin typeface="var(--paragraph-font-family,var(--primary-font-family))"/>
            </a:endParaRPr>
          </a:p>
          <a:p>
            <a:pPr algn="l"/>
            <a:r>
              <a:rPr lang="en-GB" sz="1600" b="1" i="0" dirty="0">
                <a:solidFill>
                  <a:srgbClr val="141414"/>
                </a:solidFill>
                <a:effectLst/>
                <a:latin typeface="var(--heading-scoped-font-family,var(--secondary-font-family))"/>
              </a:rPr>
              <a:t>Check regularly</a:t>
            </a:r>
          </a:p>
          <a:p>
            <a:pPr algn="l"/>
            <a:r>
              <a:rPr lang="en-GB" sz="1600" b="0" i="0" dirty="0">
                <a:solidFill>
                  <a:srgbClr val="141414"/>
                </a:solidFill>
                <a:effectLst/>
                <a:latin typeface="var(--paragraph-font-family,var(--primary-font-family))"/>
              </a:rPr>
              <a:t>A young person’s opinions and values might change over time, and the internet never forgets! Encourage young people to regularly check their accounts and delete old posts that they no longer want to share.</a:t>
            </a:r>
          </a:p>
          <a:p>
            <a:pPr algn="l"/>
            <a:r>
              <a:rPr lang="en-GB" sz="1600" b="1" i="0" dirty="0">
                <a:solidFill>
                  <a:srgbClr val="141414"/>
                </a:solidFill>
                <a:effectLst/>
                <a:latin typeface="var(--heading-scoped-font-family,var(--secondary-font-family))"/>
              </a:rPr>
              <a:t>Know your audience</a:t>
            </a:r>
          </a:p>
          <a:p>
            <a:pPr algn="l"/>
            <a:r>
              <a:rPr lang="en-GB" sz="1600" b="0" i="0" dirty="0">
                <a:solidFill>
                  <a:srgbClr val="141414"/>
                </a:solidFill>
                <a:effectLst/>
                <a:latin typeface="var(--paragraph-font-family,var(--primary-font-family))"/>
              </a:rPr>
              <a:t>Ask your child if they know what privacy options are available, if they’re happy with the settings they currently have, and offer help if needed. Knowing who can see your posts helps to keep track of how widely things are being shared.</a:t>
            </a:r>
          </a:p>
          <a:p>
            <a:pPr algn="l"/>
            <a:r>
              <a:rPr lang="en-GB" sz="1600" b="1" i="0" dirty="0">
                <a:solidFill>
                  <a:srgbClr val="141414"/>
                </a:solidFill>
                <a:effectLst/>
                <a:latin typeface="var(--heading-scoped-font-family,var(--secondary-font-family))"/>
              </a:rPr>
              <a:t>Be positive</a:t>
            </a:r>
          </a:p>
          <a:p>
            <a:pPr algn="l"/>
            <a:r>
              <a:rPr lang="en-GB" sz="1600" b="0" i="0" dirty="0">
                <a:solidFill>
                  <a:srgbClr val="141414"/>
                </a:solidFill>
                <a:effectLst/>
                <a:latin typeface="var(--paragraph-font-family,var(--primary-font-family))"/>
              </a:rPr>
              <a:t>Content posted privately can still be shared further than a young person expects, for example by screenshots being taken. However, if the content is positive and supports a worthy cause then social media platforms can be a great way for young people to be part of supportive online communities with like-minded people.</a:t>
            </a:r>
          </a:p>
        </p:txBody>
      </p:sp>
    </p:spTree>
    <p:extLst>
      <p:ext uri="{BB962C8B-B14F-4D97-AF65-F5344CB8AC3E}">
        <p14:creationId xmlns:p14="http://schemas.microsoft.com/office/powerpoint/2010/main" val="3646204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795172" cy="784801"/>
          </a:xfrm>
        </p:spPr>
        <p:txBody>
          <a:bodyPr vert="horz" lIns="228600" tIns="228600" rIns="228600" bIns="228600" rtlCol="0" anchor="t">
            <a:noAutofit/>
          </a:bodyPr>
          <a:lstStyle/>
          <a:p>
            <a:pPr algn="l"/>
            <a:r>
              <a:rPr lang="en-GB" sz="2800" b="1" i="0" dirty="0">
                <a:solidFill>
                  <a:srgbClr val="141414"/>
                </a:solidFill>
                <a:effectLst/>
                <a:latin typeface="var(--heading-scoped-font-family,var(--secondary-font-family))"/>
              </a:rPr>
              <a:t>How to make a report online.</a:t>
            </a:r>
            <a:br>
              <a:rPr lang="en-GB" sz="800" b="1" i="0" dirty="0">
                <a:solidFill>
                  <a:srgbClr val="141414"/>
                </a:solidFill>
                <a:effectLst/>
                <a:latin typeface="var(--heading-scoped-font-family,var(--secondary-font-family))"/>
              </a:rPr>
            </a:br>
            <a:br>
              <a:rPr lang="en-GB" sz="1200" b="1" i="0" dirty="0">
                <a:solidFill>
                  <a:srgbClr val="141414"/>
                </a:solidFill>
                <a:effectLst/>
                <a:latin typeface="var(--heading-scoped-font-family,var(--secondary-font-family))"/>
              </a:rPr>
            </a:br>
            <a:endParaRPr lang="en-GB" sz="2800" b="1" i="0" dirty="0">
              <a:solidFill>
                <a:srgbClr val="141414"/>
              </a:solidFill>
              <a:effectLst/>
              <a:latin typeface="var(--heading-scoped-font-family,var(--secondary-font-family))"/>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1103586"/>
            <a:ext cx="8005000" cy="5435629"/>
          </a:xfrm>
          <a:prstGeom prst="rect">
            <a:avLst/>
          </a:prstGeom>
        </p:spPr>
        <p:txBody>
          <a:bodyPr vert="horz" lIns="91440" tIns="45720" rIns="91440" bIns="45720" rtlCol="0" anchor="t">
            <a:normAutofit fontScale="92500" lnSpcReduction="10000"/>
          </a:bodyPr>
          <a:lstStyle/>
          <a:p>
            <a:pPr algn="l"/>
            <a:r>
              <a:rPr lang="en-GB" sz="1600" b="0" i="0" dirty="0">
                <a:solidFill>
                  <a:srgbClr val="141414"/>
                </a:solidFill>
                <a:effectLst/>
                <a:latin typeface="var(--paragraph-font-family,var(--primary-font-family))"/>
              </a:rPr>
              <a:t>It’s important to know how to make a report, so that you know where to go and what to do if your child is upset or worried about something they’ve seen online.</a:t>
            </a:r>
          </a:p>
          <a:p>
            <a:pPr algn="l"/>
            <a:r>
              <a:rPr lang="en-GB" sz="1600" b="0" i="0" dirty="0">
                <a:solidFill>
                  <a:srgbClr val="141414"/>
                </a:solidFill>
                <a:effectLst/>
                <a:latin typeface="var(--paragraph-font-family,var(--primary-font-family))"/>
              </a:rPr>
              <a:t>There are many places you can go to report and get help for yourself and your child, as well as receive ongoing support and reassurance from experts.</a:t>
            </a:r>
          </a:p>
          <a:p>
            <a:pPr algn="l"/>
            <a:r>
              <a:rPr lang="en-GB" sz="1600" b="0" i="0" dirty="0">
                <a:solidFill>
                  <a:srgbClr val="141414"/>
                </a:solidFill>
                <a:effectLst/>
                <a:latin typeface="var(--paragraph-font-family,var(--primary-font-family))"/>
              </a:rPr>
              <a:t>Here are some </a:t>
            </a:r>
            <a:r>
              <a:rPr lang="en-GB" sz="1600" b="0" i="0" dirty="0">
                <a:solidFill>
                  <a:srgbClr val="141414"/>
                </a:solidFill>
                <a:effectLst/>
                <a:latin typeface="var(--paragraph-font-family,var(--primary-font-family))"/>
                <a:hlinkClick r:id="rId3"/>
              </a:rPr>
              <a:t>best practice tips for parents and carers</a:t>
            </a:r>
            <a:r>
              <a:rPr lang="en-GB" sz="1600" b="0" i="0" dirty="0">
                <a:solidFill>
                  <a:srgbClr val="141414"/>
                </a:solidFill>
                <a:effectLst/>
                <a:latin typeface="var(--paragraph-font-family,var(--primary-font-family))"/>
              </a:rPr>
              <a:t>, followed by a list of places to turn to:</a:t>
            </a:r>
          </a:p>
          <a:p>
            <a:pPr algn="l"/>
            <a:endParaRPr lang="en-GB" sz="1600" b="0" i="0" dirty="0">
              <a:solidFill>
                <a:srgbClr val="141414"/>
              </a:solidFill>
              <a:effectLst/>
              <a:latin typeface="var(--paragraph-font-family,var(--primary-font-family))"/>
            </a:endParaRPr>
          </a:p>
          <a:p>
            <a:pPr algn="l"/>
            <a:r>
              <a:rPr lang="en-GB" sz="1600" b="1" i="0" dirty="0">
                <a:solidFill>
                  <a:srgbClr val="141414"/>
                </a:solidFill>
                <a:effectLst/>
                <a:latin typeface="var(--heading-scoped-font-family,var(--secondary-font-family))"/>
              </a:rPr>
              <a:t>Know when to report</a:t>
            </a:r>
          </a:p>
          <a:p>
            <a:pPr algn="l"/>
            <a:r>
              <a:rPr lang="en-GB" sz="1600" b="0" i="0" dirty="0">
                <a:solidFill>
                  <a:srgbClr val="141414"/>
                </a:solidFill>
                <a:effectLst/>
                <a:latin typeface="var(--paragraph-font-family,var(--primary-font-family))"/>
              </a:rPr>
              <a:t>If you or your child has seen something online that is illegal, upsetting or harmful, then it is always best to report it.</a:t>
            </a:r>
          </a:p>
          <a:p>
            <a:pPr algn="l"/>
            <a:r>
              <a:rPr lang="en-GB" sz="1600" b="1" i="0" dirty="0">
                <a:solidFill>
                  <a:srgbClr val="141414"/>
                </a:solidFill>
                <a:effectLst/>
                <a:latin typeface="var(--heading-scoped-font-family,var(--secondary-font-family))"/>
              </a:rPr>
              <a:t>Report to the correct place</a:t>
            </a:r>
          </a:p>
          <a:p>
            <a:pPr algn="l"/>
            <a:r>
              <a:rPr lang="en-GB" sz="1600" b="0" i="0" dirty="0">
                <a:solidFill>
                  <a:srgbClr val="141414"/>
                </a:solidFill>
                <a:effectLst/>
                <a:latin typeface="var(--paragraph-font-family,var(--primary-font-family))"/>
              </a:rPr>
              <a:t>Depending on the content, reports need to go to specific places for the correct support. See below for a list.</a:t>
            </a:r>
          </a:p>
          <a:p>
            <a:pPr algn="l"/>
            <a:r>
              <a:rPr lang="en-GB" sz="1600" b="1" i="0" dirty="0">
                <a:solidFill>
                  <a:srgbClr val="141414"/>
                </a:solidFill>
                <a:effectLst/>
                <a:latin typeface="var(--heading-scoped-font-family,var(--secondary-font-family))"/>
              </a:rPr>
              <a:t>Understand community guidelines</a:t>
            </a:r>
          </a:p>
          <a:p>
            <a:pPr algn="l"/>
            <a:r>
              <a:rPr lang="en-GB" sz="1600" b="0" i="0" dirty="0">
                <a:solidFill>
                  <a:srgbClr val="141414"/>
                </a:solidFill>
                <a:effectLst/>
                <a:latin typeface="var(--paragraph-font-family,var(--primary-font-family))"/>
              </a:rPr>
              <a:t>Many online platforms will have their own </a:t>
            </a:r>
            <a:r>
              <a:rPr lang="en-GB" sz="1600" b="0" i="0" dirty="0">
                <a:solidFill>
                  <a:srgbClr val="141414"/>
                </a:solidFill>
                <a:effectLst/>
                <a:latin typeface="var(--paragraph-font-family,var(--primary-font-family))"/>
                <a:hlinkClick r:id="rId4"/>
              </a:rPr>
              <a:t>community guidelines</a:t>
            </a:r>
            <a:r>
              <a:rPr lang="en-GB" sz="1600" b="0" i="0" dirty="0">
                <a:solidFill>
                  <a:srgbClr val="141414"/>
                </a:solidFill>
                <a:effectLst/>
                <a:latin typeface="var(--paragraph-font-family,var(--primary-font-family))"/>
              </a:rPr>
              <a:t> when it comes to harmful online content. Familiarise yourself with the platform being used, so you know when the community guidelines are violated and when to make a report.</a:t>
            </a:r>
            <a:br>
              <a:rPr lang="en-GB" sz="1600" b="0" i="0" dirty="0">
                <a:solidFill>
                  <a:srgbClr val="141414"/>
                </a:solidFill>
                <a:effectLst/>
                <a:latin typeface="var(--paragraph-font-family,var(--primary-font-family))"/>
              </a:rPr>
            </a:br>
            <a:r>
              <a:rPr lang="en-GB" sz="1600" b="0" i="0" dirty="0">
                <a:solidFill>
                  <a:srgbClr val="141414"/>
                </a:solidFill>
                <a:effectLst/>
                <a:latin typeface="var(--paragraph-font-family,var(--primary-font-family))"/>
              </a:rPr>
              <a:t>If you have made an unsuccessful report but still feel it violates community standards, you can visit </a:t>
            </a:r>
            <a:r>
              <a:rPr lang="en-GB" sz="1600" b="0" i="0" dirty="0">
                <a:solidFill>
                  <a:srgbClr val="141414"/>
                </a:solidFill>
                <a:effectLst/>
                <a:latin typeface="var(--paragraph-font-family,var(--primary-font-family))"/>
                <a:hlinkClick r:id="rId5"/>
              </a:rPr>
              <a:t>Report Harmful Content</a:t>
            </a:r>
            <a:r>
              <a:rPr lang="en-GB" sz="1600" b="0" i="0" dirty="0">
                <a:solidFill>
                  <a:srgbClr val="141414"/>
                </a:solidFill>
                <a:effectLst/>
                <a:latin typeface="var(--paragraph-font-family,var(--primary-font-family))"/>
              </a:rPr>
              <a:t> for further escalation and review.</a:t>
            </a:r>
          </a:p>
          <a:p>
            <a:pPr algn="l"/>
            <a:r>
              <a:rPr lang="en-GB" sz="1600" b="1" i="0" dirty="0">
                <a:solidFill>
                  <a:srgbClr val="141414"/>
                </a:solidFill>
                <a:effectLst/>
                <a:latin typeface="var(--heading-scoped-font-family,var(--secondary-font-family))"/>
              </a:rPr>
              <a:t>Encourage reporting</a:t>
            </a:r>
          </a:p>
          <a:p>
            <a:pPr algn="l"/>
            <a:r>
              <a:rPr lang="en-GB" sz="1600" b="0" i="0" dirty="0">
                <a:solidFill>
                  <a:srgbClr val="141414"/>
                </a:solidFill>
                <a:effectLst/>
                <a:latin typeface="var(--paragraph-font-family,var(--primary-font-family))"/>
              </a:rPr>
              <a:t>Ignoring a piece of harmful online content can lead towards others experiencing this type of harm. Encourage discussion around the importance of children and young people reporting upsetting content to a parent, carer, or trusted adult. </a:t>
            </a:r>
          </a:p>
          <a:p>
            <a:pPr algn="l"/>
            <a:r>
              <a:rPr lang="en-GB" sz="1600" b="1" i="0" dirty="0">
                <a:solidFill>
                  <a:srgbClr val="141414"/>
                </a:solidFill>
                <a:effectLst/>
                <a:latin typeface="var(--heading-scoped-font-family,var(--secondary-font-family))"/>
              </a:rPr>
              <a:t>Where you can report to </a:t>
            </a:r>
          </a:p>
          <a:p>
            <a:pPr algn="l"/>
            <a:r>
              <a:rPr lang="en-GB" sz="1600" b="1" i="0" dirty="0">
                <a:solidFill>
                  <a:srgbClr val="141414"/>
                </a:solidFill>
                <a:effectLst/>
                <a:latin typeface="var(--heading-scoped-font-family,var(--secondary-font-family))"/>
                <a:hlinkClick r:id="rId6"/>
              </a:rPr>
              <a:t>https://saferinternet.org.uk/safer-internet-day/safer-internet-day-2024/parents-and-carers/how-to-make-a-report-online</a:t>
            </a:r>
            <a:endParaRPr lang="en-GB" sz="1600" b="1" i="0" dirty="0">
              <a:solidFill>
                <a:srgbClr val="141414"/>
              </a:solidFill>
              <a:effectLst/>
              <a:latin typeface="var(--heading-scoped-font-family,var(--secondary-font-family))"/>
            </a:endParaRPr>
          </a:p>
          <a:p>
            <a:pPr algn="l"/>
            <a:endParaRPr lang="en-GB" sz="1600" b="1" i="0" dirty="0">
              <a:solidFill>
                <a:srgbClr val="141414"/>
              </a:solidFill>
              <a:effectLst/>
              <a:latin typeface="var(--heading-scoped-font-family,var(--secondary-font-family))"/>
            </a:endParaRPr>
          </a:p>
          <a:p>
            <a:pPr algn="l"/>
            <a:endParaRPr lang="en-GB" sz="1600" b="0" i="0" dirty="0">
              <a:solidFill>
                <a:srgbClr val="141414"/>
              </a:solidFill>
              <a:effectLst/>
              <a:latin typeface="var(--paragraph-font-family,var(--primary-font-family))"/>
            </a:endParaRPr>
          </a:p>
        </p:txBody>
      </p:sp>
    </p:spTree>
    <p:extLst>
      <p:ext uri="{BB962C8B-B14F-4D97-AF65-F5344CB8AC3E}">
        <p14:creationId xmlns:p14="http://schemas.microsoft.com/office/powerpoint/2010/main" val="3509386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795172" cy="784801"/>
          </a:xfrm>
        </p:spPr>
        <p:txBody>
          <a:bodyPr vert="horz" lIns="228600" tIns="228600" rIns="228600" bIns="228600" rtlCol="0" anchor="t">
            <a:noAutofit/>
          </a:bodyPr>
          <a:lstStyle/>
          <a:p>
            <a:pPr algn="l"/>
            <a:r>
              <a:rPr lang="en-GB" sz="2800" b="1" i="0" dirty="0">
                <a:solidFill>
                  <a:srgbClr val="141414"/>
                </a:solidFill>
                <a:effectLst/>
                <a:latin typeface="var(--heading-scoped-font-family,var(--secondary-font-family))"/>
              </a:rPr>
              <a:t>How to find out more about specific issues.</a:t>
            </a:r>
            <a:br>
              <a:rPr lang="en-GB" sz="800" b="1" i="0" dirty="0">
                <a:solidFill>
                  <a:srgbClr val="141414"/>
                </a:solidFill>
                <a:effectLst/>
                <a:latin typeface="var(--heading-scoped-font-family,var(--secondary-font-family))"/>
              </a:rPr>
            </a:br>
            <a:br>
              <a:rPr lang="en-GB" sz="800" b="1" i="0" dirty="0">
                <a:solidFill>
                  <a:srgbClr val="141414"/>
                </a:solidFill>
                <a:effectLst/>
                <a:latin typeface="var(--heading-scoped-font-family,var(--secondary-font-family))"/>
              </a:rPr>
            </a:br>
            <a:br>
              <a:rPr lang="en-GB" sz="1200" b="1" i="0" dirty="0">
                <a:solidFill>
                  <a:srgbClr val="141414"/>
                </a:solidFill>
                <a:effectLst/>
                <a:latin typeface="var(--heading-scoped-font-family,var(--secondary-font-family))"/>
              </a:rPr>
            </a:br>
            <a:endParaRPr lang="en-GB" sz="2800" b="1" i="0" dirty="0">
              <a:solidFill>
                <a:srgbClr val="141414"/>
              </a:solidFill>
              <a:effectLst/>
              <a:latin typeface="var(--heading-scoped-font-family,var(--secondary-font-family))"/>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1103586"/>
            <a:ext cx="8005000" cy="5435629"/>
          </a:xfrm>
          <a:prstGeom prst="rect">
            <a:avLst/>
          </a:prstGeom>
        </p:spPr>
        <p:txBody>
          <a:bodyPr vert="horz" lIns="91440" tIns="45720" rIns="91440" bIns="45720" rtlCol="0" anchor="t">
            <a:normAutofit/>
          </a:bodyPr>
          <a:lstStyle/>
          <a:p>
            <a:pPr algn="l"/>
            <a:endParaRPr lang="en-GB" sz="1600" b="1" i="0" dirty="0">
              <a:solidFill>
                <a:srgbClr val="141414"/>
              </a:solidFill>
              <a:effectLst/>
              <a:latin typeface="var(--heading-scoped-font-family,var(--secondary-font-family))"/>
            </a:endParaRPr>
          </a:p>
          <a:p>
            <a:pPr algn="l"/>
            <a:endParaRPr lang="en-GB" sz="1600" b="0" i="0" dirty="0">
              <a:solidFill>
                <a:srgbClr val="141414"/>
              </a:solidFill>
              <a:effectLst/>
              <a:latin typeface="var(--paragraph-font-family,var(--primary-font-family))"/>
            </a:endParaRPr>
          </a:p>
        </p:txBody>
      </p:sp>
      <p:sp>
        <p:nvSpPr>
          <p:cNvPr id="4" name="TextBox 3">
            <a:extLst>
              <a:ext uri="{FF2B5EF4-FFF2-40B4-BE49-F238E27FC236}">
                <a16:creationId xmlns:a16="http://schemas.microsoft.com/office/drawing/2014/main" id="{C9EB496C-6EEE-437D-985E-B296972A88EE}"/>
              </a:ext>
            </a:extLst>
          </p:cNvPr>
          <p:cNvSpPr txBox="1"/>
          <p:nvPr/>
        </p:nvSpPr>
        <p:spPr>
          <a:xfrm>
            <a:off x="3175795" y="1608931"/>
            <a:ext cx="7071518" cy="3139321"/>
          </a:xfrm>
          <a:prstGeom prst="rect">
            <a:avLst/>
          </a:prstGeom>
          <a:noFill/>
        </p:spPr>
        <p:txBody>
          <a:bodyPr wrap="square">
            <a:spAutoFit/>
          </a:bodyPr>
          <a:lstStyle/>
          <a:p>
            <a:pPr algn="l"/>
            <a:r>
              <a:rPr lang="en-GB" b="0" i="0" dirty="0">
                <a:solidFill>
                  <a:srgbClr val="141414"/>
                </a:solidFill>
                <a:effectLst/>
                <a:latin typeface="var(--paragraph-font-family,var(--primary-font-family))"/>
              </a:rPr>
              <a:t>Often, when your child is spending time on new apps or services, or if something goes wrong, we know there are specific issues you will want to discuss with them.</a:t>
            </a:r>
          </a:p>
          <a:p>
            <a:pPr algn="l"/>
            <a:r>
              <a:rPr lang="en-GB" b="0" i="0" dirty="0">
                <a:solidFill>
                  <a:srgbClr val="141414"/>
                </a:solidFill>
                <a:effectLst/>
                <a:latin typeface="var(--paragraph-font-family,var(--primary-font-family))"/>
              </a:rPr>
              <a:t>The following list of resources, and support networks, aims to provide you with detailed information so that you feel confident in starting a conversation with your child about anything to do with their life online.</a:t>
            </a:r>
          </a:p>
          <a:p>
            <a:pPr algn="l"/>
            <a:endParaRPr lang="en-GB" b="1" i="0" dirty="0">
              <a:solidFill>
                <a:srgbClr val="141414"/>
              </a:solidFill>
              <a:effectLst/>
              <a:latin typeface="var(--heading-scoped-font-family,var(--secondary-font-family))"/>
            </a:endParaRPr>
          </a:p>
          <a:p>
            <a:pPr algn="l"/>
            <a:r>
              <a:rPr lang="en-GB" b="1" i="0" dirty="0">
                <a:solidFill>
                  <a:srgbClr val="141414"/>
                </a:solidFill>
                <a:effectLst/>
                <a:latin typeface="var(--heading-scoped-font-family,var(--secondary-font-family))"/>
              </a:rPr>
              <a:t>UK Safer Internet Centre Help &amp; Advice &amp; </a:t>
            </a:r>
            <a:r>
              <a:rPr lang="en-GB" b="1" i="0" dirty="0" err="1">
                <a:solidFill>
                  <a:srgbClr val="141414"/>
                </a:solidFill>
                <a:effectLst/>
                <a:latin typeface="var(--heading-scoped-font-family,var(--secondary-font-family))"/>
              </a:rPr>
              <a:t>Childnet</a:t>
            </a:r>
            <a:r>
              <a:rPr lang="en-GB" b="1" i="0" dirty="0">
                <a:solidFill>
                  <a:srgbClr val="141414"/>
                </a:solidFill>
                <a:effectLst/>
                <a:latin typeface="var(--heading-scoped-font-family,var(--secondary-font-family))"/>
              </a:rPr>
              <a:t> Help &amp; Advice</a:t>
            </a:r>
          </a:p>
          <a:p>
            <a:pPr algn="l"/>
            <a:endParaRPr lang="en-GB" b="1" dirty="0">
              <a:solidFill>
                <a:srgbClr val="141414"/>
              </a:solidFill>
              <a:latin typeface="var(--heading-scoped-font-family,var(--secondary-font-family))"/>
            </a:endParaRPr>
          </a:p>
          <a:p>
            <a:r>
              <a:rPr lang="en-GB" b="1" dirty="0">
                <a:solidFill>
                  <a:srgbClr val="141414"/>
                </a:solidFill>
                <a:latin typeface="var(--heading-scoped-font-family,var(--secondary-font-family))"/>
                <a:hlinkClick r:id="rId3"/>
              </a:rPr>
              <a:t>https://saferinternet.org.uk/safer-internet-day/safer-internet-day-2025</a:t>
            </a:r>
            <a:endParaRPr lang="en-GB" b="1" dirty="0">
              <a:solidFill>
                <a:srgbClr val="141414"/>
              </a:solidFill>
              <a:latin typeface="var(--heading-scoped-font-family,var(--secondary-font-family))"/>
            </a:endParaRPr>
          </a:p>
          <a:p>
            <a:endParaRPr lang="en-GB" b="1" i="0" dirty="0">
              <a:solidFill>
                <a:srgbClr val="141414"/>
              </a:solidFill>
              <a:effectLst/>
              <a:latin typeface="var(--heading-scoped-font-family,var(--secondary-font-family))"/>
            </a:endParaRPr>
          </a:p>
        </p:txBody>
      </p:sp>
    </p:spTree>
    <p:extLst>
      <p:ext uri="{BB962C8B-B14F-4D97-AF65-F5344CB8AC3E}">
        <p14:creationId xmlns:p14="http://schemas.microsoft.com/office/powerpoint/2010/main" val="3471466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795172" cy="784801"/>
          </a:xfrm>
        </p:spPr>
        <p:txBody>
          <a:bodyPr vert="horz" lIns="228600" tIns="228600" rIns="228600" bIns="228600" rtlCol="0" anchor="t">
            <a:noAutofit/>
          </a:bodyPr>
          <a:lstStyle/>
          <a:p>
            <a:pPr algn="l"/>
            <a:br>
              <a:rPr lang="en-GB" sz="800" b="1" i="0" dirty="0">
                <a:solidFill>
                  <a:srgbClr val="141414"/>
                </a:solidFill>
                <a:effectLst/>
                <a:latin typeface="var(--heading-scoped-font-family,var(--secondary-font-family))"/>
              </a:rPr>
            </a:br>
            <a:br>
              <a:rPr lang="en-GB" sz="800" b="1" i="0" dirty="0">
                <a:solidFill>
                  <a:srgbClr val="141414"/>
                </a:solidFill>
                <a:effectLst/>
                <a:latin typeface="var(--heading-scoped-font-family,var(--secondary-font-family))"/>
              </a:rPr>
            </a:br>
            <a:br>
              <a:rPr lang="en-GB" sz="1200" b="1" i="0" dirty="0">
                <a:solidFill>
                  <a:srgbClr val="141414"/>
                </a:solidFill>
                <a:effectLst/>
                <a:latin typeface="var(--heading-scoped-font-family,var(--secondary-font-family))"/>
              </a:rPr>
            </a:br>
            <a:endParaRPr lang="en-GB" sz="2800" b="1" i="0" dirty="0">
              <a:solidFill>
                <a:srgbClr val="141414"/>
              </a:solidFill>
              <a:effectLst/>
              <a:latin typeface="var(--heading-scoped-font-family,var(--secondary-font-family))"/>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1103586"/>
            <a:ext cx="8005000" cy="5435629"/>
          </a:xfrm>
          <a:prstGeom prst="rect">
            <a:avLst/>
          </a:prstGeom>
        </p:spPr>
        <p:txBody>
          <a:bodyPr vert="horz" lIns="91440" tIns="45720" rIns="91440" bIns="45720" rtlCol="0" anchor="t">
            <a:normAutofit/>
          </a:bodyPr>
          <a:lstStyle/>
          <a:p>
            <a:pPr algn="l"/>
            <a:endParaRPr lang="en-GB" sz="1600" b="1" i="0" dirty="0">
              <a:solidFill>
                <a:srgbClr val="141414"/>
              </a:solidFill>
              <a:effectLst/>
              <a:latin typeface="var(--heading-scoped-font-family,var(--secondary-font-family))"/>
            </a:endParaRPr>
          </a:p>
          <a:p>
            <a:pPr algn="l"/>
            <a:endParaRPr lang="en-GB" sz="1600" b="0" i="0" dirty="0">
              <a:solidFill>
                <a:srgbClr val="141414"/>
              </a:solidFill>
              <a:effectLst/>
              <a:latin typeface="var(--paragraph-font-family,var(--primary-font-family))"/>
            </a:endParaRPr>
          </a:p>
        </p:txBody>
      </p:sp>
      <p:pic>
        <p:nvPicPr>
          <p:cNvPr id="3" name="Picture 2">
            <a:extLst>
              <a:ext uri="{FF2B5EF4-FFF2-40B4-BE49-F238E27FC236}">
                <a16:creationId xmlns:a16="http://schemas.microsoft.com/office/drawing/2014/main" id="{A4DFE7F5-1016-4073-2460-9E8E6089A8EC}"/>
              </a:ext>
            </a:extLst>
          </p:cNvPr>
          <p:cNvPicPr>
            <a:picLocks noChangeAspect="1"/>
          </p:cNvPicPr>
          <p:nvPr/>
        </p:nvPicPr>
        <p:blipFill>
          <a:blip r:embed="rId3"/>
          <a:stretch>
            <a:fillRect/>
          </a:stretch>
        </p:blipFill>
        <p:spPr>
          <a:xfrm>
            <a:off x="3890591" y="11209"/>
            <a:ext cx="5403017" cy="6858000"/>
          </a:xfrm>
          <a:prstGeom prst="rect">
            <a:avLst/>
          </a:prstGeom>
        </p:spPr>
      </p:pic>
    </p:spTree>
    <p:extLst>
      <p:ext uri="{BB962C8B-B14F-4D97-AF65-F5344CB8AC3E}">
        <p14:creationId xmlns:p14="http://schemas.microsoft.com/office/powerpoint/2010/main" val="1563079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40A67-2C09-FBDF-E513-6C00D15EE789}"/>
              </a:ext>
            </a:extLst>
          </p:cNvPr>
          <p:cNvSpPr>
            <a:spLocks noGrp="1"/>
          </p:cNvSpPr>
          <p:nvPr>
            <p:ph type="title"/>
          </p:nvPr>
        </p:nvSpPr>
        <p:spPr>
          <a:xfrm>
            <a:off x="888631" y="2349925"/>
            <a:ext cx="3454769" cy="2456442"/>
          </a:xfrm>
        </p:spPr>
        <p:txBody>
          <a:bodyPr>
            <a:normAutofit/>
          </a:bodyPr>
          <a:lstStyle/>
          <a:p>
            <a:r>
              <a:rPr lang="en-GB" sz="2800" dirty="0"/>
              <a:t>T</a:t>
            </a:r>
            <a:r>
              <a:rPr lang="en-GB" sz="2800" b="1" dirty="0"/>
              <a:t>oo good to be true? Protecting yourself and others from scams online</a:t>
            </a:r>
            <a:endParaRPr lang="en-GB" sz="2800" dirty="0"/>
          </a:p>
        </p:txBody>
      </p:sp>
      <p:sp>
        <p:nvSpPr>
          <p:cNvPr id="3" name="Content Placeholder 2">
            <a:extLst>
              <a:ext uri="{FF2B5EF4-FFF2-40B4-BE49-F238E27FC236}">
                <a16:creationId xmlns:a16="http://schemas.microsoft.com/office/drawing/2014/main" id="{A8FA3C4C-1816-D3C3-AC50-148C8B99D136}"/>
              </a:ext>
            </a:extLst>
          </p:cNvPr>
          <p:cNvSpPr>
            <a:spLocks noGrp="1"/>
          </p:cNvSpPr>
          <p:nvPr>
            <p:ph idx="1"/>
          </p:nvPr>
        </p:nvSpPr>
        <p:spPr/>
        <p:txBody>
          <a:bodyPr/>
          <a:lstStyle/>
          <a:p>
            <a:pPr marL="0" indent="0" algn="l">
              <a:buNone/>
            </a:pPr>
            <a:r>
              <a:rPr lang="en-GB" sz="4000" b="1" i="0" dirty="0">
                <a:solidFill>
                  <a:srgbClr val="141414"/>
                </a:solidFill>
                <a:effectLst/>
                <a:latin typeface="var(--heading-scoped-font-family,var(--secondary-font-family))"/>
              </a:rPr>
              <a:t>SAFER INTERNET DAY 2025</a:t>
            </a:r>
          </a:p>
          <a:p>
            <a:pPr marL="0" indent="0" algn="l">
              <a:buNone/>
            </a:pPr>
            <a:endParaRPr lang="en-GB" sz="4000" b="1" i="0" dirty="0">
              <a:solidFill>
                <a:srgbClr val="141414"/>
              </a:solidFill>
              <a:effectLst/>
              <a:latin typeface="var(--heading-scoped-font-family,var(--secondary-font-family))"/>
            </a:endParaRPr>
          </a:p>
          <a:p>
            <a:pPr marL="0" indent="0" algn="l">
              <a:buNone/>
            </a:pPr>
            <a:endParaRPr lang="en-GB" sz="4000" b="1" i="0" dirty="0">
              <a:solidFill>
                <a:srgbClr val="141414"/>
              </a:solidFill>
              <a:effectLst/>
              <a:latin typeface="var(--heading-scoped-font-family,var(--secondary-font-family))"/>
            </a:endParaRPr>
          </a:p>
          <a:p>
            <a:endParaRPr lang="en-US" dirty="0"/>
          </a:p>
        </p:txBody>
      </p:sp>
      <p:sp>
        <p:nvSpPr>
          <p:cNvPr id="5" name="TextBox 4">
            <a:extLst>
              <a:ext uri="{FF2B5EF4-FFF2-40B4-BE49-F238E27FC236}">
                <a16:creationId xmlns:a16="http://schemas.microsoft.com/office/drawing/2014/main" id="{E1366FB2-F75A-3C27-BFF2-1D29A358F7CA}"/>
              </a:ext>
            </a:extLst>
          </p:cNvPr>
          <p:cNvSpPr txBox="1"/>
          <p:nvPr/>
        </p:nvSpPr>
        <p:spPr>
          <a:xfrm>
            <a:off x="1849820" y="1797269"/>
            <a:ext cx="1273105" cy="369332"/>
          </a:xfrm>
          <a:prstGeom prst="rect">
            <a:avLst/>
          </a:prstGeom>
          <a:noFill/>
        </p:spPr>
        <p:txBody>
          <a:bodyPr wrap="none" rtlCol="0">
            <a:spAutoFit/>
          </a:bodyPr>
          <a:lstStyle/>
          <a:p>
            <a:r>
              <a:rPr lang="en-US" dirty="0"/>
              <a:t>What is it?</a:t>
            </a:r>
          </a:p>
        </p:txBody>
      </p:sp>
    </p:spTree>
    <p:extLst>
      <p:ext uri="{BB962C8B-B14F-4D97-AF65-F5344CB8AC3E}">
        <p14:creationId xmlns:p14="http://schemas.microsoft.com/office/powerpoint/2010/main" val="2698120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F3CE8-8524-A531-7AD0-3E68B9D74D11}"/>
              </a:ext>
            </a:extLst>
          </p:cNvPr>
          <p:cNvSpPr>
            <a:spLocks noGrp="1"/>
          </p:cNvSpPr>
          <p:nvPr>
            <p:ph type="title"/>
          </p:nvPr>
        </p:nvSpPr>
        <p:spPr>
          <a:xfrm>
            <a:off x="791680" y="2255979"/>
            <a:ext cx="3498979" cy="2456442"/>
          </a:xfrm>
        </p:spPr>
        <p:txBody>
          <a:bodyPr>
            <a:normAutofit fontScale="90000"/>
          </a:bodyPr>
          <a:lstStyle/>
          <a:p>
            <a:r>
              <a:rPr lang="en-US" sz="2800" dirty="0">
                <a:solidFill>
                  <a:schemeClr val="bg1"/>
                </a:solidFill>
                <a:hlinkClick r:id="rId3">
                  <a:extLst>
                    <a:ext uri="{A12FA001-AC4F-418D-AE19-62706E023703}">
                      <ahyp:hlinkClr xmlns:ahyp="http://schemas.microsoft.com/office/drawing/2018/hyperlinkcolor" val="tx"/>
                    </a:ext>
                  </a:extLst>
                </a:hlinkClick>
              </a:rPr>
              <a:t>https://saferinternet.org.uk/safer-internet-day/safer-internet-day-2025/education-resources</a:t>
            </a:r>
            <a:br>
              <a:rPr lang="en-US" sz="2800" dirty="0"/>
            </a:br>
            <a:endParaRPr lang="en-US" sz="2800" dirty="0"/>
          </a:p>
        </p:txBody>
      </p:sp>
      <p:sp>
        <p:nvSpPr>
          <p:cNvPr id="3" name="Content Placeholder 2">
            <a:extLst>
              <a:ext uri="{FF2B5EF4-FFF2-40B4-BE49-F238E27FC236}">
                <a16:creationId xmlns:a16="http://schemas.microsoft.com/office/drawing/2014/main" id="{60940A49-A5EF-9A18-4006-41DD27602683}"/>
              </a:ext>
            </a:extLst>
          </p:cNvPr>
          <p:cNvSpPr>
            <a:spLocks noGrp="1"/>
          </p:cNvSpPr>
          <p:nvPr>
            <p:ph idx="1"/>
          </p:nvPr>
        </p:nvSpPr>
        <p:spPr>
          <a:xfrm>
            <a:off x="5118447" y="1271752"/>
            <a:ext cx="6281873" cy="5370786"/>
          </a:xfrm>
        </p:spPr>
        <p:txBody>
          <a:bodyPr>
            <a:normAutofit/>
          </a:bodyPr>
          <a:lstStyle/>
          <a:p>
            <a:pPr marL="0" indent="0" algn="l">
              <a:buNone/>
            </a:pPr>
            <a:r>
              <a:rPr lang="en-US" b="1" dirty="0">
                <a:solidFill>
                  <a:srgbClr val="141414"/>
                </a:solidFill>
                <a:latin typeface="var(--heading-scoped-font-family,var(--secondary-font-family))"/>
              </a:rPr>
              <a:t>O</a:t>
            </a:r>
            <a:r>
              <a:rPr lang="en-GB" b="1" dirty="0">
                <a:solidFill>
                  <a:srgbClr val="141414"/>
                </a:solidFill>
                <a:latin typeface="var(--heading-scoped-font-family,var(--secondary-font-family))"/>
              </a:rPr>
              <a:t>ne of the first Computing units that children complete every year, starting in Key Stage 1, on Purple Mash is Online Safety. Here, children learn about the risks they may face online and how to navigate online situations they may find themselves in.</a:t>
            </a:r>
          </a:p>
          <a:p>
            <a:pPr marL="0" indent="0" algn="l">
              <a:buNone/>
            </a:pPr>
            <a:r>
              <a:rPr lang="en-GB" b="1" dirty="0">
                <a:solidFill>
                  <a:srgbClr val="141414"/>
                </a:solidFill>
                <a:latin typeface="var(--heading-scoped-font-family,var(--secondary-font-family))"/>
              </a:rPr>
              <a:t>In PSHE, children explore Online Safety and issues such as cyberbullying and how to identify uncomfortable situations and what they can do about them.</a:t>
            </a:r>
            <a:endParaRPr lang="en-GB" b="0" i="0" dirty="0">
              <a:solidFill>
                <a:srgbClr val="141414"/>
              </a:solidFill>
              <a:effectLst/>
              <a:latin typeface="var(--paragraph-font-family,var(--primary-font-family))"/>
            </a:endParaRPr>
          </a:p>
          <a:p>
            <a:pPr marL="0" indent="0" algn="l">
              <a:buNone/>
            </a:pPr>
            <a:r>
              <a:rPr lang="en-US" b="0" i="0" dirty="0">
                <a:solidFill>
                  <a:srgbClr val="141414"/>
                </a:solidFill>
                <a:effectLst/>
                <a:latin typeface="var(--paragraph-font-family,var(--primary-font-family))"/>
              </a:rPr>
              <a:t>Key Stage 1 and 2 will also have a Safer Internet Week assembly in one of their assembly slots this week. These assemblies have been designed by the UK Safer Internet Centre and are age-appropriate.</a:t>
            </a:r>
            <a:endParaRPr lang="en-GB" b="0" i="0" dirty="0">
              <a:solidFill>
                <a:srgbClr val="141414"/>
              </a:solidFill>
              <a:effectLst/>
              <a:latin typeface="var(--paragraph-font-family,var(--primary-font-family))"/>
            </a:endParaRPr>
          </a:p>
          <a:p>
            <a:pPr marL="0" indent="0">
              <a:buNone/>
            </a:pPr>
            <a:endParaRPr lang="en-US" dirty="0"/>
          </a:p>
        </p:txBody>
      </p:sp>
      <p:sp>
        <p:nvSpPr>
          <p:cNvPr id="4" name="TextBox 3">
            <a:extLst>
              <a:ext uri="{FF2B5EF4-FFF2-40B4-BE49-F238E27FC236}">
                <a16:creationId xmlns:a16="http://schemas.microsoft.com/office/drawing/2014/main" id="{E119BF9F-FAA5-3A11-782A-C0B397F1243D}"/>
              </a:ext>
            </a:extLst>
          </p:cNvPr>
          <p:cNvSpPr txBox="1"/>
          <p:nvPr/>
        </p:nvSpPr>
        <p:spPr>
          <a:xfrm>
            <a:off x="2060077" y="1776248"/>
            <a:ext cx="1156086" cy="369332"/>
          </a:xfrm>
          <a:prstGeom prst="rect">
            <a:avLst/>
          </a:prstGeom>
          <a:noFill/>
        </p:spPr>
        <p:txBody>
          <a:bodyPr wrap="none" rtlCol="0">
            <a:spAutoFit/>
          </a:bodyPr>
          <a:lstStyle/>
          <a:p>
            <a:r>
              <a:rPr lang="en-US" dirty="0"/>
              <a:t>In School</a:t>
            </a:r>
          </a:p>
        </p:txBody>
      </p:sp>
    </p:spTree>
    <p:extLst>
      <p:ext uri="{BB962C8B-B14F-4D97-AF65-F5344CB8AC3E}">
        <p14:creationId xmlns:p14="http://schemas.microsoft.com/office/powerpoint/2010/main" val="3733758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312E1-C442-A787-807F-298D9ADC9A85}"/>
              </a:ext>
            </a:extLst>
          </p:cNvPr>
          <p:cNvSpPr>
            <a:spLocks noGrp="1"/>
          </p:cNvSpPr>
          <p:nvPr>
            <p:ph type="title"/>
          </p:nvPr>
        </p:nvSpPr>
        <p:spPr/>
        <p:txBody>
          <a:bodyPr/>
          <a:lstStyle/>
          <a:p>
            <a:r>
              <a:rPr lang="en-US" dirty="0"/>
              <a:t>How to support at home…</a:t>
            </a:r>
          </a:p>
        </p:txBody>
      </p:sp>
      <p:sp>
        <p:nvSpPr>
          <p:cNvPr id="3" name="Content Placeholder 2">
            <a:extLst>
              <a:ext uri="{FF2B5EF4-FFF2-40B4-BE49-F238E27FC236}">
                <a16:creationId xmlns:a16="http://schemas.microsoft.com/office/drawing/2014/main" id="{969D6A5C-693A-57C9-FFD7-635AA96DB9D6}"/>
              </a:ext>
            </a:extLst>
          </p:cNvPr>
          <p:cNvSpPr>
            <a:spLocks noGrp="1"/>
          </p:cNvSpPr>
          <p:nvPr>
            <p:ph idx="1"/>
          </p:nvPr>
        </p:nvSpPr>
        <p:spPr/>
        <p:txBody>
          <a:bodyPr>
            <a:normAutofit/>
          </a:bodyPr>
          <a:lstStyle/>
          <a:p>
            <a:r>
              <a:rPr lang="en-GB" dirty="0">
                <a:solidFill>
                  <a:srgbClr val="141414"/>
                </a:solidFill>
                <a:latin typeface="var(--paragraph-font-family,var(--primary-font-family))"/>
              </a:rPr>
              <a:t>Safer Internet Day 2025 is being celebrated today (11</a:t>
            </a:r>
            <a:r>
              <a:rPr lang="en-GB" baseline="30000" dirty="0">
                <a:solidFill>
                  <a:srgbClr val="141414"/>
                </a:solidFill>
                <a:latin typeface="var(--paragraph-font-family,var(--primary-font-family))"/>
              </a:rPr>
              <a:t>th</a:t>
            </a:r>
            <a:r>
              <a:rPr lang="en-GB" dirty="0">
                <a:solidFill>
                  <a:srgbClr val="141414"/>
                </a:solidFill>
                <a:latin typeface="var(--paragraph-font-family,var(--primary-font-family))"/>
              </a:rPr>
              <a:t> February 2025!), with thousands of people across the UK working together to champion youth voice and engage in conversations about how we can all work together to make the internet a great and safe place.</a:t>
            </a:r>
          </a:p>
          <a:p>
            <a:pPr algn="l"/>
            <a:r>
              <a:rPr lang="en-GB" i="0" dirty="0">
                <a:solidFill>
                  <a:srgbClr val="141414"/>
                </a:solidFill>
                <a:effectLst/>
                <a:latin typeface="var(--paragraph-font-family,var(--primary-font-family))"/>
              </a:rPr>
              <a:t>Safer Internet Day is a great opportunity to focus on online safety with your child, </a:t>
            </a:r>
            <a:r>
              <a:rPr lang="en-GB" b="0" i="0" dirty="0">
                <a:solidFill>
                  <a:srgbClr val="141414"/>
                </a:solidFill>
                <a:effectLst/>
                <a:latin typeface="var(--paragraph-font-family,var(--primary-font-family))"/>
              </a:rPr>
              <a:t>whatever their age. This year’s theme is all about spottin</a:t>
            </a:r>
            <a:r>
              <a:rPr lang="en-GB" dirty="0">
                <a:solidFill>
                  <a:srgbClr val="141414"/>
                </a:solidFill>
                <a:latin typeface="var(--paragraph-font-family,var(--primary-font-family))"/>
              </a:rPr>
              <a:t>g potential scams online. The UK Safer Internet Centre have created a variety of free online resources for children as young as 3 up to 18. </a:t>
            </a:r>
          </a:p>
          <a:p>
            <a:r>
              <a:rPr lang="en-US" dirty="0">
                <a:solidFill>
                  <a:srgbClr val="141414"/>
                </a:solidFill>
                <a:latin typeface="var(--paragraph-font-family,var(--primary-font-family))"/>
              </a:rPr>
              <a:t>In our modern society, we lead busy lives and have access to so many things at our fingertips. This year’s Safer Internet Day aims to start a conversation about spotting scams online and how young people can be targeted.</a:t>
            </a:r>
            <a:endParaRPr lang="en-GB" b="0" i="0" dirty="0">
              <a:solidFill>
                <a:srgbClr val="141414"/>
              </a:solidFill>
              <a:effectLst/>
              <a:latin typeface="var(--paragraph-font-family,var(--primary-font-family))"/>
            </a:endParaRPr>
          </a:p>
          <a:p>
            <a:pPr marL="0" indent="0">
              <a:buNone/>
            </a:pPr>
            <a:endParaRPr lang="en-US" dirty="0"/>
          </a:p>
        </p:txBody>
      </p:sp>
      <p:sp>
        <p:nvSpPr>
          <p:cNvPr id="4" name="TextBox 3">
            <a:extLst>
              <a:ext uri="{FF2B5EF4-FFF2-40B4-BE49-F238E27FC236}">
                <a16:creationId xmlns:a16="http://schemas.microsoft.com/office/drawing/2014/main" id="{16CDFA0F-4E39-E8FE-423A-CA26FF3DCD5B}"/>
              </a:ext>
            </a:extLst>
          </p:cNvPr>
          <p:cNvSpPr txBox="1"/>
          <p:nvPr/>
        </p:nvSpPr>
        <p:spPr>
          <a:xfrm>
            <a:off x="1466070" y="1755228"/>
            <a:ext cx="2191306" cy="369332"/>
          </a:xfrm>
          <a:prstGeom prst="rect">
            <a:avLst/>
          </a:prstGeom>
          <a:noFill/>
        </p:spPr>
        <p:txBody>
          <a:bodyPr wrap="none" rtlCol="0">
            <a:spAutoFit/>
          </a:bodyPr>
          <a:lstStyle/>
          <a:p>
            <a:r>
              <a:rPr lang="en-US" dirty="0"/>
              <a:t>Parents and </a:t>
            </a:r>
            <a:r>
              <a:rPr lang="en-US" dirty="0" err="1"/>
              <a:t>Carers</a:t>
            </a:r>
            <a:endParaRPr lang="en-US" dirty="0"/>
          </a:p>
        </p:txBody>
      </p:sp>
    </p:spTree>
    <p:extLst>
      <p:ext uri="{BB962C8B-B14F-4D97-AF65-F5344CB8AC3E}">
        <p14:creationId xmlns:p14="http://schemas.microsoft.com/office/powerpoint/2010/main" val="3403312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3367128" y="-50135"/>
            <a:ext cx="6230857" cy="1230570"/>
          </a:xfrm>
        </p:spPr>
        <p:txBody>
          <a:bodyPr vert="horz" lIns="228600" tIns="228600" rIns="228600" bIns="228600" rtlCol="0" anchor="t">
            <a:normAutofit/>
          </a:bodyPr>
          <a:lstStyle/>
          <a:p>
            <a:r>
              <a:rPr lang="en-US" sz="3600" dirty="0">
                <a:solidFill>
                  <a:schemeClr val="accent1"/>
                </a:solidFill>
              </a:rPr>
              <a:t>Top Tips!</a:t>
            </a: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841375"/>
            <a:ext cx="7063614" cy="5210433"/>
          </a:xfrm>
          <a:prstGeom prst="rect">
            <a:avLst/>
          </a:prstGeom>
        </p:spPr>
        <p:txBody>
          <a:bodyPr vert="horz" lIns="91440" tIns="45720" rIns="91440" bIns="45720" rtlCol="0" anchor="t">
            <a:noAutofit/>
          </a:bodyPr>
          <a:lstStyle/>
          <a:p>
            <a:pPr defTabSz="914400">
              <a:lnSpc>
                <a:spcPct val="110000"/>
              </a:lnSpc>
              <a:spcAft>
                <a:spcPts val="600"/>
              </a:spcAft>
              <a:buClr>
                <a:schemeClr val="accent1"/>
              </a:buClr>
              <a:buSzPct val="110000"/>
            </a:pPr>
            <a:endParaRPr lang="en-US" sz="1400" b="0" i="0" dirty="0"/>
          </a:p>
        </p:txBody>
      </p:sp>
      <p:sp>
        <p:nvSpPr>
          <p:cNvPr id="3" name="Rectangle 2">
            <a:extLst>
              <a:ext uri="{FF2B5EF4-FFF2-40B4-BE49-F238E27FC236}">
                <a16:creationId xmlns:a16="http://schemas.microsoft.com/office/drawing/2014/main" id="{90A49A94-5075-45C0-A2D3-A5849060C316}"/>
              </a:ext>
            </a:extLst>
          </p:cNvPr>
          <p:cNvSpPr/>
          <p:nvPr/>
        </p:nvSpPr>
        <p:spPr>
          <a:xfrm>
            <a:off x="2147258" y="864580"/>
            <a:ext cx="10077450" cy="1754326"/>
          </a:xfrm>
          <a:prstGeom prst="rect">
            <a:avLst/>
          </a:prstGeom>
        </p:spPr>
        <p:txBody>
          <a:bodyPr wrap="square">
            <a:spAutoFit/>
          </a:bodyPr>
          <a:lstStyle/>
          <a:p>
            <a:r>
              <a:rPr lang="en-US" b="1" dirty="0">
                <a:solidFill>
                  <a:srgbClr val="141414"/>
                </a:solidFill>
                <a:latin typeface="var(--heading-scoped-font-family,var(--secondary-font-family))"/>
              </a:rPr>
              <a:t>Enjoy going online together and talk regularly about your family’s online lives</a:t>
            </a:r>
          </a:p>
          <a:p>
            <a:r>
              <a:rPr lang="en-US" dirty="0">
                <a:solidFill>
                  <a:srgbClr val="141414"/>
                </a:solidFill>
                <a:latin typeface="var(--paragraph-font-family,var(--primary-font-family))"/>
              </a:rPr>
              <a:t>The internet is amazing and can help us all to access information and entertainment. Spend time online with your child to understand how they are using technology and talk together about the good and the bad parts of being online. Talk about your own experiences and find other opportunities to get the conversation started, like stories in the news. Make sure your child knows they can talk to you about anything that they see or experience online.</a:t>
            </a:r>
          </a:p>
        </p:txBody>
      </p:sp>
      <p:sp>
        <p:nvSpPr>
          <p:cNvPr id="4" name="Rectangle 3">
            <a:extLst>
              <a:ext uri="{FF2B5EF4-FFF2-40B4-BE49-F238E27FC236}">
                <a16:creationId xmlns:a16="http://schemas.microsoft.com/office/drawing/2014/main" id="{EF4427DA-AED4-4A2C-A611-925438A54915}"/>
              </a:ext>
            </a:extLst>
          </p:cNvPr>
          <p:cNvSpPr/>
          <p:nvPr/>
        </p:nvSpPr>
        <p:spPr>
          <a:xfrm>
            <a:off x="2203451" y="2763978"/>
            <a:ext cx="9653588" cy="1477328"/>
          </a:xfrm>
          <a:prstGeom prst="rect">
            <a:avLst/>
          </a:prstGeom>
        </p:spPr>
        <p:txBody>
          <a:bodyPr wrap="square">
            <a:spAutoFit/>
          </a:bodyPr>
          <a:lstStyle/>
          <a:p>
            <a:r>
              <a:rPr lang="en-US" b="1" dirty="0">
                <a:solidFill>
                  <a:srgbClr val="141414"/>
                </a:solidFill>
                <a:latin typeface="var(--heading-scoped-font-family,var(--secondary-font-family))"/>
              </a:rPr>
              <a:t>Take online security measures seriously</a:t>
            </a:r>
          </a:p>
          <a:p>
            <a:r>
              <a:rPr lang="en-US" dirty="0">
                <a:solidFill>
                  <a:srgbClr val="141414"/>
                </a:solidFill>
                <a:latin typeface="FiraSans"/>
              </a:rPr>
              <a:t>The internet can be a tool used by criminals to target their victims, but a few </a:t>
            </a:r>
            <a:r>
              <a:rPr lang="en-US" dirty="0">
                <a:solidFill>
                  <a:srgbClr val="141414"/>
                </a:solidFill>
                <a:latin typeface="FiraSans"/>
                <a:hlinkClick r:id="rId3"/>
              </a:rPr>
              <a:t>simple steps</a:t>
            </a:r>
            <a:r>
              <a:rPr lang="en-US" dirty="0">
                <a:solidFill>
                  <a:srgbClr val="141414"/>
                </a:solidFill>
                <a:latin typeface="FiraSans"/>
              </a:rPr>
              <a:t> can help keep you and your accounts secure. Use </a:t>
            </a:r>
            <a:r>
              <a:rPr lang="en-US" dirty="0">
                <a:solidFill>
                  <a:srgbClr val="141414"/>
                </a:solidFill>
                <a:latin typeface="FiraSans"/>
                <a:hlinkClick r:id="rId4"/>
              </a:rPr>
              <a:t>strong and separate passwords</a:t>
            </a:r>
            <a:r>
              <a:rPr lang="en-US" dirty="0">
                <a:solidFill>
                  <a:srgbClr val="141414"/>
                </a:solidFill>
                <a:latin typeface="FiraSans"/>
              </a:rPr>
              <a:t> for online accounts and </a:t>
            </a:r>
            <a:r>
              <a:rPr lang="en-US" dirty="0">
                <a:solidFill>
                  <a:srgbClr val="141414"/>
                </a:solidFill>
                <a:latin typeface="FiraSans"/>
                <a:hlinkClick r:id="rId5"/>
              </a:rPr>
              <a:t>set up two step verification</a:t>
            </a:r>
            <a:r>
              <a:rPr lang="en-US" dirty="0">
                <a:solidFill>
                  <a:srgbClr val="141414"/>
                </a:solidFill>
                <a:latin typeface="FiraSans"/>
              </a:rPr>
              <a:t> (2SV) where it’s available. You may also be able to </a:t>
            </a:r>
            <a:r>
              <a:rPr lang="en-US" dirty="0">
                <a:solidFill>
                  <a:srgbClr val="141414"/>
                </a:solidFill>
                <a:latin typeface="FiraSans"/>
                <a:hlinkClick r:id="rId6"/>
              </a:rPr>
              <a:t>set parental controls</a:t>
            </a:r>
            <a:r>
              <a:rPr lang="en-US" dirty="0">
                <a:solidFill>
                  <a:srgbClr val="141414"/>
                </a:solidFill>
                <a:latin typeface="FiraSans"/>
              </a:rPr>
              <a:t> to prevent unwanted online purchases and limit children’s access to harmful content.</a:t>
            </a:r>
            <a:endParaRPr lang="en-US" b="0" i="0" dirty="0">
              <a:solidFill>
                <a:srgbClr val="141414"/>
              </a:solidFill>
              <a:effectLst/>
              <a:latin typeface="FiraSans"/>
            </a:endParaRPr>
          </a:p>
        </p:txBody>
      </p:sp>
      <p:sp>
        <p:nvSpPr>
          <p:cNvPr id="6" name="Rectangle 5">
            <a:extLst>
              <a:ext uri="{FF2B5EF4-FFF2-40B4-BE49-F238E27FC236}">
                <a16:creationId xmlns:a16="http://schemas.microsoft.com/office/drawing/2014/main" id="{3548FD3F-3F18-4B3F-A7F7-4E05C66F3FCB}"/>
              </a:ext>
            </a:extLst>
          </p:cNvPr>
          <p:cNvSpPr/>
          <p:nvPr/>
        </p:nvSpPr>
        <p:spPr>
          <a:xfrm>
            <a:off x="2207829" y="4531450"/>
            <a:ext cx="9808368" cy="1754326"/>
          </a:xfrm>
          <a:prstGeom prst="rect">
            <a:avLst/>
          </a:prstGeom>
        </p:spPr>
        <p:txBody>
          <a:bodyPr wrap="square">
            <a:spAutoFit/>
          </a:bodyPr>
          <a:lstStyle/>
          <a:p>
            <a:r>
              <a:rPr lang="en-US" b="1" dirty="0">
                <a:solidFill>
                  <a:srgbClr val="141414"/>
                </a:solidFill>
                <a:latin typeface="var(--heading-scoped-font-family,var(--secondary-font-family))"/>
              </a:rPr>
              <a:t>Look out for warning signs that someone or something online cannot be trusted</a:t>
            </a:r>
          </a:p>
          <a:p>
            <a:r>
              <a:rPr lang="en-US" dirty="0">
                <a:solidFill>
                  <a:srgbClr val="141414"/>
                </a:solidFill>
                <a:latin typeface="FiraSans"/>
              </a:rPr>
              <a:t>“It just seems too good to be true!” – Other common signs of a scam include contact that you weren’t expecting or being asked for money or personal information (think: bank or contact details, passwords, or phone numbers). Scammers use </a:t>
            </a:r>
            <a:r>
              <a:rPr lang="en-US" dirty="0">
                <a:solidFill>
                  <a:srgbClr val="141414"/>
                </a:solidFill>
                <a:latin typeface="FiraSans"/>
                <a:hlinkClick r:id="rId7"/>
              </a:rPr>
              <a:t>other tactics</a:t>
            </a:r>
            <a:r>
              <a:rPr lang="en-US" dirty="0">
                <a:solidFill>
                  <a:srgbClr val="141414"/>
                </a:solidFill>
                <a:latin typeface="FiraSans"/>
              </a:rPr>
              <a:t> to manipulate their victims into paying, like playing with your emotions, or building a sense of urgency so you are rushed into making a decision. If you aren’t sure it’s reliable, don’t risk it.</a:t>
            </a:r>
            <a:endParaRPr lang="en-US" b="0" i="0" dirty="0">
              <a:solidFill>
                <a:srgbClr val="141414"/>
              </a:solidFill>
              <a:effectLst/>
              <a:latin typeface="FiraSans"/>
            </a:endParaRPr>
          </a:p>
        </p:txBody>
      </p:sp>
    </p:spTree>
    <p:extLst>
      <p:ext uri="{BB962C8B-B14F-4D97-AF65-F5344CB8AC3E}">
        <p14:creationId xmlns:p14="http://schemas.microsoft.com/office/powerpoint/2010/main" val="2869051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3367128" y="-50135"/>
            <a:ext cx="6230857" cy="1230570"/>
          </a:xfrm>
        </p:spPr>
        <p:txBody>
          <a:bodyPr vert="horz" lIns="228600" tIns="228600" rIns="228600" bIns="228600" rtlCol="0" anchor="t">
            <a:normAutofit/>
          </a:bodyPr>
          <a:lstStyle/>
          <a:p>
            <a:r>
              <a:rPr lang="en-US" sz="3600" dirty="0">
                <a:solidFill>
                  <a:schemeClr val="accent1"/>
                </a:solidFill>
              </a:rPr>
              <a:t>Top Tips!</a:t>
            </a: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841375"/>
            <a:ext cx="7063614" cy="5210433"/>
          </a:xfrm>
          <a:prstGeom prst="rect">
            <a:avLst/>
          </a:prstGeom>
        </p:spPr>
        <p:txBody>
          <a:bodyPr vert="horz" lIns="91440" tIns="45720" rIns="91440" bIns="45720" rtlCol="0" anchor="t">
            <a:noAutofit/>
          </a:bodyPr>
          <a:lstStyle/>
          <a:p>
            <a:pPr defTabSz="914400">
              <a:lnSpc>
                <a:spcPct val="110000"/>
              </a:lnSpc>
              <a:spcAft>
                <a:spcPts val="600"/>
              </a:spcAft>
              <a:buClr>
                <a:schemeClr val="accent1"/>
              </a:buClr>
              <a:buSzPct val="110000"/>
            </a:pPr>
            <a:endParaRPr lang="en-US" sz="1400" b="0" i="0" dirty="0"/>
          </a:p>
        </p:txBody>
      </p:sp>
      <p:sp>
        <p:nvSpPr>
          <p:cNvPr id="7" name="Rectangle 6">
            <a:extLst>
              <a:ext uri="{FF2B5EF4-FFF2-40B4-BE49-F238E27FC236}">
                <a16:creationId xmlns:a16="http://schemas.microsoft.com/office/drawing/2014/main" id="{5CC6D74B-5D24-4B82-8CEE-3222B9843BBD}"/>
              </a:ext>
            </a:extLst>
          </p:cNvPr>
          <p:cNvSpPr/>
          <p:nvPr/>
        </p:nvSpPr>
        <p:spPr>
          <a:xfrm>
            <a:off x="2223597" y="815880"/>
            <a:ext cx="9776453" cy="1477328"/>
          </a:xfrm>
          <a:prstGeom prst="rect">
            <a:avLst/>
          </a:prstGeom>
        </p:spPr>
        <p:txBody>
          <a:bodyPr wrap="square">
            <a:spAutoFit/>
          </a:bodyPr>
          <a:lstStyle/>
          <a:p>
            <a:r>
              <a:rPr lang="en-US" b="1" dirty="0">
                <a:solidFill>
                  <a:srgbClr val="141414"/>
                </a:solidFill>
                <a:latin typeface="var(--heading-scoped-font-family,var(--secondary-font-family))"/>
              </a:rPr>
              <a:t>Remember that anyone can be a victim of a scam</a:t>
            </a:r>
          </a:p>
          <a:p>
            <a:r>
              <a:rPr lang="en-US" dirty="0">
                <a:solidFill>
                  <a:srgbClr val="141414"/>
                </a:solidFill>
                <a:latin typeface="FiraSans"/>
              </a:rPr>
              <a:t>Scammers are good at what they do and will target anyone. We all need to stay vigilant and support those who are most vulnerable including children and the elderly by helping them </a:t>
            </a:r>
            <a:r>
              <a:rPr lang="en-US" dirty="0" err="1">
                <a:solidFill>
                  <a:srgbClr val="141414"/>
                </a:solidFill>
                <a:latin typeface="FiraSans"/>
              </a:rPr>
              <a:t>recognise</a:t>
            </a:r>
            <a:r>
              <a:rPr lang="en-US" dirty="0">
                <a:solidFill>
                  <a:srgbClr val="141414"/>
                </a:solidFill>
                <a:latin typeface="FiraSans"/>
              </a:rPr>
              <a:t> what to look out for. If anyone in your family has been scammed, talk openly about it. There should be no shame in being victim to a scam and it’s never your fault.  </a:t>
            </a:r>
            <a:endParaRPr lang="en-US" b="0" i="0" dirty="0">
              <a:solidFill>
                <a:srgbClr val="141414"/>
              </a:solidFill>
              <a:effectLst/>
              <a:latin typeface="FiraSans"/>
            </a:endParaRPr>
          </a:p>
        </p:txBody>
      </p:sp>
      <p:sp>
        <p:nvSpPr>
          <p:cNvPr id="8" name="Rectangle 7">
            <a:extLst>
              <a:ext uri="{FF2B5EF4-FFF2-40B4-BE49-F238E27FC236}">
                <a16:creationId xmlns:a16="http://schemas.microsoft.com/office/drawing/2014/main" id="{49FA924C-C644-4051-BFF7-CE079088FB3C}"/>
              </a:ext>
            </a:extLst>
          </p:cNvPr>
          <p:cNvSpPr/>
          <p:nvPr/>
        </p:nvSpPr>
        <p:spPr>
          <a:xfrm>
            <a:off x="2256975" y="2328927"/>
            <a:ext cx="9541737" cy="2308324"/>
          </a:xfrm>
          <a:prstGeom prst="rect">
            <a:avLst/>
          </a:prstGeom>
        </p:spPr>
        <p:txBody>
          <a:bodyPr wrap="square">
            <a:spAutoFit/>
          </a:bodyPr>
          <a:lstStyle/>
          <a:p>
            <a:r>
              <a:rPr lang="en-US" b="1" dirty="0">
                <a:solidFill>
                  <a:srgbClr val="141414"/>
                </a:solidFill>
                <a:latin typeface="var(--heading-scoped-font-family,var(--secondary-font-family))"/>
              </a:rPr>
              <a:t>Know where to get help if something goes wrong</a:t>
            </a:r>
          </a:p>
          <a:p>
            <a:r>
              <a:rPr lang="en-US" dirty="0">
                <a:solidFill>
                  <a:srgbClr val="141414"/>
                </a:solidFill>
                <a:latin typeface="FiraSans"/>
              </a:rPr>
              <a:t>If you or someone you know has been the victim of a scam online, you’re not on your own. Help is available and you are not to blame for what has happened. In England, Wales and Northern Ireland, you can report fraud and cyber crime online to </a:t>
            </a:r>
            <a:r>
              <a:rPr lang="en-US" dirty="0">
                <a:solidFill>
                  <a:srgbClr val="141414"/>
                </a:solidFill>
                <a:latin typeface="FiraSans"/>
                <a:hlinkClick r:id="rId3"/>
              </a:rPr>
              <a:t>Action Fraud</a:t>
            </a:r>
            <a:r>
              <a:rPr lang="en-US" dirty="0">
                <a:solidFill>
                  <a:srgbClr val="141414"/>
                </a:solidFill>
                <a:latin typeface="FiraSans"/>
              </a:rPr>
              <a:t> or by telephoning 0300 123 2040. In Scotland, report to Police Scotland by calling 101. You may also be able to report via social media, if the scam has taken place there or to another relevant </a:t>
            </a:r>
            <a:r>
              <a:rPr lang="en-US" dirty="0" err="1">
                <a:solidFill>
                  <a:srgbClr val="141414"/>
                </a:solidFill>
                <a:latin typeface="FiraSans"/>
              </a:rPr>
              <a:t>organisation</a:t>
            </a:r>
            <a:r>
              <a:rPr lang="en-US" dirty="0">
                <a:solidFill>
                  <a:srgbClr val="141414"/>
                </a:solidFill>
                <a:latin typeface="FiraSans"/>
              </a:rPr>
              <a:t>, like your bank, if you think your account is at risk.</a:t>
            </a:r>
            <a:br>
              <a:rPr lang="en-US" dirty="0">
                <a:solidFill>
                  <a:srgbClr val="141414"/>
                </a:solidFill>
                <a:latin typeface="FiraSans"/>
              </a:rPr>
            </a:br>
            <a:r>
              <a:rPr lang="en-US" b="1" dirty="0">
                <a:solidFill>
                  <a:srgbClr val="141414"/>
                </a:solidFill>
                <a:latin typeface="FiraSans"/>
              </a:rPr>
              <a:t>Remember, if you or anyone else is in immediate danger, call 999 immediately.</a:t>
            </a:r>
            <a:endParaRPr lang="en-US" b="0" i="0" dirty="0">
              <a:solidFill>
                <a:srgbClr val="141414"/>
              </a:solidFill>
              <a:effectLst/>
              <a:latin typeface="FiraSans"/>
            </a:endParaRPr>
          </a:p>
        </p:txBody>
      </p:sp>
      <p:sp>
        <p:nvSpPr>
          <p:cNvPr id="9" name="TextBox 8">
            <a:extLst>
              <a:ext uri="{FF2B5EF4-FFF2-40B4-BE49-F238E27FC236}">
                <a16:creationId xmlns:a16="http://schemas.microsoft.com/office/drawing/2014/main" id="{70DD8A9F-0C67-470A-A952-FC11FD0820FD}"/>
              </a:ext>
            </a:extLst>
          </p:cNvPr>
          <p:cNvSpPr txBox="1"/>
          <p:nvPr/>
        </p:nvSpPr>
        <p:spPr>
          <a:xfrm>
            <a:off x="2259806" y="4933855"/>
            <a:ext cx="9716294" cy="1200329"/>
          </a:xfrm>
          <a:prstGeom prst="rect">
            <a:avLst/>
          </a:prstGeom>
          <a:noFill/>
        </p:spPr>
        <p:txBody>
          <a:bodyPr wrap="square" rtlCol="0">
            <a:spAutoFit/>
          </a:bodyPr>
          <a:lstStyle/>
          <a:p>
            <a:r>
              <a:rPr lang="en-US" dirty="0"/>
              <a:t>Websites such as Wish, </a:t>
            </a:r>
            <a:r>
              <a:rPr lang="en-US" dirty="0" err="1"/>
              <a:t>Temu</a:t>
            </a:r>
            <a:r>
              <a:rPr lang="en-US" dirty="0"/>
              <a:t>, </a:t>
            </a:r>
            <a:r>
              <a:rPr lang="en-US" dirty="0" err="1"/>
              <a:t>Shein</a:t>
            </a:r>
            <a:r>
              <a:rPr lang="en-US" dirty="0"/>
              <a:t>, AliExpress and </a:t>
            </a:r>
            <a:r>
              <a:rPr lang="en-US" dirty="0" err="1"/>
              <a:t>TikTok</a:t>
            </a:r>
            <a:r>
              <a:rPr lang="en-US" dirty="0"/>
              <a:t> Shop are known for selling products at very low prices. Be careful when buying from these online stores as they are often ‘too good to be true’ with products being ‘lost’ in shipping, not appearing as advertised or being poor quality. </a:t>
            </a:r>
            <a:endParaRPr lang="en-GB" dirty="0"/>
          </a:p>
        </p:txBody>
      </p:sp>
    </p:spTree>
    <p:extLst>
      <p:ext uri="{BB962C8B-B14F-4D97-AF65-F5344CB8AC3E}">
        <p14:creationId xmlns:p14="http://schemas.microsoft.com/office/powerpoint/2010/main" val="1488815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880485" y="841375"/>
            <a:ext cx="6230857" cy="1230570"/>
          </a:xfrm>
        </p:spPr>
        <p:txBody>
          <a:bodyPr vert="horz" lIns="228600" tIns="228600" rIns="228600" bIns="228600" rtlCol="0" anchor="t">
            <a:normAutofit fontScale="90000"/>
          </a:bodyPr>
          <a:lstStyle/>
          <a:p>
            <a:pPr algn="l"/>
            <a:r>
              <a:rPr lang="en-US" sz="3600" b="1" i="0" dirty="0">
                <a:solidFill>
                  <a:schemeClr val="tx1"/>
                </a:solidFill>
              </a:rPr>
              <a:t>My child keeps asking to play a game, or download an app that I don’t know. </a:t>
            </a:r>
            <a:r>
              <a:rPr lang="en-US" sz="3600" b="1" i="0" dirty="0"/>
              <a:t>about, what can I do?</a:t>
            </a:r>
            <a:br>
              <a:rPr lang="en-US" sz="3600" b="1" i="0" dirty="0"/>
            </a:br>
            <a:endParaRPr lang="en-US" sz="3600" dirty="0">
              <a:solidFill>
                <a:schemeClr val="accent1"/>
              </a:solidFill>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2249046"/>
            <a:ext cx="6123783" cy="3802762"/>
          </a:xfrm>
          <a:prstGeom prst="rect">
            <a:avLst/>
          </a:prstGeom>
        </p:spPr>
        <p:txBody>
          <a:bodyPr vert="horz" lIns="91440" tIns="45720" rIns="91440" bIns="45720" rtlCol="0" anchor="t">
            <a:normAutofit/>
          </a:bodyPr>
          <a:lstStyle/>
          <a:p>
            <a:pPr defTabSz="914400">
              <a:lnSpc>
                <a:spcPct val="110000"/>
              </a:lnSpc>
              <a:spcAft>
                <a:spcPts val="600"/>
              </a:spcAft>
              <a:buClr>
                <a:schemeClr val="accent1"/>
              </a:buClr>
              <a:buSzPct val="110000"/>
            </a:pPr>
            <a:r>
              <a:rPr lang="en-US" sz="1500" b="0" i="0" dirty="0"/>
              <a:t>The easiest way to address this is to research the game or app before you download it. It’s important to know what the age rating is, what kind of content it involves, whether you can connect with other users or players in any way, and if it allows in-app or in-game purchases. Once you have this knowledge, you can decide whether it’s suitable for your child.</a:t>
            </a:r>
          </a:p>
          <a:p>
            <a:pPr indent="-228600" defTabSz="914400">
              <a:lnSpc>
                <a:spcPct val="110000"/>
              </a:lnSpc>
              <a:spcAft>
                <a:spcPts val="600"/>
              </a:spcAft>
              <a:buClr>
                <a:schemeClr val="accent1"/>
              </a:buClr>
              <a:buSzPct val="110000"/>
              <a:buFont typeface="Wingdings" panose="05000000000000000000" pitchFamily="2" charset="2"/>
              <a:buChar char="§"/>
            </a:pPr>
            <a:endParaRPr lang="en-US" sz="1500" b="0" i="0" dirty="0"/>
          </a:p>
          <a:p>
            <a:pPr defTabSz="914400">
              <a:lnSpc>
                <a:spcPct val="110000"/>
              </a:lnSpc>
              <a:spcAft>
                <a:spcPts val="600"/>
              </a:spcAft>
              <a:buClr>
                <a:schemeClr val="accent1"/>
              </a:buClr>
              <a:buSzPct val="110000"/>
            </a:pPr>
            <a:r>
              <a:rPr lang="en-US" sz="1500" b="0" i="0" dirty="0"/>
              <a:t>Three useful websites to help are:</a:t>
            </a:r>
          </a:p>
          <a:p>
            <a:pPr indent="-228600" defTabSz="914400">
              <a:lnSpc>
                <a:spcPct val="110000"/>
              </a:lnSpc>
              <a:spcAft>
                <a:spcPts val="600"/>
              </a:spcAft>
              <a:buClr>
                <a:schemeClr val="accent1"/>
              </a:buClr>
              <a:buSzPct val="110000"/>
              <a:buFont typeface="Wingdings" panose="05000000000000000000" pitchFamily="2" charset="2"/>
              <a:buChar char="§"/>
            </a:pPr>
            <a:r>
              <a:rPr lang="en-US" sz="1500" b="0" i="0" dirty="0">
                <a:hlinkClick r:id="rId3"/>
              </a:rPr>
              <a:t>Ask About Games</a:t>
            </a:r>
            <a:endParaRPr lang="en-US" sz="1500" b="0" i="0" dirty="0"/>
          </a:p>
          <a:p>
            <a:pPr indent="-228600" defTabSz="914400">
              <a:lnSpc>
                <a:spcPct val="110000"/>
              </a:lnSpc>
              <a:spcAft>
                <a:spcPts val="600"/>
              </a:spcAft>
              <a:buClr>
                <a:schemeClr val="accent1"/>
              </a:buClr>
              <a:buSzPct val="110000"/>
              <a:buFont typeface="Wingdings" panose="05000000000000000000" pitchFamily="2" charset="2"/>
              <a:buChar char="§"/>
            </a:pPr>
            <a:r>
              <a:rPr lang="en-US" sz="1500" b="0" i="0" dirty="0">
                <a:hlinkClick r:id="rId4"/>
              </a:rPr>
              <a:t>Family Gaming Database</a:t>
            </a:r>
            <a:endParaRPr lang="en-US" sz="1500" b="0" i="0" dirty="0"/>
          </a:p>
          <a:p>
            <a:pPr indent="-228600" defTabSz="914400">
              <a:lnSpc>
                <a:spcPct val="110000"/>
              </a:lnSpc>
              <a:spcAft>
                <a:spcPts val="600"/>
              </a:spcAft>
              <a:buClr>
                <a:schemeClr val="accent1"/>
              </a:buClr>
              <a:buSzPct val="110000"/>
              <a:buFont typeface="Wingdings" panose="05000000000000000000" pitchFamily="2" charset="2"/>
              <a:buChar char="§"/>
            </a:pPr>
            <a:r>
              <a:rPr lang="en-US" sz="1500" b="0" i="0" dirty="0">
                <a:hlinkClick r:id="rId5"/>
              </a:rPr>
              <a:t>Common Sense Media</a:t>
            </a:r>
            <a:endParaRPr lang="en-US" sz="1500" b="0" i="0" dirty="0"/>
          </a:p>
        </p:txBody>
      </p:sp>
    </p:spTree>
    <p:extLst>
      <p:ext uri="{BB962C8B-B14F-4D97-AF65-F5344CB8AC3E}">
        <p14:creationId xmlns:p14="http://schemas.microsoft.com/office/powerpoint/2010/main" val="2299127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230857" cy="1230570"/>
          </a:xfrm>
        </p:spPr>
        <p:txBody>
          <a:bodyPr vert="horz" lIns="228600" tIns="228600" rIns="228600" bIns="228600" rtlCol="0" anchor="t">
            <a:normAutofit fontScale="90000"/>
          </a:bodyPr>
          <a:lstStyle/>
          <a:p>
            <a:pPr algn="l"/>
            <a:r>
              <a:rPr lang="en-GB" sz="3600" b="1" dirty="0">
                <a:solidFill>
                  <a:schemeClr val="tx1"/>
                </a:solidFill>
              </a:rPr>
              <a:t>My child is asking for a new device and I’m not sure they’re ready for one.</a:t>
            </a:r>
            <a:br>
              <a:rPr lang="en-GB" sz="1600" b="1" i="0" dirty="0">
                <a:solidFill>
                  <a:srgbClr val="141414"/>
                </a:solidFill>
                <a:effectLst/>
                <a:latin typeface="var(--heading-scoped-font-family,var(--secondary-font-family))"/>
              </a:rPr>
            </a:br>
            <a:endParaRPr lang="en-US" sz="3600" dirty="0">
              <a:solidFill>
                <a:schemeClr val="accent1"/>
              </a:solidFill>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2249046"/>
            <a:ext cx="6123783" cy="3802762"/>
          </a:xfrm>
          <a:prstGeom prst="rect">
            <a:avLst/>
          </a:prstGeom>
        </p:spPr>
        <p:txBody>
          <a:bodyPr vert="horz" lIns="91440" tIns="45720" rIns="91440" bIns="45720" rtlCol="0" anchor="t">
            <a:normAutofit/>
          </a:bodyPr>
          <a:lstStyle/>
          <a:p>
            <a:pPr defTabSz="914400">
              <a:lnSpc>
                <a:spcPct val="110000"/>
              </a:lnSpc>
              <a:spcAft>
                <a:spcPts val="600"/>
              </a:spcAft>
              <a:buClr>
                <a:schemeClr val="accent1"/>
              </a:buClr>
              <a:buSzPct val="110000"/>
            </a:pPr>
            <a:endParaRPr lang="en-US" sz="1500" b="0" i="0" dirty="0"/>
          </a:p>
        </p:txBody>
      </p:sp>
      <p:sp>
        <p:nvSpPr>
          <p:cNvPr id="4" name="TextBox 3">
            <a:extLst>
              <a:ext uri="{FF2B5EF4-FFF2-40B4-BE49-F238E27FC236}">
                <a16:creationId xmlns:a16="http://schemas.microsoft.com/office/drawing/2014/main" id="{08E4FA4D-FC4A-48D9-899D-55236A7179C2}"/>
              </a:ext>
            </a:extLst>
          </p:cNvPr>
          <p:cNvSpPr txBox="1"/>
          <p:nvPr/>
        </p:nvSpPr>
        <p:spPr>
          <a:xfrm>
            <a:off x="2454275" y="1663045"/>
            <a:ext cx="8963026" cy="4401205"/>
          </a:xfrm>
          <a:prstGeom prst="rect">
            <a:avLst/>
          </a:prstGeom>
          <a:noFill/>
        </p:spPr>
        <p:txBody>
          <a:bodyPr wrap="square">
            <a:spAutoFit/>
          </a:bodyPr>
          <a:lstStyle/>
          <a:p>
            <a:pPr algn="l"/>
            <a:r>
              <a:rPr lang="en-GB" sz="1400" b="0" i="0" dirty="0">
                <a:solidFill>
                  <a:srgbClr val="141414"/>
                </a:solidFill>
                <a:effectLst/>
                <a:latin typeface="var(--paragraph-font-family,var(--primary-font-family))"/>
              </a:rPr>
              <a:t>It’s important to think carefully before getting any kind of device for your child. Not only can it be an expensive decision, it’s also necessary to consider the 5 ‘</a:t>
            </a:r>
            <a:r>
              <a:rPr lang="en-GB" sz="1400" b="0" i="0" dirty="0" err="1">
                <a:solidFill>
                  <a:srgbClr val="141414"/>
                </a:solidFill>
                <a:effectLst/>
                <a:latin typeface="var(--paragraph-font-family,var(--primary-font-family))"/>
              </a:rPr>
              <a:t>Ws</a:t>
            </a:r>
            <a:r>
              <a:rPr lang="en-GB" sz="1400" b="0" i="0" dirty="0">
                <a:solidFill>
                  <a:srgbClr val="141414"/>
                </a:solidFill>
                <a:effectLst/>
                <a:latin typeface="var(--paragraph-font-family,var(--primary-font-family))"/>
              </a:rPr>
              <a:t>’.</a:t>
            </a:r>
          </a:p>
          <a:p>
            <a:pPr algn="l"/>
            <a:r>
              <a:rPr lang="en-GB" sz="1400" b="1" i="0" dirty="0">
                <a:solidFill>
                  <a:srgbClr val="141414"/>
                </a:solidFill>
                <a:effectLst/>
                <a:latin typeface="var(--heading-scoped-font-family,var(--secondary-font-family))"/>
              </a:rPr>
              <a:t>What kind of device is it and what level of connectivity does it offer?</a:t>
            </a:r>
          </a:p>
          <a:p>
            <a:pPr algn="l"/>
            <a:r>
              <a:rPr lang="en-GB" sz="1400" b="0" i="0" dirty="0">
                <a:solidFill>
                  <a:srgbClr val="141414"/>
                </a:solidFill>
                <a:effectLst/>
                <a:latin typeface="var(--paragraph-font-family,var(--primary-font-family))"/>
              </a:rPr>
              <a:t>Does the device allow you to connect with friends, online friends, and other people you might not know? Our </a:t>
            </a:r>
            <a:r>
              <a:rPr lang="en-GB" sz="1400" b="0" i="0" dirty="0">
                <a:solidFill>
                  <a:srgbClr val="141414"/>
                </a:solidFill>
                <a:effectLst/>
                <a:latin typeface="var(--paragraph-font-family,var(--primary-font-family))"/>
                <a:hlinkClick r:id="rId3"/>
              </a:rPr>
              <a:t>Parents and Carers Guide to Technology</a:t>
            </a:r>
            <a:r>
              <a:rPr lang="en-GB" sz="1400" b="0" i="0" dirty="0">
                <a:solidFill>
                  <a:srgbClr val="141414"/>
                </a:solidFill>
                <a:effectLst/>
                <a:latin typeface="var(--paragraph-font-family,var(--primary-font-family))"/>
              </a:rPr>
              <a:t> provides specialist advice for phones, consoles, laptops, smart speakers, and TVs, including information on privacy and security settings and how to set them up.</a:t>
            </a:r>
          </a:p>
          <a:p>
            <a:pPr algn="l"/>
            <a:r>
              <a:rPr lang="en-GB" sz="1400" b="1" i="0" dirty="0">
                <a:solidFill>
                  <a:srgbClr val="141414"/>
                </a:solidFill>
                <a:effectLst/>
                <a:latin typeface="var(--heading-scoped-font-family,var(--secondary-font-family))"/>
              </a:rPr>
              <a:t>Who will be using it?</a:t>
            </a:r>
          </a:p>
          <a:p>
            <a:pPr algn="l"/>
            <a:r>
              <a:rPr lang="en-GB" sz="1400" b="0" i="0" dirty="0">
                <a:solidFill>
                  <a:srgbClr val="141414"/>
                </a:solidFill>
                <a:effectLst/>
                <a:latin typeface="var(--paragraph-font-family,var(--primary-font-family))"/>
              </a:rPr>
              <a:t>Will it be a family owned device, or just for your child? If it’s a personal device then it’s important that you’re aware of the in-built settings that are available, such as the content and privacy restrictions that can help to control things like age ratings, location sharing, downloading, and screentime etc.</a:t>
            </a:r>
          </a:p>
          <a:p>
            <a:pPr algn="l"/>
            <a:r>
              <a:rPr lang="en-GB" sz="1400" b="1" i="0" dirty="0">
                <a:solidFill>
                  <a:srgbClr val="141414"/>
                </a:solidFill>
                <a:effectLst/>
                <a:latin typeface="var(--heading-scoped-font-family,var(--secondary-font-family))"/>
              </a:rPr>
              <a:t>When and where will the device be used?</a:t>
            </a:r>
          </a:p>
          <a:p>
            <a:pPr algn="l"/>
            <a:r>
              <a:rPr lang="en-GB" sz="1400" b="0" i="0" dirty="0">
                <a:solidFill>
                  <a:srgbClr val="141414"/>
                </a:solidFill>
                <a:effectLst/>
                <a:latin typeface="var(--paragraph-font-family,var(--primary-font-family))"/>
              </a:rPr>
              <a:t>Is it portable, or will it stay in one place in the home? Will it go into your child’s bedroom, or will they take it out and about with them? Creating a </a:t>
            </a:r>
            <a:r>
              <a:rPr lang="en-GB" sz="1400" b="0" i="0" dirty="0">
                <a:solidFill>
                  <a:srgbClr val="141414"/>
                </a:solidFill>
                <a:effectLst/>
                <a:latin typeface="var(--paragraph-font-family,var(--primary-font-family))"/>
                <a:hlinkClick r:id="rId4"/>
              </a:rPr>
              <a:t>Family Agreement</a:t>
            </a:r>
            <a:r>
              <a:rPr lang="en-GB" sz="1400" b="0" i="0" dirty="0">
                <a:solidFill>
                  <a:srgbClr val="141414"/>
                </a:solidFill>
                <a:effectLst/>
                <a:latin typeface="var(--paragraph-font-family,var(--primary-font-family))"/>
              </a:rPr>
              <a:t> for your technology use can help set out your rules and expectations.</a:t>
            </a:r>
          </a:p>
          <a:p>
            <a:pPr algn="l"/>
            <a:r>
              <a:rPr lang="en-GB" sz="1400" b="1" i="0" dirty="0">
                <a:solidFill>
                  <a:srgbClr val="141414"/>
                </a:solidFill>
                <a:effectLst/>
                <a:latin typeface="var(--heading-scoped-font-family,var(--secondary-font-family))"/>
              </a:rPr>
              <a:t>Why does your child want one?</a:t>
            </a:r>
          </a:p>
          <a:p>
            <a:pPr algn="l"/>
            <a:r>
              <a:rPr lang="en-GB" sz="1400" b="0" i="0" dirty="0">
                <a:solidFill>
                  <a:srgbClr val="141414"/>
                </a:solidFill>
                <a:effectLst/>
                <a:latin typeface="var(--paragraph-font-family,var(--primary-font-family))"/>
              </a:rPr>
              <a:t>Is this an upgrade to an existing device that might be past its best, or are they asking because, ‘all their friends have one!’? As a parent or carer, it can be difficult to explain the cost of new devices and relay your concerns in a child-friendly way. If your child is asking for their first phone, then </a:t>
            </a:r>
            <a:r>
              <a:rPr lang="en-GB" sz="1400" b="0" i="0" dirty="0" err="1">
                <a:solidFill>
                  <a:srgbClr val="141414"/>
                </a:solidFill>
                <a:effectLst/>
                <a:latin typeface="var(--paragraph-font-family,var(--primary-font-family))"/>
              </a:rPr>
              <a:t>Childnet’s</a:t>
            </a:r>
            <a:r>
              <a:rPr lang="en-GB" sz="1400" b="0" i="0" dirty="0">
                <a:solidFill>
                  <a:srgbClr val="141414"/>
                </a:solidFill>
                <a:effectLst/>
                <a:latin typeface="var(--paragraph-font-family,var(--primary-font-family))"/>
              </a:rPr>
              <a:t> ‘</a:t>
            </a:r>
            <a:r>
              <a:rPr lang="en-GB" sz="1400" b="0" i="0" dirty="0">
                <a:solidFill>
                  <a:srgbClr val="141414"/>
                </a:solidFill>
                <a:effectLst/>
                <a:latin typeface="var(--paragraph-font-family,var(--primary-font-family))"/>
                <a:hlinkClick r:id="rId5"/>
              </a:rPr>
              <a:t>First Phone Checklist’</a:t>
            </a:r>
            <a:r>
              <a:rPr lang="en-GB" sz="1400" b="0" i="0" dirty="0">
                <a:solidFill>
                  <a:srgbClr val="141414"/>
                </a:solidFill>
                <a:effectLst/>
                <a:latin typeface="var(--paragraph-font-family,var(--primary-font-family))"/>
              </a:rPr>
              <a:t> has all the advice you need to make an informed decision.</a:t>
            </a:r>
          </a:p>
          <a:p>
            <a:pPr algn="l"/>
            <a:r>
              <a:rPr lang="en-GB" sz="1400" b="0" i="0" dirty="0">
                <a:solidFill>
                  <a:srgbClr val="141414"/>
                </a:solidFill>
                <a:effectLst/>
                <a:latin typeface="var(--paragraph-font-family,var(--primary-font-family))"/>
              </a:rPr>
              <a:t>Remember, even if your child is putting pressure on you, as their parent or carer only you know if they’re ready to use the device they’re asking for, and if they can demonstrate the responsibility and maturity needed to enjoy it safely.</a:t>
            </a:r>
          </a:p>
        </p:txBody>
      </p:sp>
    </p:spTree>
    <p:extLst>
      <p:ext uri="{BB962C8B-B14F-4D97-AF65-F5344CB8AC3E}">
        <p14:creationId xmlns:p14="http://schemas.microsoft.com/office/powerpoint/2010/main" val="2067502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795172" cy="1230570"/>
          </a:xfrm>
        </p:spPr>
        <p:txBody>
          <a:bodyPr vert="horz" lIns="228600" tIns="228600" rIns="228600" bIns="228600" rtlCol="0" anchor="t">
            <a:noAutofit/>
          </a:bodyPr>
          <a:lstStyle/>
          <a:p>
            <a:pPr algn="l"/>
            <a:r>
              <a:rPr lang="en-GB" sz="2800" b="1" i="0" dirty="0">
                <a:solidFill>
                  <a:srgbClr val="141414"/>
                </a:solidFill>
                <a:effectLst/>
                <a:latin typeface="var(--heading-scoped-font-family,var(--secondary-font-family))"/>
              </a:rPr>
              <a:t>I’m not sure if the content my child is watching is a good influence on them, what can I do?</a:t>
            </a: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2249046"/>
            <a:ext cx="6123783" cy="3802762"/>
          </a:xfrm>
          <a:prstGeom prst="rect">
            <a:avLst/>
          </a:prstGeom>
        </p:spPr>
        <p:txBody>
          <a:bodyPr vert="horz" lIns="91440" tIns="45720" rIns="91440" bIns="45720" rtlCol="0" anchor="t">
            <a:normAutofit/>
          </a:bodyPr>
          <a:lstStyle/>
          <a:p>
            <a:pPr defTabSz="914400">
              <a:lnSpc>
                <a:spcPct val="110000"/>
              </a:lnSpc>
              <a:spcAft>
                <a:spcPts val="600"/>
              </a:spcAft>
              <a:buClr>
                <a:schemeClr val="accent1"/>
              </a:buClr>
              <a:buSzPct val="110000"/>
            </a:pPr>
            <a:endParaRPr lang="en-US" sz="1500" b="0" i="0" dirty="0"/>
          </a:p>
        </p:txBody>
      </p:sp>
      <p:sp>
        <p:nvSpPr>
          <p:cNvPr id="6" name="TextBox 5">
            <a:extLst>
              <a:ext uri="{FF2B5EF4-FFF2-40B4-BE49-F238E27FC236}">
                <a16:creationId xmlns:a16="http://schemas.microsoft.com/office/drawing/2014/main" id="{DF5C22B9-0A61-6C0F-A4A6-06F63597FEEC}"/>
              </a:ext>
            </a:extLst>
          </p:cNvPr>
          <p:cNvSpPr txBox="1"/>
          <p:nvPr/>
        </p:nvSpPr>
        <p:spPr>
          <a:xfrm>
            <a:off x="3048000" y="1416452"/>
            <a:ext cx="7194550" cy="5078313"/>
          </a:xfrm>
          <a:prstGeom prst="rect">
            <a:avLst/>
          </a:prstGeom>
          <a:noFill/>
        </p:spPr>
        <p:txBody>
          <a:bodyPr wrap="square">
            <a:spAutoFit/>
          </a:bodyPr>
          <a:lstStyle/>
          <a:p>
            <a:pPr algn="l"/>
            <a:r>
              <a:rPr lang="en-GB" b="0" i="0" dirty="0">
                <a:solidFill>
                  <a:srgbClr val="141414"/>
                </a:solidFill>
                <a:effectLst/>
                <a:latin typeface="var(--paragraph-font-family,var(--primary-font-family))"/>
              </a:rPr>
              <a:t>Children begin to be influenced by the content they watch as soon as they’re old enough to go online. They develop strong preferences for their favourite characters, videos, and games from an early age and these preferences can also be influenced by the content that their friends like, and talk about, too.</a:t>
            </a:r>
          </a:p>
          <a:p>
            <a:pPr algn="l"/>
            <a:r>
              <a:rPr lang="en-GB" b="1" i="0" dirty="0">
                <a:solidFill>
                  <a:srgbClr val="141414"/>
                </a:solidFill>
                <a:effectLst/>
                <a:latin typeface="var(--heading-scoped-font-family,var(--secondary-font-family))"/>
              </a:rPr>
              <a:t>Watch</a:t>
            </a:r>
          </a:p>
          <a:p>
            <a:pPr algn="l"/>
            <a:r>
              <a:rPr lang="en-GB" b="0" i="0" dirty="0">
                <a:solidFill>
                  <a:srgbClr val="141414"/>
                </a:solidFill>
                <a:effectLst/>
                <a:latin typeface="var(--paragraph-font-family,var(--primary-font-family))"/>
              </a:rPr>
              <a:t>The best way to understand the content that your children enjoy is to watch it yourself. It might not be to your own personal tastes, but this will allow you to see what is being said and how this may affect your child.</a:t>
            </a:r>
          </a:p>
          <a:p>
            <a:pPr algn="l"/>
            <a:r>
              <a:rPr lang="en-GB" b="1" i="0" dirty="0">
                <a:solidFill>
                  <a:srgbClr val="141414"/>
                </a:solidFill>
                <a:effectLst/>
                <a:latin typeface="var(--heading-scoped-font-family,var(--secondary-font-family))"/>
              </a:rPr>
              <a:t>Talk</a:t>
            </a:r>
          </a:p>
          <a:p>
            <a:pPr algn="l"/>
            <a:r>
              <a:rPr lang="en-GB" b="0" i="0" dirty="0">
                <a:solidFill>
                  <a:srgbClr val="141414"/>
                </a:solidFill>
                <a:effectLst/>
                <a:latin typeface="var(--paragraph-font-family,var(--primary-font-family))"/>
              </a:rPr>
              <a:t>If you’re worried about it in any way, it’s important to talk to your children and let them know what it is that you’re concerned about. E.g., if you think it’s affecting their behaviour or mood.</a:t>
            </a:r>
          </a:p>
          <a:p>
            <a:pPr algn="l"/>
            <a:r>
              <a:rPr lang="en-GB" b="1" i="0" dirty="0">
                <a:solidFill>
                  <a:srgbClr val="141414"/>
                </a:solidFill>
                <a:effectLst/>
                <a:latin typeface="var(--heading-scoped-font-family,var(--secondary-font-family))"/>
              </a:rPr>
              <a:t>Report</a:t>
            </a:r>
          </a:p>
          <a:p>
            <a:pPr algn="l"/>
            <a:r>
              <a:rPr lang="en-GB" b="0" i="0" dirty="0">
                <a:solidFill>
                  <a:srgbClr val="141414"/>
                </a:solidFill>
                <a:effectLst/>
                <a:latin typeface="var(--paragraph-font-family,var(--primary-font-family))"/>
              </a:rPr>
              <a:t>If you see anything inappropriate online, that might go against the platform’s community guidelines, then it’s important to report it (and anyone who is sharing that content too), using the reporting, and blocking tools provided.</a:t>
            </a:r>
          </a:p>
        </p:txBody>
      </p:sp>
    </p:spTree>
    <p:extLst>
      <p:ext uri="{BB962C8B-B14F-4D97-AF65-F5344CB8AC3E}">
        <p14:creationId xmlns:p14="http://schemas.microsoft.com/office/powerpoint/2010/main" val="631494343"/>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77B033E2C8E9940A543815DB374AEE4" ma:contentTypeVersion="18" ma:contentTypeDescription="Create a new document." ma:contentTypeScope="" ma:versionID="ff773836f83edacab461ab5dbddfb997">
  <xsd:schema xmlns:xsd="http://www.w3.org/2001/XMLSchema" xmlns:xs="http://www.w3.org/2001/XMLSchema" xmlns:p="http://schemas.microsoft.com/office/2006/metadata/properties" xmlns:ns2="dad06dde-0faf-4c01-a0af-8dd65eb9d678" xmlns:ns3="b5bf702f-961c-4621-bc78-d5eefd1698a4" targetNamespace="http://schemas.microsoft.com/office/2006/metadata/properties" ma:root="true" ma:fieldsID="0dc84950d92c3ba87ac811c7c3fee530" ns2:_="" ns3:_="">
    <xsd:import namespace="dad06dde-0faf-4c01-a0af-8dd65eb9d678"/>
    <xsd:import namespace="b5bf702f-961c-4621-bc78-d5eefd1698a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06dde-0faf-4c01-a0af-8dd65eb9d6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c9e7333-3211-4ff5-8ead-11d3dfd4558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bf702f-961c-4621-bc78-d5eefd1698a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b17e48b-bf7f-44ab-8213-fec8ca23153d}" ma:internalName="TaxCatchAll" ma:showField="CatchAllData" ma:web="b5bf702f-961c-4621-bc78-d5eefd1698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ad06dde-0faf-4c01-a0af-8dd65eb9d678">
      <Terms xmlns="http://schemas.microsoft.com/office/infopath/2007/PartnerControls"/>
    </lcf76f155ced4ddcb4097134ff3c332f>
    <TaxCatchAll xmlns="b5bf702f-961c-4621-bc78-d5eefd1698a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0F1293-941D-4AF0-8F6D-893BAA2FB0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d06dde-0faf-4c01-a0af-8dd65eb9d678"/>
    <ds:schemaRef ds:uri="b5bf702f-961c-4621-bc78-d5eefd1698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1B8F0E6-B44B-4E1A-B587-3B9C14E04334}">
  <ds:schemaRefs>
    <ds:schemaRef ds:uri="http://purl.org/dc/elements/1.1/"/>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dad06dde-0faf-4c01-a0af-8dd65eb9d678"/>
    <ds:schemaRef ds:uri="http://schemas.microsoft.com/office/2006/metadata/properties"/>
    <ds:schemaRef ds:uri="b5bf702f-961c-4621-bc78-d5eefd1698a4"/>
    <ds:schemaRef ds:uri="http://www.w3.org/XML/1998/namespace"/>
    <ds:schemaRef ds:uri="http://purl.org/dc/terms/"/>
  </ds:schemaRefs>
</ds:datastoreItem>
</file>

<file path=customXml/itemProps3.xml><?xml version="1.0" encoding="utf-8"?>
<ds:datastoreItem xmlns:ds="http://schemas.openxmlformats.org/officeDocument/2006/customXml" ds:itemID="{012CAF88-6A0F-438D-A088-2415078C424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Atlas</Template>
  <TotalTime>379</TotalTime>
  <Words>2474</Words>
  <Application>Microsoft Office PowerPoint</Application>
  <PresentationFormat>Widescreen</PresentationFormat>
  <Paragraphs>118</Paragraphs>
  <Slides>14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Calibri Light</vt:lpstr>
      <vt:lpstr>FiraSans</vt:lpstr>
      <vt:lpstr>Rockwell</vt:lpstr>
      <vt:lpstr>var(--heading-scoped-font-family,var(--secondary-font-family))</vt:lpstr>
      <vt:lpstr>var(--paragraph-font-family,var(--primary-font-family))</vt:lpstr>
      <vt:lpstr>Wingdings</vt:lpstr>
      <vt:lpstr>Atlas</vt:lpstr>
      <vt:lpstr>Safer Internet Day</vt:lpstr>
      <vt:lpstr>Too good to be true? Protecting yourself and others from scams online</vt:lpstr>
      <vt:lpstr>https://saferinternet.org.uk/safer-internet-day/safer-internet-day-2025/education-resources </vt:lpstr>
      <vt:lpstr>How to support at home…</vt:lpstr>
      <vt:lpstr>Top Tips!</vt:lpstr>
      <vt:lpstr>Top Tips!</vt:lpstr>
      <vt:lpstr>My child keeps asking to play a game, or download an app that I don’t know. about, what can I do? </vt:lpstr>
      <vt:lpstr>My child is asking for a new device and I’m not sure they’re ready for one. </vt:lpstr>
      <vt:lpstr>I’m not sure if the content my child is watching is a good influence on them, what can I do?</vt:lpstr>
      <vt:lpstr>What does an influencer do and how can they affect children’s behaviour?</vt:lpstr>
      <vt:lpstr>My child is keen to share content and make a change online. How can I help them achieve this safely? </vt:lpstr>
      <vt:lpstr>How to make a report online.  </vt:lpstr>
      <vt:lpstr>How to find out more about specific issues.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Safer Internet Day</dc:title>
  <dc:creator>Lewis Haden</dc:creator>
  <cp:lastModifiedBy>Lynne Amor</cp:lastModifiedBy>
  <cp:revision>18</cp:revision>
  <cp:lastPrinted>2025-02-10T14:09:43Z</cp:lastPrinted>
  <dcterms:created xsi:type="dcterms:W3CDTF">2024-02-05T14:42:43Z</dcterms:created>
  <dcterms:modified xsi:type="dcterms:W3CDTF">2025-02-12T10:37:30Z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0x010100377B033E2C8E9940A543815DB374AEE4</vt:lpwstr>
  </property>
  <property fmtid="{D5CDD505-2E9C-101B-9397-08002B2CF9AE}" pid="3" name="MediaServiceImageTags">
    <vt:lpwstr/>
  </property>
</Properties>
</file>