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7" r:id="rId4"/>
  </p:sldMasterIdLst>
  <p:sldIdLst>
    <p:sldId id="256" r:id="rId5"/>
    <p:sldId id="269" r:id="rId6"/>
    <p:sldId id="289" r:id="rId7"/>
    <p:sldId id="291" r:id="rId8"/>
    <p:sldId id="288" r:id="rId9"/>
    <p:sldId id="275" r:id="rId10"/>
    <p:sldId id="286" r:id="rId11"/>
    <p:sldId id="290" r:id="rId12"/>
    <p:sldId id="292" r:id="rId13"/>
    <p:sldId id="263" r:id="rId14"/>
    <p:sldId id="293" r:id="rId15"/>
    <p:sldId id="264" r:id="rId16"/>
    <p:sldId id="295" r:id="rId17"/>
    <p:sldId id="294"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AD96BF-AC5C-2983-7EB9-954C7D02AF57}" v="10" dt="2023-09-12T11:44:07.353"/>
    <p1510:client id="{1C5A674E-2046-2244-AF61-6C9F639D4A4A}" v="4" dt="2023-09-11T19:34:59.190"/>
    <p1510:client id="{352184AA-62D7-42A9-887B-844C0EAEA1C9}" v="359" dt="2023-09-11T16:34:59.313"/>
    <p1510:client id="{3906B73F-2887-46B4-A8EF-FF76494AFDD7}" v="27" dt="2023-09-13T08:08:28.004"/>
    <p1510:client id="{C572FEA6-B9A9-84A1-5709-2373A48BF378}" v="36" dt="2023-09-10T20:10:28.5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23" autoAdjust="0"/>
    <p:restoredTop sz="95775"/>
  </p:normalViewPr>
  <p:slideViewPr>
    <p:cSldViewPr snapToGrid="0">
      <p:cViewPr varScale="1">
        <p:scale>
          <a:sx n="73" d="100"/>
          <a:sy n="73" d="100"/>
        </p:scale>
        <p:origin x="76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dirty="0"/>
              <a:t>Click to edit Master title style</a:t>
            </a:r>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9/21/2023</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6561179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dirty="0"/>
              <a:t>Click to edit Master title style</a:t>
            </a:r>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80787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dirty="0"/>
              <a:t>Click to edit Master title style</a:t>
            </a:r>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88518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86686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dirty="0"/>
              <a:t>Click to edit Master title style</a:t>
            </a:r>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10508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dirty="0"/>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71855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dirty="0"/>
              <a:t>Click to edit Master title style</a:t>
            </a:r>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dirty="0"/>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621358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9/21/2023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3336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9/21/2023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66608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9/21/2023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45199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dirty="0"/>
              <a:t>Click to edit Master title style</a:t>
            </a:r>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64346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9/21/2023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34062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9/21/2023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55571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9/21/2023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16299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9/21/2023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37532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dirty="0"/>
              <a:t>Click to edit Master title style</a:t>
            </a:r>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24015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dirty="0"/>
              <a:t>Click to edit Master title style</a:t>
            </a:r>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64040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9/21/2023</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47279936"/>
      </p:ext>
    </p:extLst>
  </p:cSld>
  <p:clrMap bg1="dk1" tx1="lt1" bg2="dk2" tx2="lt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 id="2147484139" r:id="rId12"/>
    <p:sldLayoutId id="2147484140" r:id="rId13"/>
    <p:sldLayoutId id="2147484141" r:id="rId14"/>
    <p:sldLayoutId id="2147484142" r:id="rId15"/>
    <p:sldLayoutId id="2147484143" r:id="rId16"/>
    <p:sldLayoutId id="2147484144"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76253" y="1768830"/>
            <a:ext cx="3157259" cy="4216946"/>
          </a:xfrm>
          <a:prstGeom prst="rect">
            <a:avLst/>
          </a:prstGeom>
        </p:spPr>
      </p:pic>
      <p:sp>
        <p:nvSpPr>
          <p:cNvPr id="2" name="Title 1"/>
          <p:cNvSpPr>
            <a:spLocks noGrp="1"/>
          </p:cNvSpPr>
          <p:nvPr>
            <p:ph type="ctrTitle"/>
          </p:nvPr>
        </p:nvSpPr>
        <p:spPr>
          <a:xfrm>
            <a:off x="874517" y="681667"/>
            <a:ext cx="8825658" cy="4639491"/>
          </a:xfrm>
        </p:spPr>
        <p:txBody>
          <a:bodyPr>
            <a:normAutofit fontScale="90000"/>
          </a:bodyPr>
          <a:lstStyle/>
          <a:p>
            <a:r>
              <a:rPr lang="en-GB" sz="5400" b="1" dirty="0">
                <a:solidFill>
                  <a:srgbClr val="FFC000"/>
                </a:solidFill>
              </a:rPr>
              <a:t>Bearwood Primary School</a:t>
            </a:r>
            <a:br>
              <a:rPr lang="en-GB" sz="5400" b="1" dirty="0">
                <a:solidFill>
                  <a:srgbClr val="FFC000"/>
                </a:solidFill>
              </a:rPr>
            </a:br>
            <a:br>
              <a:rPr lang="en-GB" sz="5400" b="1" dirty="0">
                <a:solidFill>
                  <a:srgbClr val="FFC000"/>
                </a:solidFill>
              </a:rPr>
            </a:br>
            <a:r>
              <a:rPr lang="en-GB" sz="3600" b="1" dirty="0">
                <a:solidFill>
                  <a:srgbClr val="FFC000"/>
                </a:solidFill>
              </a:rPr>
              <a:t>Early Years Foundation Stage</a:t>
            </a:r>
            <a:br>
              <a:rPr lang="en-GB" sz="3600" b="1" dirty="0">
                <a:solidFill>
                  <a:srgbClr val="FFC000"/>
                </a:solidFill>
              </a:rPr>
            </a:br>
            <a:br>
              <a:rPr lang="en-GB" sz="3600" b="1" dirty="0">
                <a:solidFill>
                  <a:srgbClr val="FFC000"/>
                </a:solidFill>
              </a:rPr>
            </a:br>
            <a:r>
              <a:rPr lang="en-GB" sz="3600" b="1" dirty="0">
                <a:solidFill>
                  <a:srgbClr val="FFC000"/>
                </a:solidFill>
              </a:rPr>
              <a:t>Welcome to Nursery and Reception</a:t>
            </a:r>
            <a:br>
              <a:rPr lang="en-GB" sz="3600" b="1" dirty="0">
                <a:solidFill>
                  <a:srgbClr val="FFC000"/>
                </a:solidFill>
              </a:rPr>
            </a:br>
            <a:br>
              <a:rPr lang="en-GB" sz="3600" b="1" dirty="0">
                <a:solidFill>
                  <a:srgbClr val="FFC000"/>
                </a:solidFill>
              </a:rPr>
            </a:br>
            <a:r>
              <a:rPr lang="en-GB" sz="3600" b="1" dirty="0">
                <a:solidFill>
                  <a:srgbClr val="FFC000"/>
                </a:solidFill>
              </a:rPr>
              <a:t>September 2023</a:t>
            </a:r>
          </a:p>
        </p:txBody>
      </p:sp>
    </p:spTree>
    <p:extLst>
      <p:ext uri="{BB962C8B-B14F-4D97-AF65-F5344CB8AC3E}">
        <p14:creationId xmlns:p14="http://schemas.microsoft.com/office/powerpoint/2010/main" val="13106484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16715" y="7020"/>
            <a:ext cx="9404723" cy="910569"/>
          </a:xfrm>
        </p:spPr>
        <p:txBody>
          <a:bodyPr>
            <a:normAutofit/>
          </a:bodyPr>
          <a:lstStyle/>
          <a:p>
            <a:r>
              <a:rPr lang="en-GB" b="1" dirty="0">
                <a:solidFill>
                  <a:srgbClr val="FFC000"/>
                </a:solidFill>
              </a:rPr>
              <a:t>Learning through play</a:t>
            </a:r>
          </a:p>
        </p:txBody>
      </p:sp>
      <p:sp>
        <p:nvSpPr>
          <p:cNvPr id="5" name="Content Placeholder 4"/>
          <p:cNvSpPr>
            <a:spLocks noGrp="1"/>
          </p:cNvSpPr>
          <p:nvPr>
            <p:ph idx="1"/>
          </p:nvPr>
        </p:nvSpPr>
        <p:spPr>
          <a:xfrm>
            <a:off x="1103312" y="1363288"/>
            <a:ext cx="8946541" cy="4885112"/>
          </a:xfrm>
        </p:spPr>
        <p:txBody>
          <a:bodyPr>
            <a:normAutofit/>
          </a:bodyPr>
          <a:lstStyle/>
          <a:p>
            <a:pPr marL="0" indent="0">
              <a:buNone/>
            </a:pPr>
            <a:endParaRPr lang="en-GB" b="1" dirty="0">
              <a:solidFill>
                <a:srgbClr val="FFC000"/>
              </a:solidFill>
            </a:endParaRPr>
          </a:p>
          <a:p>
            <a:endParaRPr lang="en-GB" b="1" dirty="0">
              <a:solidFill>
                <a:srgbClr val="FFC000"/>
              </a:solidFill>
            </a:endParaRPr>
          </a:p>
          <a:p>
            <a:pPr marL="0" indent="0">
              <a:buNone/>
            </a:pPr>
            <a:endParaRPr lang="en-GB" b="1" dirty="0">
              <a:solidFill>
                <a:srgbClr val="FFC000"/>
              </a:solidFill>
            </a:endParaRPr>
          </a:p>
          <a:p>
            <a:endParaRPr lang="en-GB" sz="2400" b="1" dirty="0">
              <a:solidFill>
                <a:srgbClr val="FFC000"/>
              </a:solidFill>
            </a:endParaRPr>
          </a:p>
          <a:p>
            <a:endParaRPr lang="en-GB" sz="2400" b="1" dirty="0">
              <a:solidFill>
                <a:srgbClr val="FFC000"/>
              </a:solidFill>
            </a:endParaRPr>
          </a:p>
          <a:p>
            <a:endParaRPr lang="en-GB" sz="2400" b="1" dirty="0">
              <a:solidFill>
                <a:srgbClr val="FFC000"/>
              </a:solidFill>
            </a:endParaRPr>
          </a:p>
        </p:txBody>
      </p:sp>
      <p:pic>
        <p:nvPicPr>
          <p:cNvPr id="2050" name="Picture 2" descr="play | EYFSMatters">
            <a:extLst>
              <a:ext uri="{FF2B5EF4-FFF2-40B4-BE49-F238E27FC236}">
                <a16:creationId xmlns:a16="http://schemas.microsoft.com/office/drawing/2014/main" id="{4CEE04C6-48D7-C777-57CB-2675410814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6759" y="1579516"/>
            <a:ext cx="5049886" cy="50498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oup of children playing a game&#10;&#10;Description automatically generated">
            <a:extLst>
              <a:ext uri="{FF2B5EF4-FFF2-40B4-BE49-F238E27FC236}">
                <a16:creationId xmlns:a16="http://schemas.microsoft.com/office/drawing/2014/main" id="{BED1466C-BE7B-1DFF-4983-1DEA35F9E61B}"/>
              </a:ext>
            </a:extLst>
          </p:cNvPr>
          <p:cNvPicPr>
            <a:picLocks noChangeAspect="1"/>
          </p:cNvPicPr>
          <p:nvPr/>
        </p:nvPicPr>
        <p:blipFill rotWithShape="1">
          <a:blip r:embed="rId3"/>
          <a:srcRect r="633" b="22115"/>
          <a:stretch/>
        </p:blipFill>
        <p:spPr>
          <a:xfrm>
            <a:off x="1101306" y="4432540"/>
            <a:ext cx="2254390" cy="2333615"/>
          </a:xfrm>
          <a:prstGeom prst="rect">
            <a:avLst/>
          </a:prstGeom>
        </p:spPr>
      </p:pic>
      <p:pic>
        <p:nvPicPr>
          <p:cNvPr id="10" name="Picture 9" descr="A group of children playing with toys&#10;&#10;Description automatically generated">
            <a:extLst>
              <a:ext uri="{FF2B5EF4-FFF2-40B4-BE49-F238E27FC236}">
                <a16:creationId xmlns:a16="http://schemas.microsoft.com/office/drawing/2014/main" id="{FBBD4827-B871-2490-AC06-05D7CFAA86A3}"/>
              </a:ext>
            </a:extLst>
          </p:cNvPr>
          <p:cNvPicPr>
            <a:picLocks noChangeAspect="1"/>
          </p:cNvPicPr>
          <p:nvPr/>
        </p:nvPicPr>
        <p:blipFill>
          <a:blip r:embed="rId4"/>
          <a:stretch>
            <a:fillRect/>
          </a:stretch>
        </p:blipFill>
        <p:spPr>
          <a:xfrm>
            <a:off x="8793192" y="3728049"/>
            <a:ext cx="2268748" cy="3024997"/>
          </a:xfrm>
          <a:prstGeom prst="rect">
            <a:avLst/>
          </a:prstGeom>
        </p:spPr>
      </p:pic>
      <p:pic>
        <p:nvPicPr>
          <p:cNvPr id="11" name="Picture 10" descr="A group of children playing with toys&#10;&#10;Description automatically generated">
            <a:extLst>
              <a:ext uri="{FF2B5EF4-FFF2-40B4-BE49-F238E27FC236}">
                <a16:creationId xmlns:a16="http://schemas.microsoft.com/office/drawing/2014/main" id="{088A3500-E5A5-7979-2005-80F1B4B51C92}"/>
              </a:ext>
            </a:extLst>
          </p:cNvPr>
          <p:cNvPicPr>
            <a:picLocks noChangeAspect="1"/>
          </p:cNvPicPr>
          <p:nvPr/>
        </p:nvPicPr>
        <p:blipFill>
          <a:blip r:embed="rId5"/>
          <a:stretch>
            <a:fillRect/>
          </a:stretch>
        </p:blipFill>
        <p:spPr>
          <a:xfrm>
            <a:off x="224287" y="2702225"/>
            <a:ext cx="2743200" cy="2057400"/>
          </a:xfrm>
          <a:prstGeom prst="rect">
            <a:avLst/>
          </a:prstGeom>
        </p:spPr>
      </p:pic>
      <p:pic>
        <p:nvPicPr>
          <p:cNvPr id="12" name="Picture 11" descr="A group of children playing in a playground&#10;&#10;Description automatically generated">
            <a:extLst>
              <a:ext uri="{FF2B5EF4-FFF2-40B4-BE49-F238E27FC236}">
                <a16:creationId xmlns:a16="http://schemas.microsoft.com/office/drawing/2014/main" id="{9A8D3BA1-5A15-04EB-EA7B-C02CD3CDB662}"/>
              </a:ext>
            </a:extLst>
          </p:cNvPr>
          <p:cNvPicPr>
            <a:picLocks noChangeAspect="1"/>
          </p:cNvPicPr>
          <p:nvPr/>
        </p:nvPicPr>
        <p:blipFill>
          <a:blip r:embed="rId6"/>
          <a:stretch>
            <a:fillRect/>
          </a:stretch>
        </p:blipFill>
        <p:spPr>
          <a:xfrm>
            <a:off x="9051985" y="1681432"/>
            <a:ext cx="2743200" cy="2057400"/>
          </a:xfrm>
          <a:prstGeom prst="rect">
            <a:avLst/>
          </a:prstGeom>
        </p:spPr>
      </p:pic>
      <p:pic>
        <p:nvPicPr>
          <p:cNvPr id="13" name="Picture 12" descr="A group of children playing outside&#10;&#10;Description automatically generated">
            <a:extLst>
              <a:ext uri="{FF2B5EF4-FFF2-40B4-BE49-F238E27FC236}">
                <a16:creationId xmlns:a16="http://schemas.microsoft.com/office/drawing/2014/main" id="{60A05FCC-F9C3-EC1F-74D2-99A9369CBC6D}"/>
              </a:ext>
            </a:extLst>
          </p:cNvPr>
          <p:cNvPicPr>
            <a:picLocks noChangeAspect="1"/>
          </p:cNvPicPr>
          <p:nvPr/>
        </p:nvPicPr>
        <p:blipFill>
          <a:blip r:embed="rId7"/>
          <a:stretch>
            <a:fillRect/>
          </a:stretch>
        </p:blipFill>
        <p:spPr>
          <a:xfrm>
            <a:off x="511834" y="861923"/>
            <a:ext cx="2283125" cy="1712344"/>
          </a:xfrm>
          <a:prstGeom prst="rect">
            <a:avLst/>
          </a:prstGeom>
        </p:spPr>
      </p:pic>
      <p:pic>
        <p:nvPicPr>
          <p:cNvPr id="14" name="Picture 13" descr="Two boys playing a game&#10;&#10;Description automatically generated">
            <a:extLst>
              <a:ext uri="{FF2B5EF4-FFF2-40B4-BE49-F238E27FC236}">
                <a16:creationId xmlns:a16="http://schemas.microsoft.com/office/drawing/2014/main" id="{A65BEEEF-BDA0-A3BA-DD98-F3DBA4EF9DCE}"/>
              </a:ext>
            </a:extLst>
          </p:cNvPr>
          <p:cNvPicPr>
            <a:picLocks noChangeAspect="1"/>
          </p:cNvPicPr>
          <p:nvPr/>
        </p:nvPicPr>
        <p:blipFill>
          <a:blip r:embed="rId8"/>
          <a:stretch>
            <a:fillRect/>
          </a:stretch>
        </p:blipFill>
        <p:spPr>
          <a:xfrm>
            <a:off x="7125419" y="99923"/>
            <a:ext cx="2743200" cy="2057400"/>
          </a:xfrm>
          <a:prstGeom prst="rect">
            <a:avLst/>
          </a:prstGeom>
        </p:spPr>
      </p:pic>
    </p:spTree>
    <p:extLst>
      <p:ext uri="{BB962C8B-B14F-4D97-AF65-F5344CB8AC3E}">
        <p14:creationId xmlns:p14="http://schemas.microsoft.com/office/powerpoint/2010/main" val="3161607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7B3F7-ACBA-C995-1668-3474602E7AB1}"/>
              </a:ext>
            </a:extLst>
          </p:cNvPr>
          <p:cNvSpPr>
            <a:spLocks noGrp="1"/>
          </p:cNvSpPr>
          <p:nvPr>
            <p:ph type="title"/>
          </p:nvPr>
        </p:nvSpPr>
        <p:spPr>
          <a:xfrm>
            <a:off x="4955458" y="639097"/>
            <a:ext cx="6593075" cy="1612490"/>
          </a:xfrm>
        </p:spPr>
        <p:txBody>
          <a:bodyPr>
            <a:normAutofit/>
          </a:bodyPr>
          <a:lstStyle/>
          <a:p>
            <a:r>
              <a:rPr lang="en-GB" b="1"/>
              <a:t>In the moment planning</a:t>
            </a:r>
            <a:endParaRPr lang="en-US" dirty="0"/>
          </a:p>
        </p:txBody>
      </p:sp>
      <p:sp>
        <p:nvSpPr>
          <p:cNvPr id="3" name="Content Placeholder 2">
            <a:extLst>
              <a:ext uri="{FF2B5EF4-FFF2-40B4-BE49-F238E27FC236}">
                <a16:creationId xmlns:a16="http://schemas.microsoft.com/office/drawing/2014/main" id="{0C4121C6-A54D-7435-E654-F947956F467B}"/>
              </a:ext>
            </a:extLst>
          </p:cNvPr>
          <p:cNvSpPr>
            <a:spLocks noGrp="1"/>
          </p:cNvSpPr>
          <p:nvPr>
            <p:ph idx="1"/>
          </p:nvPr>
        </p:nvSpPr>
        <p:spPr>
          <a:xfrm>
            <a:off x="4955458" y="2251587"/>
            <a:ext cx="6593075" cy="3972232"/>
          </a:xfrm>
        </p:spPr>
        <p:txBody>
          <a:bodyPr>
            <a:normAutofit/>
          </a:bodyPr>
          <a:lstStyle/>
          <a:p>
            <a:pPr>
              <a:lnSpc>
                <a:spcPct val="90000"/>
              </a:lnSpc>
            </a:pPr>
            <a:r>
              <a:rPr lang="en-US"/>
              <a:t>At Bearwood EYFS, we are moving away from Topics. </a:t>
            </a:r>
          </a:p>
          <a:p>
            <a:pPr>
              <a:lnSpc>
                <a:spcPct val="90000"/>
              </a:lnSpc>
            </a:pPr>
            <a:r>
              <a:rPr lang="en-US"/>
              <a:t>Rather than dictate that children will learn Fairy tales for 2 weeks in October, and people who help us for 2 weeks in February, we allow the children to take control of their learning. </a:t>
            </a:r>
          </a:p>
          <a:p>
            <a:pPr>
              <a:lnSpc>
                <a:spcPct val="90000"/>
              </a:lnSpc>
            </a:pPr>
            <a:r>
              <a:rPr lang="en-US"/>
              <a:t>Each week, we observe and interact with the children during their play and make notes on what things interest them and what skills they may be keen to develop. We also note down those things that are necessary next steps such as pencil grip. </a:t>
            </a:r>
          </a:p>
          <a:p>
            <a:pPr>
              <a:lnSpc>
                <a:spcPct val="90000"/>
              </a:lnSpc>
            </a:pPr>
            <a:r>
              <a:rPr lang="en-US"/>
              <a:t>Teachers then plan a set of lessons dedicated to the interests and needs of your children specifically. This means that we may learn about dinosaurs, light and dark, superheroes…anything your children can dream of!</a:t>
            </a:r>
          </a:p>
          <a:p>
            <a:pPr>
              <a:lnSpc>
                <a:spcPct val="90000"/>
              </a:lnSpc>
            </a:pPr>
            <a:r>
              <a:rPr lang="en-US"/>
              <a:t>Learning should be fun, engaging and exciting in this way. </a:t>
            </a:r>
          </a:p>
        </p:txBody>
      </p:sp>
      <p:pic>
        <p:nvPicPr>
          <p:cNvPr id="5122" name="Picture 2" descr="Station House Nursery - In the Moment Planning">
            <a:extLst>
              <a:ext uri="{FF2B5EF4-FFF2-40B4-BE49-F238E27FC236}">
                <a16:creationId xmlns:a16="http://schemas.microsoft.com/office/drawing/2014/main" id="{CE0FD7CA-5783-2C6D-0AFF-5EE615CCA7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00" r="20775" b="-1"/>
          <a:stretch/>
        </p:blipFill>
        <p:spPr bwMode="auto">
          <a:xfrm>
            <a:off x="20" y="975"/>
            <a:ext cx="46359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972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877318"/>
          </a:xfrm>
        </p:spPr>
        <p:txBody>
          <a:bodyPr/>
          <a:lstStyle/>
          <a:p>
            <a:r>
              <a:rPr lang="en-GB" b="1" dirty="0">
                <a:solidFill>
                  <a:srgbClr val="FFC000"/>
                </a:solidFill>
              </a:rPr>
              <a:t>Communication</a:t>
            </a:r>
          </a:p>
        </p:txBody>
      </p:sp>
      <p:sp>
        <p:nvSpPr>
          <p:cNvPr id="5" name="Content Placeholder 4"/>
          <p:cNvSpPr>
            <a:spLocks noGrp="1"/>
          </p:cNvSpPr>
          <p:nvPr>
            <p:ph idx="1"/>
          </p:nvPr>
        </p:nvSpPr>
        <p:spPr>
          <a:xfrm>
            <a:off x="155575" y="1330036"/>
            <a:ext cx="9138050" cy="5201393"/>
          </a:xfrm>
        </p:spPr>
        <p:txBody>
          <a:bodyPr>
            <a:normAutofit lnSpcReduction="10000"/>
          </a:bodyPr>
          <a:lstStyle/>
          <a:p>
            <a:r>
              <a:rPr lang="en-GB" sz="2900" dirty="0"/>
              <a:t>Communication is so key to us understanding your child. Every morning and afternoon, a teacher will be present on the EYFS door to take any messages and answer any questions. If you need to speak to us in more detail you can arrange a meeting through the office, or send an email. </a:t>
            </a:r>
          </a:p>
          <a:p>
            <a:r>
              <a:rPr lang="en-GB" sz="2900" dirty="0"/>
              <a:t>All letters and communication will be sent via the school office.</a:t>
            </a:r>
            <a:endParaRPr lang="en-GB" sz="2900" dirty="0">
              <a:cs typeface="Calibri"/>
            </a:endParaRPr>
          </a:p>
          <a:p>
            <a:r>
              <a:rPr lang="en-GB" sz="2900" dirty="0"/>
              <a:t>We will also hold parent workshops, stay and play and special activities to involve parents in our school life, please keep an eye out for these.</a:t>
            </a:r>
          </a:p>
        </p:txBody>
      </p:sp>
      <p:sp>
        <p:nvSpPr>
          <p:cNvPr id="6" name="AutoShape 2" descr="Image result for children's book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4" name="Picture 2" descr="What Is Crisis Communication? A Guide for Beginners">
            <a:extLst>
              <a:ext uri="{FF2B5EF4-FFF2-40B4-BE49-F238E27FC236}">
                <a16:creationId xmlns:a16="http://schemas.microsoft.com/office/drawing/2014/main" id="{760AFF3F-B9E0-A8C5-CC65-577AC16996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292"/>
          <a:stretch/>
        </p:blipFill>
        <p:spPr bwMode="auto">
          <a:xfrm>
            <a:off x="8983919" y="71429"/>
            <a:ext cx="3208082" cy="2268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987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60EF2-6FB2-8749-F455-C60FC2DAB83C}"/>
              </a:ext>
            </a:extLst>
          </p:cNvPr>
          <p:cNvSpPr>
            <a:spLocks noGrp="1"/>
          </p:cNvSpPr>
          <p:nvPr>
            <p:ph type="title"/>
          </p:nvPr>
        </p:nvSpPr>
        <p:spPr/>
        <p:txBody>
          <a:bodyPr/>
          <a:lstStyle/>
          <a:p>
            <a:r>
              <a:rPr lang="en-GB" b="1" dirty="0">
                <a:solidFill>
                  <a:srgbClr val="FFC000"/>
                </a:solidFill>
                <a:cs typeface="Calibri Light"/>
              </a:rPr>
              <a:t>What can I do at home?</a:t>
            </a:r>
            <a:endParaRPr lang="en-GB" b="1" dirty="0">
              <a:solidFill>
                <a:srgbClr val="FFC000"/>
              </a:solidFill>
            </a:endParaRPr>
          </a:p>
        </p:txBody>
      </p:sp>
      <p:sp>
        <p:nvSpPr>
          <p:cNvPr id="3" name="Content Placeholder 2">
            <a:extLst>
              <a:ext uri="{FF2B5EF4-FFF2-40B4-BE49-F238E27FC236}">
                <a16:creationId xmlns:a16="http://schemas.microsoft.com/office/drawing/2014/main" id="{56AFF783-1874-7E96-5048-547287457631}"/>
              </a:ext>
            </a:extLst>
          </p:cNvPr>
          <p:cNvSpPr>
            <a:spLocks noGrp="1"/>
          </p:cNvSpPr>
          <p:nvPr>
            <p:ph idx="1"/>
          </p:nvPr>
        </p:nvSpPr>
        <p:spPr>
          <a:xfrm>
            <a:off x="685801" y="2142067"/>
            <a:ext cx="11051575" cy="4612416"/>
          </a:xfrm>
        </p:spPr>
        <p:txBody>
          <a:bodyPr vert="horz" lIns="91440" tIns="45720" rIns="91440" bIns="45720" rtlCol="0" anchor="ctr">
            <a:noAutofit/>
          </a:bodyPr>
          <a:lstStyle/>
          <a:p>
            <a:r>
              <a:rPr lang="en-GB" sz="2000" dirty="0">
                <a:cs typeface="Calibri"/>
              </a:rPr>
              <a:t>The best thing you can do with your child is to talk to them, about anything and everything! Narrate your day, share stories of your activities, ask rhetorical questions or wonderings to get children thinking.</a:t>
            </a:r>
          </a:p>
          <a:p>
            <a:pPr>
              <a:buClr>
                <a:srgbClr val="FFFFFF"/>
              </a:buClr>
            </a:pPr>
            <a:r>
              <a:rPr lang="en-GB" sz="2000" dirty="0">
                <a:cs typeface="Calibri"/>
              </a:rPr>
              <a:t>Encourage your children to be independent in their morning routine as much as possible. Can they do their shoes themselves, can they put their coat away.</a:t>
            </a:r>
          </a:p>
          <a:p>
            <a:pPr>
              <a:buClr>
                <a:srgbClr val="FFFFFF"/>
              </a:buClr>
            </a:pPr>
            <a:r>
              <a:rPr lang="en-GB" sz="2000" dirty="0">
                <a:cs typeface="Calibri"/>
              </a:rPr>
              <a:t>Ensure nursery children are independent in toileting. </a:t>
            </a:r>
          </a:p>
          <a:p>
            <a:pPr>
              <a:buClr>
                <a:srgbClr val="FFFFFF"/>
              </a:buClr>
            </a:pPr>
            <a:r>
              <a:rPr lang="en-GB" sz="2000" dirty="0">
                <a:cs typeface="Calibri"/>
              </a:rPr>
              <a:t>Read! Reading TO your child is just as important as them reading to you. The expression you use in your voice, the way you stop at punctuation...all of this makes for a much more confident reader in your child.</a:t>
            </a:r>
          </a:p>
          <a:p>
            <a:pPr>
              <a:buClr>
                <a:srgbClr val="FFFFFF"/>
              </a:buClr>
            </a:pPr>
            <a:r>
              <a:rPr lang="en-GB" sz="2000" dirty="0">
                <a:cs typeface="Calibri"/>
              </a:rPr>
              <a:t>Play alongside your child. Play board games, Lego building, dinosaurs, craft... anything that interests them. Our lives are so busy with work, school, activities, seeing family...that sometimes we forget to stop and play with our children. Modelling this helps with their emotions and their ability to take turns. </a:t>
            </a:r>
          </a:p>
          <a:p>
            <a:pPr>
              <a:buClr>
                <a:srgbClr val="FFFFFF"/>
              </a:buClr>
            </a:pPr>
            <a:endParaRPr lang="en-GB" dirty="0">
              <a:cs typeface="Calibri"/>
            </a:endParaRPr>
          </a:p>
        </p:txBody>
      </p:sp>
    </p:spTree>
    <p:extLst>
      <p:ext uri="{BB962C8B-B14F-4D97-AF65-F5344CB8AC3E}">
        <p14:creationId xmlns:p14="http://schemas.microsoft.com/office/powerpoint/2010/main" val="3434539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9B51A0-5107-3C1C-3754-E13966DF60A3}"/>
              </a:ext>
            </a:extLst>
          </p:cNvPr>
          <p:cNvSpPr>
            <a:spLocks noGrp="1"/>
          </p:cNvSpPr>
          <p:nvPr>
            <p:ph idx="1"/>
          </p:nvPr>
        </p:nvSpPr>
        <p:spPr>
          <a:xfrm>
            <a:off x="801547" y="903576"/>
            <a:ext cx="10131425" cy="3649133"/>
          </a:xfrm>
        </p:spPr>
        <p:txBody>
          <a:bodyPr>
            <a:normAutofit/>
          </a:bodyPr>
          <a:lstStyle/>
          <a:p>
            <a:pPr algn="ctr"/>
            <a:r>
              <a:rPr lang="en-US" sz="3200" dirty="0"/>
              <a:t>Thank you for your time.</a:t>
            </a:r>
          </a:p>
          <a:p>
            <a:pPr algn="ctr"/>
            <a:r>
              <a:rPr lang="en-US" sz="3200" dirty="0"/>
              <a:t>Please let me know if you have any questions.</a:t>
            </a:r>
          </a:p>
        </p:txBody>
      </p:sp>
    </p:spTree>
    <p:extLst>
      <p:ext uri="{BB962C8B-B14F-4D97-AF65-F5344CB8AC3E}">
        <p14:creationId xmlns:p14="http://schemas.microsoft.com/office/powerpoint/2010/main" val="3865918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58545" y="-314624"/>
            <a:ext cx="9404723" cy="1400530"/>
          </a:xfrm>
        </p:spPr>
        <p:txBody>
          <a:bodyPr/>
          <a:lstStyle/>
          <a:p>
            <a:pPr algn="ctr"/>
            <a:r>
              <a:rPr lang="en-GB" b="1" dirty="0">
                <a:solidFill>
                  <a:srgbClr val="FFC000"/>
                </a:solidFill>
              </a:rPr>
              <a:t>Foundation Stage Staff</a:t>
            </a:r>
          </a:p>
        </p:txBody>
      </p:sp>
      <p:pic>
        <p:nvPicPr>
          <p:cNvPr id="8" name="Content Placeholder 7">
            <a:extLst>
              <a:ext uri="{FF2B5EF4-FFF2-40B4-BE49-F238E27FC236}">
                <a16:creationId xmlns:a16="http://schemas.microsoft.com/office/drawing/2014/main" id="{665A62A8-12C0-7666-F2F1-31CF63F37700}"/>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0269"/>
          <a:stretch/>
        </p:blipFill>
        <p:spPr>
          <a:xfrm>
            <a:off x="0" y="202889"/>
            <a:ext cx="2358893" cy="2507695"/>
          </a:xfrm>
        </p:spPr>
      </p:pic>
      <p:pic>
        <p:nvPicPr>
          <p:cNvPr id="12" name="Picture 11">
            <a:extLst>
              <a:ext uri="{FF2B5EF4-FFF2-40B4-BE49-F238E27FC236}">
                <a16:creationId xmlns:a16="http://schemas.microsoft.com/office/drawing/2014/main" id="{6E72475D-77E0-A7B3-8B2D-F93BA24750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5676" y="3429000"/>
            <a:ext cx="2365640" cy="3154186"/>
          </a:xfrm>
          <a:prstGeom prst="rect">
            <a:avLst/>
          </a:prstGeom>
        </p:spPr>
      </p:pic>
      <p:pic>
        <p:nvPicPr>
          <p:cNvPr id="14" name="Picture 13">
            <a:extLst>
              <a:ext uri="{FF2B5EF4-FFF2-40B4-BE49-F238E27FC236}">
                <a16:creationId xmlns:a16="http://schemas.microsoft.com/office/drawing/2014/main" id="{D49A0C0B-C087-1E69-10C7-750D1D208866}"/>
              </a:ext>
            </a:extLst>
          </p:cNvPr>
          <p:cNvPicPr>
            <a:picLocks noChangeAspect="1"/>
          </p:cNvPicPr>
          <p:nvPr/>
        </p:nvPicPr>
        <p:blipFill rotWithShape="1">
          <a:blip r:embed="rId4">
            <a:extLst>
              <a:ext uri="{28A0092B-C50C-407E-A947-70E740481C1C}">
                <a14:useLocalDpi xmlns:a14="http://schemas.microsoft.com/office/drawing/2010/main" val="0"/>
              </a:ext>
            </a:extLst>
          </a:blip>
          <a:srcRect l="20028" t="22210" r="19073" b="13993"/>
          <a:stretch/>
        </p:blipFill>
        <p:spPr>
          <a:xfrm>
            <a:off x="279800" y="3551329"/>
            <a:ext cx="2365640" cy="3103782"/>
          </a:xfrm>
          <a:prstGeom prst="rect">
            <a:avLst/>
          </a:prstGeom>
        </p:spPr>
      </p:pic>
      <p:pic>
        <p:nvPicPr>
          <p:cNvPr id="16" name="Picture 15">
            <a:extLst>
              <a:ext uri="{FF2B5EF4-FFF2-40B4-BE49-F238E27FC236}">
                <a16:creationId xmlns:a16="http://schemas.microsoft.com/office/drawing/2014/main" id="{005BE4BA-9968-1C4D-6C74-1A10E605CC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7625" y="821128"/>
            <a:ext cx="3124721" cy="2343541"/>
          </a:xfrm>
          <a:prstGeom prst="rect">
            <a:avLst/>
          </a:prstGeom>
        </p:spPr>
      </p:pic>
      <p:sp>
        <p:nvSpPr>
          <p:cNvPr id="17" name="TextBox 16">
            <a:extLst>
              <a:ext uri="{FF2B5EF4-FFF2-40B4-BE49-F238E27FC236}">
                <a16:creationId xmlns:a16="http://schemas.microsoft.com/office/drawing/2014/main" id="{83558936-4535-EFD7-B48F-0AC3B77B5E7B}"/>
              </a:ext>
            </a:extLst>
          </p:cNvPr>
          <p:cNvSpPr txBox="1"/>
          <p:nvPr/>
        </p:nvSpPr>
        <p:spPr>
          <a:xfrm>
            <a:off x="-8992" y="2084765"/>
            <a:ext cx="3438071" cy="923330"/>
          </a:xfrm>
          <a:prstGeom prst="rect">
            <a:avLst/>
          </a:prstGeom>
          <a:solidFill>
            <a:schemeClr val="tx2"/>
          </a:solidFill>
        </p:spPr>
        <p:txBody>
          <a:bodyPr wrap="square" rtlCol="0">
            <a:spAutoFit/>
          </a:bodyPr>
          <a:lstStyle/>
          <a:p>
            <a:r>
              <a:rPr lang="en-US" dirty="0" err="1">
                <a:solidFill>
                  <a:schemeClr val="bg1"/>
                </a:solidFill>
              </a:rPr>
              <a:t>Mrs</a:t>
            </a:r>
            <a:r>
              <a:rPr lang="en-US" dirty="0">
                <a:solidFill>
                  <a:schemeClr val="bg1"/>
                </a:solidFill>
              </a:rPr>
              <a:t> Johnson-</a:t>
            </a:r>
          </a:p>
          <a:p>
            <a:r>
              <a:rPr lang="en-US" dirty="0">
                <a:solidFill>
                  <a:schemeClr val="bg1"/>
                </a:solidFill>
              </a:rPr>
              <a:t>Foundation Stage Lead</a:t>
            </a:r>
          </a:p>
          <a:p>
            <a:r>
              <a:rPr lang="en-US" dirty="0">
                <a:solidFill>
                  <a:schemeClr val="bg1"/>
                </a:solidFill>
              </a:rPr>
              <a:t>Reception teacher</a:t>
            </a:r>
          </a:p>
        </p:txBody>
      </p:sp>
      <p:sp>
        <p:nvSpPr>
          <p:cNvPr id="18" name="TextBox 17">
            <a:extLst>
              <a:ext uri="{FF2B5EF4-FFF2-40B4-BE49-F238E27FC236}">
                <a16:creationId xmlns:a16="http://schemas.microsoft.com/office/drawing/2014/main" id="{D9248901-367D-034E-2075-7BB14B919FC4}"/>
              </a:ext>
            </a:extLst>
          </p:cNvPr>
          <p:cNvSpPr txBox="1"/>
          <p:nvPr/>
        </p:nvSpPr>
        <p:spPr>
          <a:xfrm>
            <a:off x="4269504" y="2518338"/>
            <a:ext cx="3382884" cy="646331"/>
          </a:xfrm>
          <a:prstGeom prst="rect">
            <a:avLst/>
          </a:prstGeom>
          <a:solidFill>
            <a:schemeClr val="tx2"/>
          </a:solidFill>
        </p:spPr>
        <p:txBody>
          <a:bodyPr wrap="square" rtlCol="0">
            <a:spAutoFit/>
          </a:bodyPr>
          <a:lstStyle/>
          <a:p>
            <a:r>
              <a:rPr lang="en-US" dirty="0">
                <a:solidFill>
                  <a:schemeClr val="bg1"/>
                </a:solidFill>
              </a:rPr>
              <a:t>Miss McNulty</a:t>
            </a:r>
          </a:p>
          <a:p>
            <a:r>
              <a:rPr lang="en-US" dirty="0">
                <a:solidFill>
                  <a:schemeClr val="bg1"/>
                </a:solidFill>
              </a:rPr>
              <a:t>Reception teacher</a:t>
            </a:r>
          </a:p>
        </p:txBody>
      </p:sp>
      <p:sp>
        <p:nvSpPr>
          <p:cNvPr id="19" name="TextBox 18">
            <a:extLst>
              <a:ext uri="{FF2B5EF4-FFF2-40B4-BE49-F238E27FC236}">
                <a16:creationId xmlns:a16="http://schemas.microsoft.com/office/drawing/2014/main" id="{1C08B0B3-DC99-1703-ED71-20252A372F86}"/>
              </a:ext>
            </a:extLst>
          </p:cNvPr>
          <p:cNvSpPr txBox="1"/>
          <p:nvPr/>
        </p:nvSpPr>
        <p:spPr>
          <a:xfrm>
            <a:off x="204624" y="5491620"/>
            <a:ext cx="1576887" cy="646331"/>
          </a:xfrm>
          <a:prstGeom prst="rect">
            <a:avLst/>
          </a:prstGeom>
          <a:solidFill>
            <a:schemeClr val="tx2"/>
          </a:solidFill>
        </p:spPr>
        <p:txBody>
          <a:bodyPr wrap="square" rtlCol="0">
            <a:spAutoFit/>
          </a:bodyPr>
          <a:lstStyle/>
          <a:p>
            <a:r>
              <a:rPr lang="en-US" dirty="0" err="1">
                <a:solidFill>
                  <a:schemeClr val="bg1"/>
                </a:solidFill>
              </a:rPr>
              <a:t>Mrs</a:t>
            </a:r>
            <a:r>
              <a:rPr lang="en-US" dirty="0">
                <a:solidFill>
                  <a:schemeClr val="bg1"/>
                </a:solidFill>
              </a:rPr>
              <a:t> Davis</a:t>
            </a:r>
          </a:p>
          <a:p>
            <a:r>
              <a:rPr lang="en-US" dirty="0">
                <a:solidFill>
                  <a:schemeClr val="bg1"/>
                </a:solidFill>
              </a:rPr>
              <a:t>LSA</a:t>
            </a:r>
          </a:p>
        </p:txBody>
      </p:sp>
      <p:sp>
        <p:nvSpPr>
          <p:cNvPr id="20" name="TextBox 19">
            <a:extLst>
              <a:ext uri="{FF2B5EF4-FFF2-40B4-BE49-F238E27FC236}">
                <a16:creationId xmlns:a16="http://schemas.microsoft.com/office/drawing/2014/main" id="{E5D32266-340B-5E67-3BC3-6BDC07202A68}"/>
              </a:ext>
            </a:extLst>
          </p:cNvPr>
          <p:cNvSpPr txBox="1"/>
          <p:nvPr/>
        </p:nvSpPr>
        <p:spPr>
          <a:xfrm>
            <a:off x="4863264" y="5826028"/>
            <a:ext cx="1395286" cy="646331"/>
          </a:xfrm>
          <a:prstGeom prst="rect">
            <a:avLst/>
          </a:prstGeom>
          <a:solidFill>
            <a:schemeClr val="tx2"/>
          </a:solidFill>
        </p:spPr>
        <p:txBody>
          <a:bodyPr wrap="square" rtlCol="0">
            <a:spAutoFit/>
          </a:bodyPr>
          <a:lstStyle/>
          <a:p>
            <a:r>
              <a:rPr lang="en-US" dirty="0" err="1">
                <a:solidFill>
                  <a:schemeClr val="bg1"/>
                </a:solidFill>
              </a:rPr>
              <a:t>Mrs</a:t>
            </a:r>
            <a:r>
              <a:rPr lang="en-US" dirty="0">
                <a:solidFill>
                  <a:schemeClr val="bg1"/>
                </a:solidFill>
              </a:rPr>
              <a:t> Barker</a:t>
            </a:r>
          </a:p>
          <a:p>
            <a:r>
              <a:rPr lang="en-US" dirty="0">
                <a:solidFill>
                  <a:schemeClr val="bg1"/>
                </a:solidFill>
              </a:rPr>
              <a:t>LSA</a:t>
            </a:r>
          </a:p>
        </p:txBody>
      </p:sp>
      <p:pic>
        <p:nvPicPr>
          <p:cNvPr id="3" name="Picture 2" descr="A person smiling at the camera&#10;&#10;Description automatically generated">
            <a:extLst>
              <a:ext uri="{FF2B5EF4-FFF2-40B4-BE49-F238E27FC236}">
                <a16:creationId xmlns:a16="http://schemas.microsoft.com/office/drawing/2014/main" id="{5052DAFD-5882-BC4C-A1F4-3E044FC8F4CA}"/>
              </a:ext>
            </a:extLst>
          </p:cNvPr>
          <p:cNvPicPr>
            <a:picLocks noChangeAspect="1"/>
          </p:cNvPicPr>
          <p:nvPr/>
        </p:nvPicPr>
        <p:blipFill>
          <a:blip r:embed="rId6"/>
          <a:stretch>
            <a:fillRect/>
          </a:stretch>
        </p:blipFill>
        <p:spPr>
          <a:xfrm>
            <a:off x="8965721" y="3413621"/>
            <a:ext cx="2455654" cy="3236909"/>
          </a:xfrm>
          <a:prstGeom prst="rect">
            <a:avLst/>
          </a:prstGeom>
        </p:spPr>
      </p:pic>
      <p:sp>
        <p:nvSpPr>
          <p:cNvPr id="23" name="TextBox 22">
            <a:extLst>
              <a:ext uri="{FF2B5EF4-FFF2-40B4-BE49-F238E27FC236}">
                <a16:creationId xmlns:a16="http://schemas.microsoft.com/office/drawing/2014/main" id="{A3B37202-FDC1-6E2F-6902-0577665E6257}"/>
              </a:ext>
            </a:extLst>
          </p:cNvPr>
          <p:cNvSpPr txBox="1"/>
          <p:nvPr/>
        </p:nvSpPr>
        <p:spPr>
          <a:xfrm>
            <a:off x="9068694" y="5746852"/>
            <a:ext cx="1988281" cy="646331"/>
          </a:xfrm>
          <a:prstGeom prst="rect">
            <a:avLst/>
          </a:prstGeom>
          <a:noFill/>
        </p:spPr>
        <p:txBody>
          <a:bodyPr wrap="square" rtlCol="0">
            <a:spAutoFit/>
          </a:bodyPr>
          <a:lstStyle/>
          <a:p>
            <a:r>
              <a:rPr lang="en-US" dirty="0" err="1"/>
              <a:t>Mrs</a:t>
            </a:r>
            <a:r>
              <a:rPr lang="en-US" dirty="0"/>
              <a:t> White</a:t>
            </a:r>
          </a:p>
          <a:p>
            <a:r>
              <a:rPr lang="en-US" dirty="0"/>
              <a:t>Nursery Nurse</a:t>
            </a:r>
          </a:p>
        </p:txBody>
      </p:sp>
      <p:sp>
        <p:nvSpPr>
          <p:cNvPr id="4" name="TextBox 3">
            <a:extLst>
              <a:ext uri="{FF2B5EF4-FFF2-40B4-BE49-F238E27FC236}">
                <a16:creationId xmlns:a16="http://schemas.microsoft.com/office/drawing/2014/main" id="{F366CAFC-62FC-8355-11C2-793AD2A543CC}"/>
              </a:ext>
            </a:extLst>
          </p:cNvPr>
          <p:cNvSpPr txBox="1"/>
          <p:nvPr/>
        </p:nvSpPr>
        <p:spPr>
          <a:xfrm>
            <a:off x="9075829" y="5826027"/>
            <a:ext cx="1625323" cy="646331"/>
          </a:xfrm>
          <a:prstGeom prst="rect">
            <a:avLst/>
          </a:prstGeom>
          <a:solidFill>
            <a:schemeClr val="tx2"/>
          </a:solidFill>
        </p:spPr>
        <p:txBody>
          <a:bodyPr wrap="square" lIns="91440" tIns="45720" rIns="91440" bIns="45720" rtlCol="0" anchor="t">
            <a:spAutoFit/>
          </a:bodyPr>
          <a:lstStyle/>
          <a:p>
            <a:r>
              <a:rPr lang="en-US" dirty="0" err="1">
                <a:solidFill>
                  <a:schemeClr val="bg1"/>
                </a:solidFill>
              </a:rPr>
              <a:t>Mrs</a:t>
            </a:r>
            <a:r>
              <a:rPr lang="en-US" dirty="0">
                <a:solidFill>
                  <a:schemeClr val="bg1"/>
                </a:solidFill>
              </a:rPr>
              <a:t> White</a:t>
            </a:r>
          </a:p>
          <a:p>
            <a:r>
              <a:rPr lang="en-US" dirty="0">
                <a:solidFill>
                  <a:schemeClr val="bg1"/>
                </a:solidFill>
              </a:rPr>
              <a:t>Nursery Nurse</a:t>
            </a:r>
            <a:endParaRPr lang="en-US" dirty="0">
              <a:solidFill>
                <a:schemeClr val="bg1"/>
              </a:solidFill>
              <a:cs typeface="Calibri"/>
            </a:endParaRPr>
          </a:p>
        </p:txBody>
      </p:sp>
      <p:pic>
        <p:nvPicPr>
          <p:cNvPr id="5" name="Picture 4" descr="A person taking a selfie in a classroom&#10;&#10;Description automatically generated">
            <a:extLst>
              <a:ext uri="{FF2B5EF4-FFF2-40B4-BE49-F238E27FC236}">
                <a16:creationId xmlns:a16="http://schemas.microsoft.com/office/drawing/2014/main" id="{A4A5DD74-30C7-94A3-E6F0-A3727063422B}"/>
              </a:ext>
            </a:extLst>
          </p:cNvPr>
          <p:cNvPicPr>
            <a:picLocks noChangeAspect="1"/>
          </p:cNvPicPr>
          <p:nvPr/>
        </p:nvPicPr>
        <p:blipFill rotWithShape="1">
          <a:blip r:embed="rId7"/>
          <a:srcRect l="1242" t="39510" r="-153" b="-1399"/>
          <a:stretch/>
        </p:blipFill>
        <p:spPr>
          <a:xfrm>
            <a:off x="8662448" y="437072"/>
            <a:ext cx="2289366" cy="2546577"/>
          </a:xfrm>
          <a:prstGeom prst="rect">
            <a:avLst/>
          </a:prstGeom>
        </p:spPr>
      </p:pic>
      <p:sp>
        <p:nvSpPr>
          <p:cNvPr id="6" name="TextBox 5">
            <a:extLst>
              <a:ext uri="{FF2B5EF4-FFF2-40B4-BE49-F238E27FC236}">
                <a16:creationId xmlns:a16="http://schemas.microsoft.com/office/drawing/2014/main" id="{01256798-A91E-BAD4-C441-920126EA70AB}"/>
              </a:ext>
            </a:extLst>
          </p:cNvPr>
          <p:cNvSpPr txBox="1"/>
          <p:nvPr/>
        </p:nvSpPr>
        <p:spPr>
          <a:xfrm>
            <a:off x="8812748" y="2460828"/>
            <a:ext cx="2002658" cy="646331"/>
          </a:xfrm>
          <a:prstGeom prst="rect">
            <a:avLst/>
          </a:prstGeom>
          <a:solidFill>
            <a:schemeClr val="tx2"/>
          </a:solidFill>
        </p:spPr>
        <p:txBody>
          <a:bodyPr wrap="square" lIns="91440" tIns="45720" rIns="91440" bIns="45720" rtlCol="0" anchor="t">
            <a:spAutoFit/>
          </a:bodyPr>
          <a:lstStyle/>
          <a:p>
            <a:r>
              <a:rPr lang="en-US" dirty="0" err="1">
                <a:solidFill>
                  <a:schemeClr val="bg1"/>
                </a:solidFill>
              </a:rPr>
              <a:t>Ms</a:t>
            </a:r>
            <a:r>
              <a:rPr lang="en-US" dirty="0">
                <a:solidFill>
                  <a:schemeClr val="bg1"/>
                </a:solidFill>
              </a:rPr>
              <a:t> Brannigan</a:t>
            </a:r>
          </a:p>
          <a:p>
            <a:r>
              <a:rPr lang="en-US" dirty="0">
                <a:solidFill>
                  <a:schemeClr val="bg1"/>
                </a:solidFill>
              </a:rPr>
              <a:t>Nursery teacher</a:t>
            </a:r>
            <a:endParaRPr lang="en-US" dirty="0">
              <a:solidFill>
                <a:schemeClr val="bg1"/>
              </a:solidFill>
              <a:cs typeface="Calibri"/>
            </a:endParaRPr>
          </a:p>
        </p:txBody>
      </p:sp>
    </p:spTree>
    <p:extLst>
      <p:ext uri="{BB962C8B-B14F-4D97-AF65-F5344CB8AC3E}">
        <p14:creationId xmlns:p14="http://schemas.microsoft.com/office/powerpoint/2010/main" val="3644968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AD6B5-E328-45AC-968E-026680D5AB24}"/>
              </a:ext>
            </a:extLst>
          </p:cNvPr>
          <p:cNvSpPr>
            <a:spLocks noGrp="1"/>
          </p:cNvSpPr>
          <p:nvPr>
            <p:ph type="title"/>
          </p:nvPr>
        </p:nvSpPr>
        <p:spPr>
          <a:xfrm>
            <a:off x="668291" y="163376"/>
            <a:ext cx="9404723" cy="899004"/>
          </a:xfrm>
        </p:spPr>
        <p:txBody>
          <a:bodyPr/>
          <a:lstStyle/>
          <a:p>
            <a:r>
              <a:rPr lang="en-GB" b="1" dirty="0">
                <a:solidFill>
                  <a:srgbClr val="FFC000"/>
                </a:solidFill>
              </a:rPr>
              <a:t>Uniform</a:t>
            </a:r>
            <a:endParaRPr lang="en-GB" dirty="0"/>
          </a:p>
        </p:txBody>
      </p:sp>
      <p:sp>
        <p:nvSpPr>
          <p:cNvPr id="3" name="Content Placeholder 2">
            <a:extLst>
              <a:ext uri="{FF2B5EF4-FFF2-40B4-BE49-F238E27FC236}">
                <a16:creationId xmlns:a16="http://schemas.microsoft.com/office/drawing/2014/main" id="{5FB603A3-9740-4454-BC37-59D6E35F1D73}"/>
              </a:ext>
            </a:extLst>
          </p:cNvPr>
          <p:cNvSpPr>
            <a:spLocks noGrp="1"/>
          </p:cNvSpPr>
          <p:nvPr>
            <p:ph idx="1"/>
          </p:nvPr>
        </p:nvSpPr>
        <p:spPr>
          <a:xfrm>
            <a:off x="917782" y="1351722"/>
            <a:ext cx="4034447" cy="4863548"/>
          </a:xfrm>
        </p:spPr>
        <p:txBody>
          <a:bodyPr>
            <a:normAutofit/>
          </a:bodyPr>
          <a:lstStyle/>
          <a:p>
            <a:pPr marL="0" lvl="0" indent="0">
              <a:buClr>
                <a:srgbClr val="1E5155">
                  <a:lumMod val="40000"/>
                  <a:lumOff val="60000"/>
                </a:srgbClr>
              </a:buClr>
              <a:buNone/>
            </a:pPr>
            <a:r>
              <a:rPr lang="en-GB" dirty="0"/>
              <a:t>Our EYFS uniform is slightly different to the rest of the school because our curriculum is much more active and based outside in all weathers.</a:t>
            </a:r>
          </a:p>
          <a:p>
            <a:pPr lvl="0">
              <a:buClr>
                <a:srgbClr val="1E5155">
                  <a:lumMod val="40000"/>
                  <a:lumOff val="60000"/>
                </a:srgbClr>
              </a:buClr>
            </a:pPr>
            <a:r>
              <a:rPr lang="en-GB" dirty="0"/>
              <a:t>Navy jumper or cardigan with school logo</a:t>
            </a:r>
          </a:p>
          <a:p>
            <a:pPr lvl="0">
              <a:buClr>
                <a:srgbClr val="1E5155">
                  <a:lumMod val="40000"/>
                  <a:lumOff val="60000"/>
                </a:srgbClr>
              </a:buClr>
            </a:pPr>
            <a:r>
              <a:rPr lang="en-GB" dirty="0"/>
              <a:t>White polo shirt</a:t>
            </a:r>
          </a:p>
          <a:p>
            <a:pPr lvl="0">
              <a:buClr>
                <a:srgbClr val="1E5155">
                  <a:lumMod val="40000"/>
                  <a:lumOff val="60000"/>
                </a:srgbClr>
              </a:buClr>
            </a:pPr>
            <a:r>
              <a:rPr lang="en-GB" dirty="0"/>
              <a:t>Black or navy shorts or jogging bottoms</a:t>
            </a:r>
          </a:p>
          <a:p>
            <a:pPr lvl="0">
              <a:buClr>
                <a:srgbClr val="1E5155">
                  <a:lumMod val="40000"/>
                  <a:lumOff val="60000"/>
                </a:srgbClr>
              </a:buClr>
            </a:pPr>
            <a:r>
              <a:rPr lang="en-GB" dirty="0"/>
              <a:t>Black trainers</a:t>
            </a:r>
          </a:p>
          <a:p>
            <a:pPr lvl="0">
              <a:buClr>
                <a:srgbClr val="1E5155">
                  <a:lumMod val="40000"/>
                  <a:lumOff val="60000"/>
                </a:srgbClr>
              </a:buClr>
            </a:pPr>
            <a:r>
              <a:rPr lang="en-GB" dirty="0"/>
              <a:t>Girls may choose to wear a blue gingham summer dress with cycle shorts in summer</a:t>
            </a:r>
          </a:p>
        </p:txBody>
      </p:sp>
      <p:pic>
        <p:nvPicPr>
          <p:cNvPr id="4" name="Picture 3">
            <a:extLst>
              <a:ext uri="{FF2B5EF4-FFF2-40B4-BE49-F238E27FC236}">
                <a16:creationId xmlns:a16="http://schemas.microsoft.com/office/drawing/2014/main" id="{F842EF4C-B69D-65CA-96B1-0D6271D3D80B}"/>
              </a:ext>
            </a:extLst>
          </p:cNvPr>
          <p:cNvPicPr>
            <a:picLocks noChangeAspect="1"/>
          </p:cNvPicPr>
          <p:nvPr/>
        </p:nvPicPr>
        <p:blipFill>
          <a:blip r:embed="rId2"/>
          <a:stretch>
            <a:fillRect/>
          </a:stretch>
        </p:blipFill>
        <p:spPr>
          <a:xfrm>
            <a:off x="6664674" y="211625"/>
            <a:ext cx="1964390" cy="4696041"/>
          </a:xfrm>
          <a:prstGeom prst="rect">
            <a:avLst/>
          </a:prstGeom>
        </p:spPr>
      </p:pic>
      <p:pic>
        <p:nvPicPr>
          <p:cNvPr id="5" name="Picture 4">
            <a:extLst>
              <a:ext uri="{FF2B5EF4-FFF2-40B4-BE49-F238E27FC236}">
                <a16:creationId xmlns:a16="http://schemas.microsoft.com/office/drawing/2014/main" id="{82D17D26-E581-3744-2ABF-AD02BD6E88BD}"/>
              </a:ext>
            </a:extLst>
          </p:cNvPr>
          <p:cNvPicPr>
            <a:picLocks noChangeAspect="1"/>
          </p:cNvPicPr>
          <p:nvPr/>
        </p:nvPicPr>
        <p:blipFill>
          <a:blip r:embed="rId3"/>
          <a:stretch>
            <a:fillRect/>
          </a:stretch>
        </p:blipFill>
        <p:spPr>
          <a:xfrm>
            <a:off x="8721747" y="211625"/>
            <a:ext cx="1485507" cy="4696041"/>
          </a:xfrm>
          <a:prstGeom prst="rect">
            <a:avLst/>
          </a:prstGeom>
        </p:spPr>
      </p:pic>
      <p:pic>
        <p:nvPicPr>
          <p:cNvPr id="6" name="Picture 5">
            <a:extLst>
              <a:ext uri="{FF2B5EF4-FFF2-40B4-BE49-F238E27FC236}">
                <a16:creationId xmlns:a16="http://schemas.microsoft.com/office/drawing/2014/main" id="{1B07FE3E-CB18-A259-39A0-9B4C0E036744}"/>
              </a:ext>
            </a:extLst>
          </p:cNvPr>
          <p:cNvPicPr>
            <a:picLocks noChangeAspect="1"/>
          </p:cNvPicPr>
          <p:nvPr/>
        </p:nvPicPr>
        <p:blipFill>
          <a:blip r:embed="rId4"/>
          <a:stretch>
            <a:fillRect/>
          </a:stretch>
        </p:blipFill>
        <p:spPr>
          <a:xfrm>
            <a:off x="4952230" y="257175"/>
            <a:ext cx="1670540" cy="4650491"/>
          </a:xfrm>
          <a:prstGeom prst="rect">
            <a:avLst/>
          </a:prstGeom>
        </p:spPr>
      </p:pic>
      <p:pic>
        <p:nvPicPr>
          <p:cNvPr id="9" name="Picture 8">
            <a:extLst>
              <a:ext uri="{FF2B5EF4-FFF2-40B4-BE49-F238E27FC236}">
                <a16:creationId xmlns:a16="http://schemas.microsoft.com/office/drawing/2014/main" id="{03930424-EEFB-6E0F-B770-D3F6EF7A4D49}"/>
              </a:ext>
            </a:extLst>
          </p:cNvPr>
          <p:cNvPicPr>
            <a:picLocks noChangeAspect="1"/>
          </p:cNvPicPr>
          <p:nvPr/>
        </p:nvPicPr>
        <p:blipFill>
          <a:blip r:embed="rId5"/>
          <a:stretch>
            <a:fillRect/>
          </a:stretch>
        </p:blipFill>
        <p:spPr>
          <a:xfrm>
            <a:off x="10322506" y="211625"/>
            <a:ext cx="1632160" cy="4696041"/>
          </a:xfrm>
          <a:prstGeom prst="rect">
            <a:avLst/>
          </a:prstGeom>
        </p:spPr>
      </p:pic>
      <p:sp>
        <p:nvSpPr>
          <p:cNvPr id="10" name="TextBox 9">
            <a:extLst>
              <a:ext uri="{FF2B5EF4-FFF2-40B4-BE49-F238E27FC236}">
                <a16:creationId xmlns:a16="http://schemas.microsoft.com/office/drawing/2014/main" id="{04F5BDFB-B1DF-BC80-FAE3-5804CE107CA1}"/>
              </a:ext>
            </a:extLst>
          </p:cNvPr>
          <p:cNvSpPr txBox="1"/>
          <p:nvPr/>
        </p:nvSpPr>
        <p:spPr>
          <a:xfrm>
            <a:off x="5074768" y="5217296"/>
            <a:ext cx="7108591" cy="1477328"/>
          </a:xfrm>
          <a:prstGeom prst="rect">
            <a:avLst/>
          </a:prstGeom>
          <a:noFill/>
        </p:spPr>
        <p:txBody>
          <a:bodyPr wrap="square" rtlCol="0">
            <a:spAutoFit/>
          </a:bodyPr>
          <a:lstStyle/>
          <a:p>
            <a:r>
              <a:rPr lang="en-US" dirty="0"/>
              <a:t>Nursery are not currently in our school uniform, but we would love to make them feel part of our school. Our aim is for nursery children to have uniform by January. Until then, clothes should be practical and comfortable and uniform can begin being worn whenever you and your child are ready. </a:t>
            </a:r>
          </a:p>
        </p:txBody>
      </p:sp>
      <p:sp>
        <p:nvSpPr>
          <p:cNvPr id="11" name="7-point Star 10">
            <a:extLst>
              <a:ext uri="{FF2B5EF4-FFF2-40B4-BE49-F238E27FC236}">
                <a16:creationId xmlns:a16="http://schemas.microsoft.com/office/drawing/2014/main" id="{1BEA851F-5B7E-EFE1-2E23-BDF77F294218}"/>
              </a:ext>
            </a:extLst>
          </p:cNvPr>
          <p:cNvSpPr/>
          <p:nvPr/>
        </p:nvSpPr>
        <p:spPr>
          <a:xfrm>
            <a:off x="2650603" y="0"/>
            <a:ext cx="2720050" cy="1446835"/>
          </a:xfrm>
          <a:prstGeom prst="star7">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u="sng" dirty="0">
                <a:solidFill>
                  <a:srgbClr val="FF0000"/>
                </a:solidFill>
              </a:rPr>
              <a:t>Please label EVERYTHING</a:t>
            </a:r>
            <a:r>
              <a:rPr lang="en-US" sz="1600" b="1" dirty="0">
                <a:solidFill>
                  <a:srgbClr val="FF0000"/>
                </a:solidFill>
              </a:rPr>
              <a:t>!</a:t>
            </a:r>
          </a:p>
        </p:txBody>
      </p:sp>
    </p:spTree>
    <p:extLst>
      <p:ext uri="{BB962C8B-B14F-4D97-AF65-F5344CB8AC3E}">
        <p14:creationId xmlns:p14="http://schemas.microsoft.com/office/powerpoint/2010/main" val="216924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8B944-5F23-D153-FEEA-E058469A3536}"/>
              </a:ext>
            </a:extLst>
          </p:cNvPr>
          <p:cNvSpPr>
            <a:spLocks noGrp="1"/>
          </p:cNvSpPr>
          <p:nvPr>
            <p:ph type="title"/>
          </p:nvPr>
        </p:nvSpPr>
        <p:spPr/>
        <p:txBody>
          <a:bodyPr/>
          <a:lstStyle/>
          <a:p>
            <a:r>
              <a:rPr lang="en-GB" b="1" dirty="0">
                <a:solidFill>
                  <a:srgbClr val="FFC000"/>
                </a:solidFill>
              </a:rPr>
              <a:t>What else does my child need to bring?</a:t>
            </a:r>
            <a:endParaRPr lang="en-US" dirty="0"/>
          </a:p>
        </p:txBody>
      </p:sp>
      <p:sp>
        <p:nvSpPr>
          <p:cNvPr id="3" name="Content Placeholder 2">
            <a:extLst>
              <a:ext uri="{FF2B5EF4-FFF2-40B4-BE49-F238E27FC236}">
                <a16:creationId xmlns:a16="http://schemas.microsoft.com/office/drawing/2014/main" id="{426E66A2-78AF-C661-EE3B-45C572B0C7D1}"/>
              </a:ext>
            </a:extLst>
          </p:cNvPr>
          <p:cNvSpPr>
            <a:spLocks noGrp="1"/>
          </p:cNvSpPr>
          <p:nvPr>
            <p:ph idx="1"/>
          </p:nvPr>
        </p:nvSpPr>
        <p:spPr>
          <a:xfrm>
            <a:off x="514351" y="1548962"/>
            <a:ext cx="12354710" cy="3816385"/>
          </a:xfrm>
        </p:spPr>
        <p:txBody>
          <a:bodyPr>
            <a:normAutofit/>
          </a:bodyPr>
          <a:lstStyle/>
          <a:p>
            <a:pPr>
              <a:buFont typeface="Wingdings" pitchFamily="2" charset="2"/>
              <a:buChar char="Ø"/>
            </a:pPr>
            <a:r>
              <a:rPr lang="en-US" sz="2000" dirty="0"/>
              <a:t>A water bottle filled with water (no squash or </a:t>
            </a:r>
            <a:r>
              <a:rPr lang="en-US" sz="2000" dirty="0" err="1"/>
              <a:t>flavoured</a:t>
            </a:r>
            <a:r>
              <a:rPr lang="en-US" sz="2000" dirty="0"/>
              <a:t> drinks please!)</a:t>
            </a:r>
          </a:p>
          <a:p>
            <a:pPr>
              <a:buFont typeface="Wingdings" pitchFamily="2" charset="2"/>
              <a:buChar char="Ø"/>
            </a:pPr>
            <a:r>
              <a:rPr lang="en-US" sz="2000" dirty="0"/>
              <a:t>A book bag for Reception </a:t>
            </a:r>
          </a:p>
          <a:p>
            <a:pPr>
              <a:buFont typeface="Wingdings" pitchFamily="2" charset="2"/>
              <a:buChar char="Ø"/>
            </a:pPr>
            <a:r>
              <a:rPr lang="en-US" sz="2000" dirty="0"/>
              <a:t>A small backpack or tote bag for Nursery</a:t>
            </a:r>
          </a:p>
          <a:p>
            <a:pPr>
              <a:buFont typeface="Wingdings" pitchFamily="2" charset="2"/>
              <a:buChar char="Ø"/>
            </a:pPr>
            <a:r>
              <a:rPr lang="en-US" sz="2000" dirty="0"/>
              <a:t>A named coat</a:t>
            </a:r>
          </a:p>
          <a:p>
            <a:pPr>
              <a:buFont typeface="Wingdings" pitchFamily="2" charset="2"/>
              <a:buChar char="Ø"/>
            </a:pPr>
            <a:r>
              <a:rPr lang="en-US" sz="2000" dirty="0"/>
              <a:t>Weather appropriate extras (sun hat, woolly hat, gloves etc.)</a:t>
            </a:r>
          </a:p>
          <a:p>
            <a:pPr>
              <a:buFont typeface="Wingdings" pitchFamily="2" charset="2"/>
              <a:buChar char="Ø"/>
            </a:pPr>
            <a:r>
              <a:rPr lang="en-US" sz="2000" dirty="0"/>
              <a:t>Wellies in a carrier bag to live at school </a:t>
            </a:r>
          </a:p>
        </p:txBody>
      </p:sp>
      <p:pic>
        <p:nvPicPr>
          <p:cNvPr id="1026" name="Picture 2" descr="Bearwood Primary Book Bag - School Bells, The Uniform Experts">
            <a:extLst>
              <a:ext uri="{FF2B5EF4-FFF2-40B4-BE49-F238E27FC236}">
                <a16:creationId xmlns:a16="http://schemas.microsoft.com/office/drawing/2014/main" id="{1378B759-5F66-0189-0A9A-ACC4D252435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58099" y="2328862"/>
            <a:ext cx="2200275" cy="22002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n on Products">
            <a:extLst>
              <a:ext uri="{FF2B5EF4-FFF2-40B4-BE49-F238E27FC236}">
                <a16:creationId xmlns:a16="http://schemas.microsoft.com/office/drawing/2014/main" id="{AF12302C-3BF7-4A1B-71C1-2E2890B691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86140" y="2400830"/>
            <a:ext cx="2142067" cy="2142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imple Modern Kids Water Bottle with Straw | Insulated Stainless Steel  Reusable Tumbler for Toddlers, Girls, Boys | Summit Collection | 415ml |  Solar System : Amazon.co.uk: Home &amp; Kitchen">
            <a:extLst>
              <a:ext uri="{FF2B5EF4-FFF2-40B4-BE49-F238E27FC236}">
                <a16:creationId xmlns:a16="http://schemas.microsoft.com/office/drawing/2014/main" id="{0E803AD8-CC62-1BCD-13A0-85B7562D9F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56759" y="86518"/>
            <a:ext cx="2400830" cy="24008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ighthouse Anchor Boys Coat - Blue – House of Country">
            <a:extLst>
              <a:ext uri="{FF2B5EF4-FFF2-40B4-BE49-F238E27FC236}">
                <a16:creationId xmlns:a16="http://schemas.microsoft.com/office/drawing/2014/main" id="{FAEB73E3-12FB-4534-8863-25F81B39DC1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4568" y="4542897"/>
            <a:ext cx="1428045" cy="21420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15 Best kids' wellies for boys, girls and toddlers | London Evening  Standard | Evening Standard">
            <a:extLst>
              <a:ext uri="{FF2B5EF4-FFF2-40B4-BE49-F238E27FC236}">
                <a16:creationId xmlns:a16="http://schemas.microsoft.com/office/drawing/2014/main" id="{EDE1D2F4-F7A8-835C-6EC6-91FB914B17D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40895" y="4693726"/>
            <a:ext cx="3213101" cy="214206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Kids Sun Chaser Cap - Child's Caped Hat – Sunday Afternoons Hats UK">
            <a:extLst>
              <a:ext uri="{FF2B5EF4-FFF2-40B4-BE49-F238E27FC236}">
                <a16:creationId xmlns:a16="http://schemas.microsoft.com/office/drawing/2014/main" id="{17B24F6F-0AEA-35CF-A465-C647B4DEDEB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7408"/>
          <a:stretch/>
        </p:blipFill>
        <p:spPr bwMode="auto">
          <a:xfrm>
            <a:off x="2158618" y="5482744"/>
            <a:ext cx="2645285" cy="110381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hildren in Need Grey Hat Scarf and Gloves Set | Kids | George at ASDA">
            <a:extLst>
              <a:ext uri="{FF2B5EF4-FFF2-40B4-BE49-F238E27FC236}">
                <a16:creationId xmlns:a16="http://schemas.microsoft.com/office/drawing/2014/main" id="{F0EDDB20-59FA-16C0-4943-63A7784BB0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19349" y="4792415"/>
            <a:ext cx="1464327" cy="1944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959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8287472" cy="1456267"/>
          </a:xfrm>
        </p:spPr>
        <p:txBody>
          <a:bodyPr>
            <a:normAutofit/>
          </a:bodyPr>
          <a:lstStyle/>
          <a:p>
            <a:r>
              <a:rPr lang="en-GB" b="1" u="sng" dirty="0"/>
              <a:t>The Foundation Stage Curriculum</a:t>
            </a:r>
            <a:endParaRPr lang="en-GB" dirty="0"/>
          </a:p>
        </p:txBody>
      </p:sp>
      <p:sp>
        <p:nvSpPr>
          <p:cNvPr id="3" name="Content Placeholder 2"/>
          <p:cNvSpPr>
            <a:spLocks noGrp="1"/>
          </p:cNvSpPr>
          <p:nvPr>
            <p:ph idx="1"/>
          </p:nvPr>
        </p:nvSpPr>
        <p:spPr>
          <a:xfrm>
            <a:off x="570783" y="1940784"/>
            <a:ext cx="7195829" cy="4610487"/>
          </a:xfrm>
        </p:spPr>
        <p:txBody>
          <a:bodyPr>
            <a:normAutofit/>
          </a:bodyPr>
          <a:lstStyle/>
          <a:p>
            <a:pPr marL="0" lvl="0" indent="0">
              <a:lnSpc>
                <a:spcPct val="90000"/>
              </a:lnSpc>
              <a:buClr>
                <a:srgbClr val="1E5155">
                  <a:lumMod val="40000"/>
                  <a:lumOff val="60000"/>
                </a:srgbClr>
              </a:buClr>
              <a:buNone/>
            </a:pPr>
            <a:r>
              <a:rPr lang="en-GB" sz="2000" b="1" dirty="0"/>
              <a:t>Characteristics of Effective Learning:</a:t>
            </a:r>
          </a:p>
          <a:p>
            <a:pPr lvl="0">
              <a:lnSpc>
                <a:spcPct val="90000"/>
              </a:lnSpc>
              <a:buClr>
                <a:srgbClr val="1E5155">
                  <a:lumMod val="40000"/>
                  <a:lumOff val="60000"/>
                </a:srgbClr>
              </a:buClr>
              <a:buFont typeface="Wingdings" panose="05000000000000000000" pitchFamily="2" charset="2"/>
              <a:buChar char="Ø"/>
            </a:pPr>
            <a:r>
              <a:rPr lang="en-GB" sz="1400" b="1" u="sng" dirty="0"/>
              <a:t>Playing and Exploring</a:t>
            </a:r>
          </a:p>
          <a:p>
            <a:pPr>
              <a:lnSpc>
                <a:spcPct val="90000"/>
              </a:lnSpc>
              <a:buClr>
                <a:srgbClr val="1E5155">
                  <a:lumMod val="40000"/>
                  <a:lumOff val="60000"/>
                </a:srgbClr>
              </a:buClr>
            </a:pPr>
            <a:r>
              <a:rPr lang="en-GB" sz="1400" b="1" dirty="0"/>
              <a:t>Finding out and exploring</a:t>
            </a:r>
          </a:p>
          <a:p>
            <a:pPr>
              <a:lnSpc>
                <a:spcPct val="90000"/>
              </a:lnSpc>
              <a:buClr>
                <a:srgbClr val="1E5155">
                  <a:lumMod val="40000"/>
                  <a:lumOff val="60000"/>
                </a:srgbClr>
              </a:buClr>
            </a:pPr>
            <a:r>
              <a:rPr lang="en-GB" sz="1400" b="1" dirty="0"/>
              <a:t>Playing with what they know</a:t>
            </a:r>
          </a:p>
          <a:p>
            <a:pPr>
              <a:lnSpc>
                <a:spcPct val="90000"/>
              </a:lnSpc>
              <a:buClr>
                <a:srgbClr val="1E5155">
                  <a:lumMod val="40000"/>
                  <a:lumOff val="60000"/>
                </a:srgbClr>
              </a:buClr>
            </a:pPr>
            <a:r>
              <a:rPr lang="en-GB" sz="1400" b="1" dirty="0"/>
              <a:t>Being willing to ‘have a go’</a:t>
            </a:r>
          </a:p>
          <a:p>
            <a:pPr lvl="0">
              <a:lnSpc>
                <a:spcPct val="90000"/>
              </a:lnSpc>
              <a:buClr>
                <a:srgbClr val="1E5155">
                  <a:lumMod val="40000"/>
                  <a:lumOff val="60000"/>
                </a:srgbClr>
              </a:buClr>
              <a:buFont typeface="Wingdings" panose="05000000000000000000" pitchFamily="2" charset="2"/>
              <a:buChar char="Ø"/>
            </a:pPr>
            <a:r>
              <a:rPr lang="en-GB" sz="1400" b="1" u="sng" dirty="0"/>
              <a:t>Active Learning</a:t>
            </a:r>
          </a:p>
          <a:p>
            <a:pPr>
              <a:lnSpc>
                <a:spcPct val="90000"/>
              </a:lnSpc>
              <a:buClr>
                <a:srgbClr val="1E5155">
                  <a:lumMod val="40000"/>
                  <a:lumOff val="60000"/>
                </a:srgbClr>
              </a:buClr>
            </a:pPr>
            <a:r>
              <a:rPr lang="en-GB" sz="1400" b="1" dirty="0"/>
              <a:t>Being Involved and concentrating</a:t>
            </a:r>
          </a:p>
          <a:p>
            <a:pPr>
              <a:lnSpc>
                <a:spcPct val="90000"/>
              </a:lnSpc>
              <a:buClr>
                <a:srgbClr val="1E5155">
                  <a:lumMod val="40000"/>
                  <a:lumOff val="60000"/>
                </a:srgbClr>
              </a:buClr>
            </a:pPr>
            <a:r>
              <a:rPr lang="en-GB" sz="1400" b="1" dirty="0"/>
              <a:t>Keeping on trying</a:t>
            </a:r>
          </a:p>
          <a:p>
            <a:pPr>
              <a:lnSpc>
                <a:spcPct val="90000"/>
              </a:lnSpc>
              <a:buClr>
                <a:srgbClr val="1E5155">
                  <a:lumMod val="40000"/>
                  <a:lumOff val="60000"/>
                </a:srgbClr>
              </a:buClr>
            </a:pPr>
            <a:r>
              <a:rPr lang="en-GB" sz="1400" b="1" dirty="0"/>
              <a:t>Enjoying achieving what they set out to do</a:t>
            </a:r>
          </a:p>
          <a:p>
            <a:pPr lvl="0">
              <a:lnSpc>
                <a:spcPct val="90000"/>
              </a:lnSpc>
              <a:buClr>
                <a:srgbClr val="1E5155">
                  <a:lumMod val="40000"/>
                  <a:lumOff val="60000"/>
                </a:srgbClr>
              </a:buClr>
              <a:buFont typeface="Wingdings" panose="05000000000000000000" pitchFamily="2" charset="2"/>
              <a:buChar char="Ø"/>
            </a:pPr>
            <a:r>
              <a:rPr lang="en-GB" sz="1400" b="1" u="sng" dirty="0"/>
              <a:t>Creating and Thinking Critically</a:t>
            </a:r>
          </a:p>
          <a:p>
            <a:pPr>
              <a:lnSpc>
                <a:spcPct val="90000"/>
              </a:lnSpc>
              <a:buClr>
                <a:srgbClr val="1E5155">
                  <a:lumMod val="40000"/>
                  <a:lumOff val="60000"/>
                </a:srgbClr>
              </a:buClr>
            </a:pPr>
            <a:r>
              <a:rPr lang="en-GB" sz="1400" b="1" dirty="0"/>
              <a:t>Having their own ideas</a:t>
            </a:r>
          </a:p>
          <a:p>
            <a:pPr>
              <a:lnSpc>
                <a:spcPct val="90000"/>
              </a:lnSpc>
              <a:buClr>
                <a:srgbClr val="1E5155">
                  <a:lumMod val="40000"/>
                  <a:lumOff val="60000"/>
                </a:srgbClr>
              </a:buClr>
            </a:pPr>
            <a:r>
              <a:rPr lang="en-GB" sz="1400" b="1" dirty="0"/>
              <a:t>Making links</a:t>
            </a:r>
          </a:p>
          <a:p>
            <a:pPr>
              <a:lnSpc>
                <a:spcPct val="90000"/>
              </a:lnSpc>
              <a:buClr>
                <a:srgbClr val="1E5155">
                  <a:lumMod val="40000"/>
                  <a:lumOff val="60000"/>
                </a:srgbClr>
              </a:buClr>
            </a:pPr>
            <a:r>
              <a:rPr lang="en-GB" sz="1400" b="1" dirty="0"/>
              <a:t>Choosing ways to do things</a:t>
            </a:r>
          </a:p>
          <a:p>
            <a:pPr>
              <a:lnSpc>
                <a:spcPct val="90000"/>
              </a:lnSpc>
            </a:pPr>
            <a:endParaRPr lang="en-GB" sz="1000" dirty="0"/>
          </a:p>
        </p:txBody>
      </p:sp>
      <p:pic>
        <p:nvPicPr>
          <p:cNvPr id="4" name="Picture 3" descr="A teddy bear sitting on a chair&#10;&#10;Description automatically generated"/>
          <p:cNvPicPr>
            <a:picLocks noChangeAspect="1"/>
          </p:cNvPicPr>
          <p:nvPr/>
        </p:nvPicPr>
        <p:blipFill>
          <a:blip r:embed="rId2"/>
          <a:stretch>
            <a:fillRect/>
          </a:stretch>
        </p:blipFill>
        <p:spPr>
          <a:xfrm>
            <a:off x="8158095" y="1788238"/>
            <a:ext cx="3445714" cy="4594284"/>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58234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64" y="161924"/>
            <a:ext cx="7872411" cy="1075268"/>
          </a:xfrm>
        </p:spPr>
        <p:txBody>
          <a:bodyPr>
            <a:normAutofit/>
          </a:bodyPr>
          <a:lstStyle/>
          <a:p>
            <a:pPr>
              <a:lnSpc>
                <a:spcPct val="90000"/>
              </a:lnSpc>
            </a:pPr>
            <a:r>
              <a:rPr lang="en-GB" sz="3300" b="1" u="sng" dirty="0"/>
              <a:t>The Foundation Stage Curriculum</a:t>
            </a:r>
          </a:p>
        </p:txBody>
      </p:sp>
      <p:sp>
        <p:nvSpPr>
          <p:cNvPr id="3" name="Content Placeholder 2"/>
          <p:cNvSpPr>
            <a:spLocks noGrp="1"/>
          </p:cNvSpPr>
          <p:nvPr>
            <p:ph idx="1"/>
          </p:nvPr>
        </p:nvSpPr>
        <p:spPr>
          <a:xfrm>
            <a:off x="157165" y="990599"/>
            <a:ext cx="7375752" cy="5705477"/>
          </a:xfrm>
        </p:spPr>
        <p:txBody>
          <a:bodyPr>
            <a:normAutofit/>
          </a:bodyPr>
          <a:lstStyle/>
          <a:p>
            <a:pPr marL="0" indent="0">
              <a:lnSpc>
                <a:spcPct val="90000"/>
              </a:lnSpc>
              <a:buNone/>
            </a:pPr>
            <a:r>
              <a:rPr lang="en-GB" sz="2800" b="1" u="sng" dirty="0"/>
              <a:t>Prime areas of learning:</a:t>
            </a:r>
          </a:p>
          <a:p>
            <a:pPr>
              <a:lnSpc>
                <a:spcPct val="90000"/>
              </a:lnSpc>
              <a:buFont typeface="Wingdings" panose="05000000000000000000" pitchFamily="2" charset="2"/>
              <a:buChar char="Ø"/>
            </a:pPr>
            <a:r>
              <a:rPr lang="en-GB" sz="1400" b="1" u="sng" dirty="0"/>
              <a:t>Communication &amp; Language Development</a:t>
            </a:r>
          </a:p>
          <a:p>
            <a:pPr>
              <a:lnSpc>
                <a:spcPct val="90000"/>
              </a:lnSpc>
            </a:pPr>
            <a:r>
              <a:rPr lang="en-GB" sz="1400" b="1" dirty="0"/>
              <a:t>Speaking</a:t>
            </a:r>
          </a:p>
          <a:p>
            <a:pPr>
              <a:lnSpc>
                <a:spcPct val="90000"/>
              </a:lnSpc>
            </a:pPr>
            <a:r>
              <a:rPr lang="en-GB" sz="1400" b="1" dirty="0"/>
              <a:t>Listening, Attention and Understanding</a:t>
            </a:r>
          </a:p>
          <a:p>
            <a:pPr>
              <a:lnSpc>
                <a:spcPct val="90000"/>
              </a:lnSpc>
            </a:pPr>
            <a:endParaRPr lang="en-GB" sz="1400" b="1" dirty="0"/>
          </a:p>
          <a:p>
            <a:pPr>
              <a:lnSpc>
                <a:spcPct val="90000"/>
              </a:lnSpc>
              <a:buFont typeface="Wingdings" panose="05000000000000000000" pitchFamily="2" charset="2"/>
              <a:buChar char="Ø"/>
            </a:pPr>
            <a:r>
              <a:rPr lang="en-GB" sz="1400" b="1" u="sng" dirty="0"/>
              <a:t>Physical Development</a:t>
            </a:r>
          </a:p>
          <a:p>
            <a:pPr>
              <a:lnSpc>
                <a:spcPct val="90000"/>
              </a:lnSpc>
            </a:pPr>
            <a:r>
              <a:rPr lang="en-GB" sz="1400" b="1" dirty="0"/>
              <a:t>Gross Motor Skills</a:t>
            </a:r>
          </a:p>
          <a:p>
            <a:pPr>
              <a:lnSpc>
                <a:spcPct val="90000"/>
              </a:lnSpc>
            </a:pPr>
            <a:r>
              <a:rPr lang="en-GB" sz="1400" b="1" dirty="0"/>
              <a:t>Fine Motor Skills</a:t>
            </a:r>
          </a:p>
          <a:p>
            <a:pPr marL="0" indent="0">
              <a:lnSpc>
                <a:spcPct val="90000"/>
              </a:lnSpc>
              <a:buNone/>
            </a:pPr>
            <a:endParaRPr lang="en-GB" sz="1400" b="1" dirty="0"/>
          </a:p>
          <a:p>
            <a:pPr>
              <a:lnSpc>
                <a:spcPct val="90000"/>
              </a:lnSpc>
              <a:buFont typeface="Wingdings" panose="05000000000000000000" pitchFamily="2" charset="2"/>
              <a:buChar char="Ø"/>
            </a:pPr>
            <a:r>
              <a:rPr lang="en-GB" sz="1400" b="1" u="sng" dirty="0"/>
              <a:t>Personal, Social &amp; Emotional Development</a:t>
            </a:r>
          </a:p>
          <a:p>
            <a:pPr>
              <a:lnSpc>
                <a:spcPct val="90000"/>
              </a:lnSpc>
            </a:pPr>
            <a:r>
              <a:rPr lang="en-GB" sz="1400" b="1" dirty="0"/>
              <a:t>Self-Regulation</a:t>
            </a:r>
          </a:p>
          <a:p>
            <a:pPr>
              <a:lnSpc>
                <a:spcPct val="90000"/>
              </a:lnSpc>
            </a:pPr>
            <a:r>
              <a:rPr lang="en-GB" sz="1400" b="1" dirty="0"/>
              <a:t>Managing Self</a:t>
            </a:r>
          </a:p>
          <a:p>
            <a:pPr>
              <a:lnSpc>
                <a:spcPct val="90000"/>
              </a:lnSpc>
            </a:pPr>
            <a:r>
              <a:rPr lang="en-GB" sz="1400" b="1" dirty="0"/>
              <a:t>Building Relationships</a:t>
            </a:r>
          </a:p>
        </p:txBody>
      </p:sp>
      <p:pic>
        <p:nvPicPr>
          <p:cNvPr id="4" name="Picture 3"/>
          <p:cNvPicPr>
            <a:picLocks noChangeAspect="1"/>
          </p:cNvPicPr>
          <p:nvPr/>
        </p:nvPicPr>
        <p:blipFill rotWithShape="1">
          <a:blip r:embed="rId2"/>
          <a:srcRect t="10436" r="2" b="37871"/>
          <a:stretch/>
        </p:blipFill>
        <p:spPr>
          <a:xfrm>
            <a:off x="7590936" y="990601"/>
            <a:ext cx="3445714" cy="2374995"/>
          </a:xfrm>
          <a:custGeom>
            <a:avLst/>
            <a:gdLst/>
            <a:ahLst/>
            <a:cxnLst/>
            <a:rect l="l" t="t" r="r" b="b"/>
            <a:pathLst>
              <a:path w="3445714" h="2374995">
                <a:moveTo>
                  <a:pt x="150922" y="0"/>
                </a:moveTo>
                <a:lnTo>
                  <a:pt x="3294792" y="0"/>
                </a:lnTo>
                <a:cubicBezTo>
                  <a:pt x="3378144" y="0"/>
                  <a:pt x="3445714" y="67570"/>
                  <a:pt x="3445714" y="150922"/>
                </a:cubicBezTo>
                <a:lnTo>
                  <a:pt x="3445714" y="2374995"/>
                </a:lnTo>
                <a:lnTo>
                  <a:pt x="0" y="2374995"/>
                </a:lnTo>
                <a:lnTo>
                  <a:pt x="0" y="150922"/>
                </a:lnTo>
                <a:cubicBezTo>
                  <a:pt x="0" y="67570"/>
                  <a:pt x="67570" y="0"/>
                  <a:pt x="150922" y="0"/>
                </a:cubicBezTo>
                <a:close/>
              </a:path>
            </a:pathLst>
          </a:custGeom>
          <a:ln w="50800" cap="sq" cmpd="dbl">
            <a:noFill/>
            <a:miter lim="800000"/>
          </a:ln>
          <a:effectLst/>
        </p:spPr>
      </p:pic>
      <p:pic>
        <p:nvPicPr>
          <p:cNvPr id="5" name="Picture 4"/>
          <p:cNvPicPr>
            <a:picLocks noChangeAspect="1"/>
          </p:cNvPicPr>
          <p:nvPr/>
        </p:nvPicPr>
        <p:blipFill rotWithShape="1">
          <a:blip r:embed="rId3"/>
          <a:srcRect r="-3" b="11976"/>
          <a:stretch/>
        </p:blipFill>
        <p:spPr>
          <a:xfrm>
            <a:off x="7590936" y="3516471"/>
            <a:ext cx="3445714" cy="2274728"/>
          </a:xfrm>
          <a:custGeom>
            <a:avLst/>
            <a:gdLst/>
            <a:ahLst/>
            <a:cxnLst/>
            <a:rect l="l" t="t" r="r" b="b"/>
            <a:pathLst>
              <a:path w="3445714" h="2274728">
                <a:moveTo>
                  <a:pt x="0" y="0"/>
                </a:moveTo>
                <a:lnTo>
                  <a:pt x="3445714" y="0"/>
                </a:lnTo>
                <a:lnTo>
                  <a:pt x="3445714" y="2123806"/>
                </a:lnTo>
                <a:cubicBezTo>
                  <a:pt x="3445714" y="2207158"/>
                  <a:pt x="3378144" y="2274728"/>
                  <a:pt x="3294792" y="2274728"/>
                </a:cubicBezTo>
                <a:lnTo>
                  <a:pt x="150922" y="2274728"/>
                </a:lnTo>
                <a:cubicBezTo>
                  <a:pt x="67570" y="2274728"/>
                  <a:pt x="0" y="2207158"/>
                  <a:pt x="0" y="2123806"/>
                </a:cubicBezTo>
                <a:close/>
              </a:path>
            </a:pathLst>
          </a:custGeom>
          <a:ln w="50800" cap="sq" cmpd="dbl">
            <a:noFill/>
            <a:miter lim="800000"/>
          </a:ln>
          <a:effectLst/>
        </p:spPr>
      </p:pic>
    </p:spTree>
    <p:extLst>
      <p:ext uri="{BB962C8B-B14F-4D97-AF65-F5344CB8AC3E}">
        <p14:creationId xmlns:p14="http://schemas.microsoft.com/office/powerpoint/2010/main" val="2041225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67574"/>
            <a:ext cx="7955034" cy="1456267"/>
          </a:xfrm>
        </p:spPr>
        <p:txBody>
          <a:bodyPr>
            <a:normAutofit/>
          </a:bodyPr>
          <a:lstStyle/>
          <a:p>
            <a:r>
              <a:rPr lang="en-GB" b="1" u="sng" dirty="0"/>
              <a:t>The Foundation Stage Curriculum</a:t>
            </a:r>
          </a:p>
        </p:txBody>
      </p:sp>
      <p:sp>
        <p:nvSpPr>
          <p:cNvPr id="10" name="Content Placeholder 2"/>
          <p:cNvSpPr>
            <a:spLocks noGrp="1"/>
          </p:cNvSpPr>
          <p:nvPr>
            <p:ph idx="1"/>
          </p:nvPr>
        </p:nvSpPr>
        <p:spPr>
          <a:xfrm>
            <a:off x="92363" y="993363"/>
            <a:ext cx="6692751" cy="5864637"/>
          </a:xfrm>
        </p:spPr>
        <p:txBody>
          <a:bodyPr>
            <a:normAutofit/>
          </a:bodyPr>
          <a:lstStyle/>
          <a:p>
            <a:pPr marL="0" lvl="0" indent="0">
              <a:lnSpc>
                <a:spcPct val="90000"/>
              </a:lnSpc>
              <a:buClr>
                <a:srgbClr val="1E5155">
                  <a:lumMod val="40000"/>
                  <a:lumOff val="60000"/>
                </a:srgbClr>
              </a:buClr>
              <a:buNone/>
            </a:pPr>
            <a:r>
              <a:rPr lang="en-GB" sz="2000" b="1" u="sng" dirty="0"/>
              <a:t>Specific areas of learning:</a:t>
            </a:r>
          </a:p>
          <a:p>
            <a:pPr lvl="0">
              <a:lnSpc>
                <a:spcPct val="90000"/>
              </a:lnSpc>
              <a:buClr>
                <a:srgbClr val="1E5155">
                  <a:lumMod val="40000"/>
                  <a:lumOff val="60000"/>
                </a:srgbClr>
              </a:buClr>
              <a:buFont typeface="Wingdings" panose="05000000000000000000" pitchFamily="2" charset="2"/>
              <a:buChar char="Ø"/>
            </a:pPr>
            <a:r>
              <a:rPr lang="en-GB" sz="1200" b="1" u="sng" dirty="0"/>
              <a:t>Literacy</a:t>
            </a:r>
          </a:p>
          <a:p>
            <a:pPr>
              <a:lnSpc>
                <a:spcPct val="90000"/>
              </a:lnSpc>
              <a:buClr>
                <a:srgbClr val="1E5155">
                  <a:lumMod val="40000"/>
                  <a:lumOff val="60000"/>
                </a:srgbClr>
              </a:buClr>
            </a:pPr>
            <a:r>
              <a:rPr lang="en-GB" sz="1200" b="1" dirty="0"/>
              <a:t>Comprehension</a:t>
            </a:r>
          </a:p>
          <a:p>
            <a:pPr>
              <a:lnSpc>
                <a:spcPct val="90000"/>
              </a:lnSpc>
              <a:buClr>
                <a:srgbClr val="1E5155">
                  <a:lumMod val="40000"/>
                  <a:lumOff val="60000"/>
                </a:srgbClr>
              </a:buClr>
            </a:pPr>
            <a:r>
              <a:rPr lang="en-GB" sz="1200" b="1" dirty="0"/>
              <a:t>Word Reading</a:t>
            </a:r>
          </a:p>
          <a:p>
            <a:pPr>
              <a:lnSpc>
                <a:spcPct val="90000"/>
              </a:lnSpc>
              <a:buClr>
                <a:srgbClr val="1E5155">
                  <a:lumMod val="40000"/>
                  <a:lumOff val="60000"/>
                </a:srgbClr>
              </a:buClr>
            </a:pPr>
            <a:r>
              <a:rPr lang="en-GB" sz="1200" b="1" dirty="0"/>
              <a:t>Writing</a:t>
            </a:r>
          </a:p>
          <a:p>
            <a:pPr>
              <a:lnSpc>
                <a:spcPct val="90000"/>
              </a:lnSpc>
              <a:buClr>
                <a:srgbClr val="1E5155">
                  <a:lumMod val="40000"/>
                  <a:lumOff val="60000"/>
                </a:srgbClr>
              </a:buClr>
            </a:pPr>
            <a:endParaRPr lang="en-GB" sz="1200" b="1" dirty="0"/>
          </a:p>
          <a:p>
            <a:pPr lvl="0">
              <a:lnSpc>
                <a:spcPct val="90000"/>
              </a:lnSpc>
              <a:buClr>
                <a:srgbClr val="1E5155">
                  <a:lumMod val="40000"/>
                  <a:lumOff val="60000"/>
                </a:srgbClr>
              </a:buClr>
              <a:buFont typeface="Wingdings" panose="05000000000000000000" pitchFamily="2" charset="2"/>
              <a:buChar char="Ø"/>
            </a:pPr>
            <a:r>
              <a:rPr lang="en-GB" sz="1200" b="1" u="sng" dirty="0"/>
              <a:t>Mathematics</a:t>
            </a:r>
          </a:p>
          <a:p>
            <a:pPr>
              <a:lnSpc>
                <a:spcPct val="90000"/>
              </a:lnSpc>
              <a:buClr>
                <a:srgbClr val="1E5155">
                  <a:lumMod val="40000"/>
                  <a:lumOff val="60000"/>
                </a:srgbClr>
              </a:buClr>
            </a:pPr>
            <a:r>
              <a:rPr lang="en-GB" sz="1200" b="1" dirty="0"/>
              <a:t>Number</a:t>
            </a:r>
          </a:p>
          <a:p>
            <a:pPr>
              <a:lnSpc>
                <a:spcPct val="90000"/>
              </a:lnSpc>
              <a:buClr>
                <a:srgbClr val="1E5155">
                  <a:lumMod val="40000"/>
                  <a:lumOff val="60000"/>
                </a:srgbClr>
              </a:buClr>
            </a:pPr>
            <a:r>
              <a:rPr lang="en-GB" sz="1200" b="1" dirty="0"/>
              <a:t>Number Patterns</a:t>
            </a:r>
          </a:p>
          <a:p>
            <a:pPr>
              <a:lnSpc>
                <a:spcPct val="90000"/>
              </a:lnSpc>
              <a:buClr>
                <a:srgbClr val="1E5155">
                  <a:lumMod val="40000"/>
                  <a:lumOff val="60000"/>
                </a:srgbClr>
              </a:buClr>
            </a:pPr>
            <a:endParaRPr lang="en-GB" sz="1200" b="1" dirty="0"/>
          </a:p>
          <a:p>
            <a:pPr lvl="0">
              <a:lnSpc>
                <a:spcPct val="90000"/>
              </a:lnSpc>
              <a:buClr>
                <a:srgbClr val="1E5155">
                  <a:lumMod val="40000"/>
                  <a:lumOff val="60000"/>
                </a:srgbClr>
              </a:buClr>
              <a:buFont typeface="Wingdings" panose="05000000000000000000" pitchFamily="2" charset="2"/>
              <a:buChar char="Ø"/>
            </a:pPr>
            <a:r>
              <a:rPr lang="en-GB" sz="1200" b="1" u="sng" dirty="0"/>
              <a:t>Understanding the World</a:t>
            </a:r>
          </a:p>
          <a:p>
            <a:pPr>
              <a:lnSpc>
                <a:spcPct val="90000"/>
              </a:lnSpc>
              <a:buClr>
                <a:srgbClr val="1E5155">
                  <a:lumMod val="40000"/>
                  <a:lumOff val="60000"/>
                </a:srgbClr>
              </a:buClr>
            </a:pPr>
            <a:r>
              <a:rPr lang="en-GB" sz="1200" b="1" dirty="0"/>
              <a:t>Past and Present</a:t>
            </a:r>
          </a:p>
          <a:p>
            <a:pPr>
              <a:lnSpc>
                <a:spcPct val="90000"/>
              </a:lnSpc>
              <a:buClr>
                <a:srgbClr val="1E5155">
                  <a:lumMod val="40000"/>
                  <a:lumOff val="60000"/>
                </a:srgbClr>
              </a:buClr>
            </a:pPr>
            <a:r>
              <a:rPr lang="en-GB" sz="1200" b="1" dirty="0"/>
              <a:t>People, Culture and Communities</a:t>
            </a:r>
          </a:p>
          <a:p>
            <a:pPr>
              <a:lnSpc>
                <a:spcPct val="90000"/>
              </a:lnSpc>
              <a:buClr>
                <a:srgbClr val="1E5155">
                  <a:lumMod val="40000"/>
                  <a:lumOff val="60000"/>
                </a:srgbClr>
              </a:buClr>
            </a:pPr>
            <a:r>
              <a:rPr lang="en-GB" sz="1200" b="1" dirty="0"/>
              <a:t>The Natural World</a:t>
            </a:r>
          </a:p>
          <a:p>
            <a:pPr>
              <a:lnSpc>
                <a:spcPct val="90000"/>
              </a:lnSpc>
              <a:buClr>
                <a:srgbClr val="1E5155">
                  <a:lumMod val="40000"/>
                  <a:lumOff val="60000"/>
                </a:srgbClr>
              </a:buClr>
            </a:pPr>
            <a:endParaRPr lang="en-GB" sz="1200" b="1" dirty="0"/>
          </a:p>
          <a:p>
            <a:pPr lvl="0">
              <a:lnSpc>
                <a:spcPct val="90000"/>
              </a:lnSpc>
              <a:buClr>
                <a:srgbClr val="1E5155">
                  <a:lumMod val="40000"/>
                  <a:lumOff val="60000"/>
                </a:srgbClr>
              </a:buClr>
              <a:buFont typeface="Wingdings" panose="05000000000000000000" pitchFamily="2" charset="2"/>
              <a:buChar char="Ø"/>
            </a:pPr>
            <a:r>
              <a:rPr lang="en-GB" sz="1200" b="1" u="sng" dirty="0"/>
              <a:t>Expressive Arts &amp; Design</a:t>
            </a:r>
          </a:p>
          <a:p>
            <a:pPr>
              <a:lnSpc>
                <a:spcPct val="90000"/>
              </a:lnSpc>
              <a:buClr>
                <a:srgbClr val="1E5155">
                  <a:lumMod val="40000"/>
                  <a:lumOff val="60000"/>
                </a:srgbClr>
              </a:buClr>
            </a:pPr>
            <a:r>
              <a:rPr lang="en-GB" sz="1200" b="1" dirty="0"/>
              <a:t>Creating with Materials</a:t>
            </a:r>
          </a:p>
          <a:p>
            <a:pPr>
              <a:lnSpc>
                <a:spcPct val="90000"/>
              </a:lnSpc>
              <a:buClr>
                <a:srgbClr val="1E5155">
                  <a:lumMod val="40000"/>
                  <a:lumOff val="60000"/>
                </a:srgbClr>
              </a:buClr>
            </a:pPr>
            <a:r>
              <a:rPr lang="en-GB" sz="1200" b="1" dirty="0"/>
              <a:t>Being Imaginative and Expressive</a:t>
            </a:r>
          </a:p>
        </p:txBody>
      </p:sp>
      <p:pic>
        <p:nvPicPr>
          <p:cNvPr id="2" name="Picture 1"/>
          <p:cNvPicPr>
            <a:picLocks noChangeAspect="1"/>
          </p:cNvPicPr>
          <p:nvPr/>
        </p:nvPicPr>
        <p:blipFill rotWithShape="1">
          <a:blip r:embed="rId2"/>
          <a:srcRect r="-1" b="24999"/>
          <a:stretch/>
        </p:blipFill>
        <p:spPr>
          <a:xfrm>
            <a:off x="5959325" y="2806240"/>
            <a:ext cx="2902538" cy="2902537"/>
          </a:xfrm>
          <a:custGeom>
            <a:avLst/>
            <a:gdLst/>
            <a:ahLst/>
            <a:cxnLst/>
            <a:rect l="l" t="t" r="r" b="b"/>
            <a:pathLst>
              <a:path w="2851962" h="2851962">
                <a:moveTo>
                  <a:pt x="1425981" y="0"/>
                </a:moveTo>
                <a:cubicBezTo>
                  <a:pt x="2213529" y="0"/>
                  <a:pt x="2851962" y="638433"/>
                  <a:pt x="2851962" y="1425981"/>
                </a:cubicBezTo>
                <a:cubicBezTo>
                  <a:pt x="2851962" y="2213529"/>
                  <a:pt x="2213529" y="2851962"/>
                  <a:pt x="1425981" y="2851962"/>
                </a:cubicBezTo>
                <a:cubicBezTo>
                  <a:pt x="638433" y="2851962"/>
                  <a:pt x="0" y="2213529"/>
                  <a:pt x="0" y="1425981"/>
                </a:cubicBezTo>
                <a:cubicBezTo>
                  <a:pt x="0" y="638433"/>
                  <a:pt x="638433" y="0"/>
                  <a:pt x="1425981" y="0"/>
                </a:cubicBezTo>
                <a:close/>
              </a:path>
            </a:pathLst>
          </a:custGeom>
        </p:spPr>
      </p:pic>
      <p:pic>
        <p:nvPicPr>
          <p:cNvPr id="6" name="Picture 5"/>
          <p:cNvPicPr>
            <a:picLocks noChangeAspect="1"/>
          </p:cNvPicPr>
          <p:nvPr/>
        </p:nvPicPr>
        <p:blipFill rotWithShape="1">
          <a:blip r:embed="rId3"/>
          <a:srcRect t="14483" r="1" b="22982"/>
          <a:stretch/>
        </p:blipFill>
        <p:spPr>
          <a:xfrm>
            <a:off x="8055588" y="-3863"/>
            <a:ext cx="4132754" cy="3445946"/>
          </a:xfrm>
          <a:custGeom>
            <a:avLst/>
            <a:gdLst/>
            <a:ahLst/>
            <a:cxnLst/>
            <a:rect l="l" t="t" r="r" b="b"/>
            <a:pathLst>
              <a:path w="4638368" h="3867534">
                <a:moveTo>
                  <a:pt x="303228" y="0"/>
                </a:moveTo>
                <a:lnTo>
                  <a:pt x="4638368" y="0"/>
                </a:lnTo>
                <a:lnTo>
                  <a:pt x="4638368" y="2952747"/>
                </a:lnTo>
                <a:lnTo>
                  <a:pt x="4585825" y="3013864"/>
                </a:lnTo>
                <a:cubicBezTo>
                  <a:pt x="4103088" y="3538671"/>
                  <a:pt x="3410622" y="3867534"/>
                  <a:pt x="2641346" y="3867534"/>
                </a:cubicBezTo>
                <a:cubicBezTo>
                  <a:pt x="1182571" y="3867534"/>
                  <a:pt x="0" y="2684963"/>
                  <a:pt x="0" y="1226188"/>
                </a:cubicBezTo>
                <a:cubicBezTo>
                  <a:pt x="0" y="815907"/>
                  <a:pt x="93544" y="427475"/>
                  <a:pt x="260466" y="81056"/>
                </a:cubicBezTo>
                <a:close/>
              </a:path>
            </a:pathLst>
          </a:custGeom>
        </p:spPr>
      </p:pic>
      <p:pic>
        <p:nvPicPr>
          <p:cNvPr id="5" name="Picture 4"/>
          <p:cNvPicPr>
            <a:picLocks noChangeAspect="1"/>
          </p:cNvPicPr>
          <p:nvPr/>
        </p:nvPicPr>
        <p:blipFill rotWithShape="1">
          <a:blip r:embed="rId4"/>
          <a:srcRect t="24057" r="1" b="14243"/>
          <a:stretch/>
        </p:blipFill>
        <p:spPr>
          <a:xfrm>
            <a:off x="8888133" y="4144246"/>
            <a:ext cx="3302966" cy="2717299"/>
          </a:xfrm>
          <a:custGeom>
            <a:avLst/>
            <a:gdLst/>
            <a:ahLst/>
            <a:cxnLst/>
            <a:rect l="l" t="t" r="r" b="b"/>
            <a:pathLst>
              <a:path w="3039855" h="2500842">
                <a:moveTo>
                  <a:pt x="1663658" y="0"/>
                </a:moveTo>
                <a:cubicBezTo>
                  <a:pt x="2180490" y="0"/>
                  <a:pt x="2642278" y="235674"/>
                  <a:pt x="2947417" y="605417"/>
                </a:cubicBezTo>
                <a:lnTo>
                  <a:pt x="3039855" y="729032"/>
                </a:lnTo>
                <a:lnTo>
                  <a:pt x="3039855" y="2500842"/>
                </a:lnTo>
                <a:lnTo>
                  <a:pt x="226952" y="2500842"/>
                </a:lnTo>
                <a:lnTo>
                  <a:pt x="155401" y="2366679"/>
                </a:lnTo>
                <a:cubicBezTo>
                  <a:pt x="55691" y="2153127"/>
                  <a:pt x="0" y="1914896"/>
                  <a:pt x="0" y="1663658"/>
                </a:cubicBezTo>
                <a:cubicBezTo>
                  <a:pt x="0" y="744845"/>
                  <a:pt x="744845" y="0"/>
                  <a:pt x="1663658" y="0"/>
                </a:cubicBezTo>
                <a:close/>
              </a:path>
            </a:pathLst>
          </a:custGeom>
        </p:spPr>
      </p:pic>
    </p:spTree>
    <p:extLst>
      <p:ext uri="{BB962C8B-B14F-4D97-AF65-F5344CB8AC3E}">
        <p14:creationId xmlns:p14="http://schemas.microsoft.com/office/powerpoint/2010/main" val="2947453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6892" y="609600"/>
            <a:ext cx="5550334" cy="1456267"/>
          </a:xfrm>
        </p:spPr>
        <p:txBody>
          <a:bodyPr>
            <a:normAutofit/>
          </a:bodyPr>
          <a:lstStyle/>
          <a:p>
            <a:r>
              <a:rPr lang="en-GB" b="1"/>
              <a:t>Statutory Assessments in Reception</a:t>
            </a:r>
            <a:endParaRPr lang="en-GB" dirty="0"/>
          </a:p>
        </p:txBody>
      </p:sp>
      <p:sp>
        <p:nvSpPr>
          <p:cNvPr id="3" name="Content Placeholder 2"/>
          <p:cNvSpPr>
            <a:spLocks noGrp="1"/>
          </p:cNvSpPr>
          <p:nvPr>
            <p:ph idx="1"/>
          </p:nvPr>
        </p:nvSpPr>
        <p:spPr>
          <a:xfrm>
            <a:off x="5266892" y="2142067"/>
            <a:ext cx="5550334" cy="3649133"/>
          </a:xfrm>
        </p:spPr>
        <p:txBody>
          <a:bodyPr>
            <a:normAutofit/>
          </a:bodyPr>
          <a:lstStyle/>
          <a:p>
            <a:pPr lvl="0">
              <a:buClr>
                <a:srgbClr val="1E5155">
                  <a:lumMod val="40000"/>
                  <a:lumOff val="60000"/>
                </a:srgbClr>
              </a:buClr>
              <a:buFont typeface="Wingdings" panose="05000000000000000000" pitchFamily="2" charset="2"/>
              <a:buChar char="Ø"/>
            </a:pPr>
            <a:r>
              <a:rPr lang="en-GB" b="1" dirty="0"/>
              <a:t>Reception Baseline Assessment (RBA) – at the beginning of the year</a:t>
            </a:r>
          </a:p>
          <a:p>
            <a:pPr lvl="0">
              <a:buClr>
                <a:srgbClr val="1E5155">
                  <a:lumMod val="40000"/>
                  <a:lumOff val="60000"/>
                </a:srgbClr>
              </a:buClr>
              <a:buFont typeface="Wingdings" panose="05000000000000000000" pitchFamily="2" charset="2"/>
              <a:buChar char="Ø"/>
            </a:pPr>
            <a:r>
              <a:rPr lang="en-GB" b="1" dirty="0"/>
              <a:t>Early Years Foundation Stage Profile (EYFSP) – at the end of the year</a:t>
            </a:r>
            <a:endParaRPr lang="en-GB" b="1" dirty="0">
              <a:cs typeface="Calibri"/>
            </a:endParaRPr>
          </a:p>
          <a:p>
            <a:pPr marL="0" lvl="0" indent="0">
              <a:buClr>
                <a:srgbClr val="1E5155">
                  <a:lumMod val="40000"/>
                  <a:lumOff val="60000"/>
                </a:srgbClr>
              </a:buClr>
              <a:buNone/>
            </a:pPr>
            <a:r>
              <a:rPr lang="en-GB" b="1" dirty="0"/>
              <a:t>Reception Outcomes 2022…</a:t>
            </a:r>
            <a:endParaRPr lang="en-GB" b="1" dirty="0">
              <a:cs typeface="Calibri"/>
            </a:endParaRPr>
          </a:p>
          <a:p>
            <a:r>
              <a:rPr lang="en-GB" b="1" dirty="0"/>
              <a:t>79% of our Reception children attained a ‘Good Level of Development’ (GLD) in 2023 which, is above the national average</a:t>
            </a:r>
            <a:endParaRPr lang="en-GB" b="1" dirty="0">
              <a:cs typeface="Calibri"/>
            </a:endParaRPr>
          </a:p>
          <a:p>
            <a:pPr marL="0" lvl="0" indent="0">
              <a:buClr>
                <a:srgbClr val="1E5155">
                  <a:lumMod val="40000"/>
                  <a:lumOff val="60000"/>
                </a:srgbClr>
              </a:buClr>
              <a:buNone/>
            </a:pPr>
            <a:endParaRPr lang="en-GB">
              <a:cs typeface="Calibri" panose="020F0502020204030204"/>
            </a:endParaRPr>
          </a:p>
        </p:txBody>
      </p:sp>
      <p:pic>
        <p:nvPicPr>
          <p:cNvPr id="4" name="Picture 3">
            <a:extLst>
              <a:ext uri="{FF2B5EF4-FFF2-40B4-BE49-F238E27FC236}">
                <a16:creationId xmlns:a16="http://schemas.microsoft.com/office/drawing/2014/main" id="{B5E88B68-2728-44FA-AB9A-1BC5D5DE3752}"/>
              </a:ext>
            </a:extLst>
          </p:cNvPr>
          <p:cNvPicPr>
            <a:picLocks noChangeAspect="1"/>
          </p:cNvPicPr>
          <p:nvPr/>
        </p:nvPicPr>
        <p:blipFill rotWithShape="1">
          <a:blip r:embed="rId2"/>
          <a:srcRect t="12329" r="-2" b="32197"/>
          <a:stretch/>
        </p:blipFill>
        <p:spPr>
          <a:xfrm>
            <a:off x="20" y="1"/>
            <a:ext cx="4635988" cy="3429000"/>
          </a:xfrm>
          <a:prstGeom prst="rect">
            <a:avLst/>
          </a:prstGeom>
        </p:spPr>
      </p:pic>
      <p:pic>
        <p:nvPicPr>
          <p:cNvPr id="5" name="Picture 4">
            <a:extLst>
              <a:ext uri="{FF2B5EF4-FFF2-40B4-BE49-F238E27FC236}">
                <a16:creationId xmlns:a16="http://schemas.microsoft.com/office/drawing/2014/main" id="{B2016083-1229-4153-B267-2F46B4269792}"/>
              </a:ext>
            </a:extLst>
          </p:cNvPr>
          <p:cNvPicPr>
            <a:picLocks noChangeAspect="1"/>
          </p:cNvPicPr>
          <p:nvPr/>
        </p:nvPicPr>
        <p:blipFill rotWithShape="1">
          <a:blip r:embed="rId3"/>
          <a:srcRect t="16540" r="-2" b="27970"/>
          <a:stretch/>
        </p:blipFill>
        <p:spPr>
          <a:xfrm>
            <a:off x="20" y="3429001"/>
            <a:ext cx="4635988" cy="3429974"/>
          </a:xfrm>
          <a:prstGeom prst="rect">
            <a:avLst/>
          </a:prstGeom>
        </p:spPr>
      </p:pic>
    </p:spTree>
    <p:extLst>
      <p:ext uri="{BB962C8B-B14F-4D97-AF65-F5344CB8AC3E}">
        <p14:creationId xmlns:p14="http://schemas.microsoft.com/office/powerpoint/2010/main" val="1102740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76C52-6429-B8C9-252B-4E34EAEA4D44}"/>
              </a:ext>
            </a:extLst>
          </p:cNvPr>
          <p:cNvSpPr>
            <a:spLocks noGrp="1"/>
          </p:cNvSpPr>
          <p:nvPr>
            <p:ph type="title"/>
          </p:nvPr>
        </p:nvSpPr>
        <p:spPr>
          <a:xfrm>
            <a:off x="600076" y="0"/>
            <a:ext cx="10131425" cy="1456267"/>
          </a:xfrm>
        </p:spPr>
        <p:txBody>
          <a:bodyPr/>
          <a:lstStyle/>
          <a:p>
            <a:r>
              <a:rPr lang="en-GB" b="1" dirty="0">
                <a:solidFill>
                  <a:srgbClr val="FFC000"/>
                </a:solidFill>
              </a:rPr>
              <a:t>Phonics</a:t>
            </a:r>
            <a:endParaRPr lang="en-US" dirty="0"/>
          </a:p>
        </p:txBody>
      </p:sp>
      <p:sp>
        <p:nvSpPr>
          <p:cNvPr id="3" name="Content Placeholder 2">
            <a:extLst>
              <a:ext uri="{FF2B5EF4-FFF2-40B4-BE49-F238E27FC236}">
                <a16:creationId xmlns:a16="http://schemas.microsoft.com/office/drawing/2014/main" id="{C730B527-D1AD-85BC-7C74-4FC0F2A1923A}"/>
              </a:ext>
            </a:extLst>
          </p:cNvPr>
          <p:cNvSpPr>
            <a:spLocks noGrp="1"/>
          </p:cNvSpPr>
          <p:nvPr>
            <p:ph idx="1"/>
          </p:nvPr>
        </p:nvSpPr>
        <p:spPr>
          <a:xfrm>
            <a:off x="285751" y="1099079"/>
            <a:ext cx="11630024" cy="5558895"/>
          </a:xfrm>
        </p:spPr>
        <p:txBody>
          <a:bodyPr>
            <a:normAutofit/>
          </a:bodyPr>
          <a:lstStyle/>
          <a:p>
            <a:r>
              <a:rPr lang="en-US" dirty="0"/>
              <a:t>At Bearwood we use the Lesley Clarke synthetic phonics scheme to teach our phonics. </a:t>
            </a:r>
          </a:p>
          <a:p>
            <a:r>
              <a:rPr lang="en-US" dirty="0"/>
              <a:t>In Nursery, children will participate in Phase 1 phonics activities such as listening games, rhymes, songs and robot talk.</a:t>
            </a:r>
          </a:p>
          <a:p>
            <a:r>
              <a:rPr lang="en-US" dirty="0"/>
              <a:t>In Reception children will begin formal phonics lessons mid September and will work through Phase 2 and 3. </a:t>
            </a:r>
          </a:p>
          <a:p>
            <a:r>
              <a:rPr lang="en-US" dirty="0"/>
              <a:t>Each child will have a slightly different pace in their learning, we focus on helping each child to understand the sounds and skills that phonics teaches.</a:t>
            </a:r>
          </a:p>
          <a:p>
            <a:r>
              <a:rPr lang="en-US" dirty="0"/>
              <a:t>Once children have begun learning the first few sounds of phase 2 we will begin sending home some reading books. These will be matched to the child’s ability but should be able to be read fluently. We want to encourage a love of reading in your child.</a:t>
            </a:r>
          </a:p>
          <a:p>
            <a:endParaRPr lang="en-US" dirty="0"/>
          </a:p>
          <a:p>
            <a:r>
              <a:rPr lang="en-US" dirty="0"/>
              <a:t>There will be a phonics workshop for Reception parents to help you to understand what phonics is, and how we teach it to the children. Please look out for this information. </a:t>
            </a:r>
          </a:p>
          <a:p>
            <a:endParaRPr lang="en-US" dirty="0"/>
          </a:p>
          <a:p>
            <a:r>
              <a:rPr lang="en-US" dirty="0"/>
              <a:t>Reading at home is an ESSENTIAL part of a child’s development and should happen as much as possible. In Nursery this should be an adult and child sharing a picture book together at a convenient time of day for you as a family. In Reception, this should continue to happen, alongside encouraging the children to look for sounds, find words or read their reading book. </a:t>
            </a:r>
          </a:p>
        </p:txBody>
      </p:sp>
      <p:pic>
        <p:nvPicPr>
          <p:cNvPr id="4098" name="Picture 2" descr="Willoughton Primary School - Phonics">
            <a:extLst>
              <a:ext uri="{FF2B5EF4-FFF2-40B4-BE49-F238E27FC236}">
                <a16:creationId xmlns:a16="http://schemas.microsoft.com/office/drawing/2014/main" id="{BEE55DC7-563F-8F32-84F0-C5EEF315482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0988"/>
          <a:stretch/>
        </p:blipFill>
        <p:spPr bwMode="auto">
          <a:xfrm>
            <a:off x="8784771" y="179614"/>
            <a:ext cx="3228975" cy="1276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22010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b5bf702f-961c-4621-bc78-d5eefd1698a4">
      <UserInfo>
        <DisplayName>Kayleigh Haden</DisplayName>
        <AccountId>14</AccountId>
        <AccountType/>
      </UserInfo>
    </SharedWithUsers>
    <lcf76f155ced4ddcb4097134ff3c332f xmlns="dad06dde-0faf-4c01-a0af-8dd65eb9d678">
      <Terms xmlns="http://schemas.microsoft.com/office/infopath/2007/PartnerControls"/>
    </lcf76f155ced4ddcb4097134ff3c332f>
    <TaxCatchAll xmlns="b5bf702f-961c-4621-bc78-d5eefd1698a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77B033E2C8E9940A543815DB374AEE4" ma:contentTypeVersion="17" ma:contentTypeDescription="Create a new document." ma:contentTypeScope="" ma:versionID="79164ecb4b77926696cdb4a84abfa42e">
  <xsd:schema xmlns:xsd="http://www.w3.org/2001/XMLSchema" xmlns:xs="http://www.w3.org/2001/XMLSchema" xmlns:p="http://schemas.microsoft.com/office/2006/metadata/properties" xmlns:ns2="dad06dde-0faf-4c01-a0af-8dd65eb9d678" xmlns:ns3="b5bf702f-961c-4621-bc78-d5eefd1698a4" targetNamespace="http://schemas.microsoft.com/office/2006/metadata/properties" ma:root="true" ma:fieldsID="e093718f8b5ac00d51238935116ceee4" ns2:_="" ns3:_="">
    <xsd:import namespace="dad06dde-0faf-4c01-a0af-8dd65eb9d678"/>
    <xsd:import namespace="b5bf702f-961c-4621-bc78-d5eefd1698a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d06dde-0faf-4c01-a0af-8dd65eb9d6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c9e7333-3211-4ff5-8ead-11d3dfd4558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5bf702f-961c-4621-bc78-d5eefd1698a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b17e48b-bf7f-44ab-8213-fec8ca23153d}" ma:internalName="TaxCatchAll" ma:showField="CatchAllData" ma:web="b5bf702f-961c-4621-bc78-d5eefd1698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1918B3-3786-4EE2-9D8A-654C25208BEB}">
  <ds:schemaRefs>
    <ds:schemaRef ds:uri="http://schemas.microsoft.com/sharepoint/v3/contenttype/forms"/>
  </ds:schemaRefs>
</ds:datastoreItem>
</file>

<file path=customXml/itemProps2.xml><?xml version="1.0" encoding="utf-8"?>
<ds:datastoreItem xmlns:ds="http://schemas.openxmlformats.org/officeDocument/2006/customXml" ds:itemID="{E1CD38D1-3894-43A6-A9A4-295BB94BB67A}">
  <ds:schemaRefs>
    <ds:schemaRef ds:uri="http://schemas.microsoft.com/office/2006/metadata/properties"/>
    <ds:schemaRef ds:uri="http://schemas.openxmlformats.org/package/2006/metadata/core-properties"/>
    <ds:schemaRef ds:uri="http://purl.org/dc/dcmitype/"/>
    <ds:schemaRef ds:uri="b5bf702f-961c-4621-bc78-d5eefd1698a4"/>
    <ds:schemaRef ds:uri="http://www.w3.org/XML/1998/namespace"/>
    <ds:schemaRef ds:uri="http://purl.org/dc/terms/"/>
    <ds:schemaRef ds:uri="http://schemas.microsoft.com/office/2006/documentManagement/types"/>
    <ds:schemaRef ds:uri="http://schemas.microsoft.com/office/infopath/2007/PartnerControls"/>
    <ds:schemaRef ds:uri="dad06dde-0faf-4c01-a0af-8dd65eb9d678"/>
    <ds:schemaRef ds:uri="http://purl.org/dc/elements/1.1/"/>
  </ds:schemaRefs>
</ds:datastoreItem>
</file>

<file path=customXml/itemProps3.xml><?xml version="1.0" encoding="utf-8"?>
<ds:datastoreItem xmlns:ds="http://schemas.openxmlformats.org/officeDocument/2006/customXml" ds:itemID="{EC26782B-FED8-41F4-A8B2-A119B2A47B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d06dde-0faf-4c01-a0af-8dd65eb9d678"/>
    <ds:schemaRef ds:uri="b5bf702f-961c-4621-bc78-d5eefd1698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{1CAC6DEF-5061-D346-86E9-9A41EB594132}tf10001058</Template>
  <TotalTime>1299</TotalTime>
  <Words>1146</Words>
  <Application>Microsoft Office PowerPoint</Application>
  <PresentationFormat>Widescreen</PresentationFormat>
  <Paragraphs>118</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Wingdings</vt:lpstr>
      <vt:lpstr>Celestial</vt:lpstr>
      <vt:lpstr>Bearwood Primary School  Early Years Foundation Stage  Welcome to Nursery and Reception  September 2023</vt:lpstr>
      <vt:lpstr>Foundation Stage Staff</vt:lpstr>
      <vt:lpstr>Uniform</vt:lpstr>
      <vt:lpstr>What else does my child need to bring?</vt:lpstr>
      <vt:lpstr>The Foundation Stage Curriculum</vt:lpstr>
      <vt:lpstr>The Foundation Stage Curriculum</vt:lpstr>
      <vt:lpstr>The Foundation Stage Curriculum</vt:lpstr>
      <vt:lpstr>Statutory Assessments in Reception</vt:lpstr>
      <vt:lpstr>Phonics</vt:lpstr>
      <vt:lpstr>Learning through play</vt:lpstr>
      <vt:lpstr>In the moment planning</vt:lpstr>
      <vt:lpstr>Communication</vt:lpstr>
      <vt:lpstr>What can I do at home?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Bearwood Primary School  New Reception Class 2019/20</dc:title>
  <dc:creator>Head Bearwood Primary School</dc:creator>
  <cp:lastModifiedBy>Jennifer Proud</cp:lastModifiedBy>
  <cp:revision>166</cp:revision>
  <dcterms:created xsi:type="dcterms:W3CDTF">2019-07-03T07:32:47Z</dcterms:created>
  <dcterms:modified xsi:type="dcterms:W3CDTF">2023-09-21T07:35:32Z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0x010100377B033E2C8E9940A543815DB374AEE4</vt:lpwstr>
  </property>
  <property fmtid="{D5CDD505-2E9C-101B-9397-08002B2CF9AE}" pid="3" name="MediaServiceImageTags">
    <vt:lpwstr/>
  </property>
</Properties>
</file>