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3"/>
  </p:sldMasterIdLst>
  <p:notesMasterIdLst>
    <p:notesMasterId r:id="rId24"/>
  </p:notesMasterIdLst>
  <p:sldIdLst>
    <p:sldId id="283" r:id="rId4"/>
    <p:sldId id="282" r:id="rId5"/>
    <p:sldId id="284" r:id="rId6"/>
    <p:sldId id="285" r:id="rId7"/>
    <p:sldId id="286" r:id="rId8"/>
    <p:sldId id="287" r:id="rId9"/>
    <p:sldId id="288" r:id="rId10"/>
    <p:sldId id="289" r:id="rId11"/>
    <p:sldId id="290" r:id="rId12"/>
    <p:sldId id="258" r:id="rId13"/>
    <p:sldId id="279" r:id="rId14"/>
    <p:sldId id="278" r:id="rId15"/>
    <p:sldId id="259" r:id="rId16"/>
    <p:sldId id="260" r:id="rId17"/>
    <p:sldId id="262" r:id="rId18"/>
    <p:sldId id="265" r:id="rId19"/>
    <p:sldId id="263" r:id="rId20"/>
    <p:sldId id="266" r:id="rId21"/>
    <p:sldId id="261" r:id="rId22"/>
    <p:sldId id="257" r:id="rId23"/>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952" autoAdjust="0"/>
  </p:normalViewPr>
  <p:slideViewPr>
    <p:cSldViewPr snapToGrid="0">
      <p:cViewPr varScale="1">
        <p:scale>
          <a:sx n="91" d="100"/>
          <a:sy n="91" d="100"/>
        </p:scale>
        <p:origin x="13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BB7D84FF-C10F-4307-8D82-D3A2322DA099}" type="datetimeFigureOut">
              <a:rPr lang="en-GB" smtClean="0"/>
              <a:t>09/02/2023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45F7A5A-8B04-4E26-B2DB-EEFA3D14E5EB}" type="slidenum">
              <a:rPr lang="en-GB" smtClean="0"/>
              <a:t>‹#›</a:t>
            </a:fld>
            <a:endParaRPr lang="en-GB"/>
          </a:p>
        </p:txBody>
      </p:sp>
    </p:spTree>
    <p:extLst>
      <p:ext uri="{BB962C8B-B14F-4D97-AF65-F5344CB8AC3E}">
        <p14:creationId xmlns:p14="http://schemas.microsoft.com/office/powerpoint/2010/main" val="339235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121211"/>
                </a:solidFill>
                <a:latin typeface="HelveticaNeueLT Arabic 55 Roman"/>
              </a:rPr>
              <a:t>https://www.saferinternetday.org/news/article?id=7043422</a:t>
            </a:r>
          </a:p>
          <a:p>
            <a:endParaRPr lang="en-GB" dirty="0"/>
          </a:p>
        </p:txBody>
      </p:sp>
      <p:sp>
        <p:nvSpPr>
          <p:cNvPr id="4" name="Slide Number Placeholder 3"/>
          <p:cNvSpPr>
            <a:spLocks noGrp="1"/>
          </p:cNvSpPr>
          <p:nvPr>
            <p:ph type="sldNum" sz="quarter" idx="5"/>
          </p:nvPr>
        </p:nvSpPr>
        <p:spPr/>
        <p:txBody>
          <a:bodyPr/>
          <a:lstStyle/>
          <a:p>
            <a:fld id="{3AEEC388-2548-4982-B3EB-46FE10F23D85}" type="slidenum">
              <a:rPr lang="en-GB" smtClean="0"/>
              <a:t>1</a:t>
            </a:fld>
            <a:endParaRPr lang="en-GB"/>
          </a:p>
        </p:txBody>
      </p:sp>
    </p:spTree>
    <p:extLst>
      <p:ext uri="{BB962C8B-B14F-4D97-AF65-F5344CB8AC3E}">
        <p14:creationId xmlns:p14="http://schemas.microsoft.com/office/powerpoint/2010/main" val="314924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521341-850D-40E1-BB3D-87946DC9B06D}" type="slidenum">
              <a:rPr lang="en-GB" smtClean="0"/>
              <a:t>2</a:t>
            </a:fld>
            <a:endParaRPr lang="en-GB"/>
          </a:p>
        </p:txBody>
      </p:sp>
    </p:spTree>
    <p:extLst>
      <p:ext uri="{BB962C8B-B14F-4D97-AF65-F5344CB8AC3E}">
        <p14:creationId xmlns:p14="http://schemas.microsoft.com/office/powerpoint/2010/main" val="279640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0BBE30-AD88-49F1-A389-9C094D67644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D5B2-96FD-4798-A385-CC4A1A1B662B}" type="slidenum">
              <a:rPr lang="en-GB" smtClean="0"/>
              <a:t>‹#›</a:t>
            </a:fld>
            <a:endParaRPr lang="en-GB"/>
          </a:p>
        </p:txBody>
      </p:sp>
    </p:spTree>
    <p:extLst>
      <p:ext uri="{BB962C8B-B14F-4D97-AF65-F5344CB8AC3E}">
        <p14:creationId xmlns:p14="http://schemas.microsoft.com/office/powerpoint/2010/main" val="185231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0BBE30-AD88-49F1-A389-9C094D67644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D5B2-96FD-4798-A385-CC4A1A1B662B}" type="slidenum">
              <a:rPr lang="en-GB" smtClean="0"/>
              <a:t>‹#›</a:t>
            </a:fld>
            <a:endParaRPr lang="en-GB"/>
          </a:p>
        </p:txBody>
      </p:sp>
    </p:spTree>
    <p:extLst>
      <p:ext uri="{BB962C8B-B14F-4D97-AF65-F5344CB8AC3E}">
        <p14:creationId xmlns:p14="http://schemas.microsoft.com/office/powerpoint/2010/main" val="417270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0BBE30-AD88-49F1-A389-9C094D67644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D5B2-96FD-4798-A385-CC4A1A1B662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539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0BBE30-AD88-49F1-A389-9C094D67644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D5B2-96FD-4798-A385-CC4A1A1B662B}" type="slidenum">
              <a:rPr lang="en-GB" smtClean="0"/>
              <a:t>‹#›</a:t>
            </a:fld>
            <a:endParaRPr lang="en-GB"/>
          </a:p>
        </p:txBody>
      </p:sp>
    </p:spTree>
    <p:extLst>
      <p:ext uri="{BB962C8B-B14F-4D97-AF65-F5344CB8AC3E}">
        <p14:creationId xmlns:p14="http://schemas.microsoft.com/office/powerpoint/2010/main" val="210157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0BBE30-AD88-49F1-A389-9C094D67644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D5B2-96FD-4798-A385-CC4A1A1B662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0751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0BBE30-AD88-49F1-A389-9C094D67644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D5B2-96FD-4798-A385-CC4A1A1B662B}" type="slidenum">
              <a:rPr lang="en-GB" smtClean="0"/>
              <a:t>‹#›</a:t>
            </a:fld>
            <a:endParaRPr lang="en-GB"/>
          </a:p>
        </p:txBody>
      </p:sp>
    </p:spTree>
    <p:extLst>
      <p:ext uri="{BB962C8B-B14F-4D97-AF65-F5344CB8AC3E}">
        <p14:creationId xmlns:p14="http://schemas.microsoft.com/office/powerpoint/2010/main" val="977238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BBE30-AD88-49F1-A389-9C094D67644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D5B2-96FD-4798-A385-CC4A1A1B662B}" type="slidenum">
              <a:rPr lang="en-GB" smtClean="0"/>
              <a:t>‹#›</a:t>
            </a:fld>
            <a:endParaRPr lang="en-GB"/>
          </a:p>
        </p:txBody>
      </p:sp>
    </p:spTree>
    <p:extLst>
      <p:ext uri="{BB962C8B-B14F-4D97-AF65-F5344CB8AC3E}">
        <p14:creationId xmlns:p14="http://schemas.microsoft.com/office/powerpoint/2010/main" val="1306427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BBE30-AD88-49F1-A389-9C094D67644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D5B2-96FD-4798-A385-CC4A1A1B662B}" type="slidenum">
              <a:rPr lang="en-GB" smtClean="0"/>
              <a:t>‹#›</a:t>
            </a:fld>
            <a:endParaRPr lang="en-GB"/>
          </a:p>
        </p:txBody>
      </p:sp>
    </p:spTree>
    <p:extLst>
      <p:ext uri="{BB962C8B-B14F-4D97-AF65-F5344CB8AC3E}">
        <p14:creationId xmlns:p14="http://schemas.microsoft.com/office/powerpoint/2010/main" val="398183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9719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BBE30-AD88-49F1-A389-9C094D67644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D5B2-96FD-4798-A385-CC4A1A1B662B}" type="slidenum">
              <a:rPr lang="en-GB" smtClean="0"/>
              <a:t>‹#›</a:t>
            </a:fld>
            <a:endParaRPr lang="en-GB"/>
          </a:p>
        </p:txBody>
      </p:sp>
    </p:spTree>
    <p:extLst>
      <p:ext uri="{BB962C8B-B14F-4D97-AF65-F5344CB8AC3E}">
        <p14:creationId xmlns:p14="http://schemas.microsoft.com/office/powerpoint/2010/main" val="171471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0BBE30-AD88-49F1-A389-9C094D67644C}"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D5B2-96FD-4798-A385-CC4A1A1B662B}" type="slidenum">
              <a:rPr lang="en-GB" smtClean="0"/>
              <a:t>‹#›</a:t>
            </a:fld>
            <a:endParaRPr lang="en-GB"/>
          </a:p>
        </p:txBody>
      </p:sp>
    </p:spTree>
    <p:extLst>
      <p:ext uri="{BB962C8B-B14F-4D97-AF65-F5344CB8AC3E}">
        <p14:creationId xmlns:p14="http://schemas.microsoft.com/office/powerpoint/2010/main" val="274663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0BBE30-AD88-49F1-A389-9C094D67644C}"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CD5B2-96FD-4798-A385-CC4A1A1B662B}" type="slidenum">
              <a:rPr lang="en-GB" smtClean="0"/>
              <a:t>‹#›</a:t>
            </a:fld>
            <a:endParaRPr lang="en-GB"/>
          </a:p>
        </p:txBody>
      </p:sp>
    </p:spTree>
    <p:extLst>
      <p:ext uri="{BB962C8B-B14F-4D97-AF65-F5344CB8AC3E}">
        <p14:creationId xmlns:p14="http://schemas.microsoft.com/office/powerpoint/2010/main" val="311174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0BBE30-AD88-49F1-A389-9C094D67644C}" type="datetimeFigureOut">
              <a:rPr lang="en-GB" smtClean="0"/>
              <a:t>09/02/2023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3CD5B2-96FD-4798-A385-CC4A1A1B662B}" type="slidenum">
              <a:rPr lang="en-GB" smtClean="0"/>
              <a:t>‹#›</a:t>
            </a:fld>
            <a:endParaRPr lang="en-GB"/>
          </a:p>
        </p:txBody>
      </p:sp>
    </p:spTree>
    <p:extLst>
      <p:ext uri="{BB962C8B-B14F-4D97-AF65-F5344CB8AC3E}">
        <p14:creationId xmlns:p14="http://schemas.microsoft.com/office/powerpoint/2010/main" val="209962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0BBE30-AD88-49F1-A389-9C094D67644C}" type="datetimeFigureOut">
              <a:rPr lang="en-GB" smtClean="0"/>
              <a:t>09/02/2023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3CD5B2-96FD-4798-A385-CC4A1A1B662B}" type="slidenum">
              <a:rPr lang="en-GB" smtClean="0"/>
              <a:t>‹#›</a:t>
            </a:fld>
            <a:endParaRPr lang="en-GB"/>
          </a:p>
        </p:txBody>
      </p:sp>
    </p:spTree>
    <p:extLst>
      <p:ext uri="{BB962C8B-B14F-4D97-AF65-F5344CB8AC3E}">
        <p14:creationId xmlns:p14="http://schemas.microsoft.com/office/powerpoint/2010/main" val="93173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BBE30-AD88-49F1-A389-9C094D67644C}" type="datetimeFigureOut">
              <a:rPr lang="en-GB" smtClean="0"/>
              <a:t>09/02/2023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3CD5B2-96FD-4798-A385-CC4A1A1B662B}" type="slidenum">
              <a:rPr lang="en-GB" smtClean="0"/>
              <a:t>‹#›</a:t>
            </a:fld>
            <a:endParaRPr lang="en-GB"/>
          </a:p>
        </p:txBody>
      </p:sp>
    </p:spTree>
    <p:extLst>
      <p:ext uri="{BB962C8B-B14F-4D97-AF65-F5344CB8AC3E}">
        <p14:creationId xmlns:p14="http://schemas.microsoft.com/office/powerpoint/2010/main" val="62063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0BBE30-AD88-49F1-A389-9C094D67644C}"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CD5B2-96FD-4798-A385-CC4A1A1B662B}" type="slidenum">
              <a:rPr lang="en-GB" smtClean="0"/>
              <a:t>‹#›</a:t>
            </a:fld>
            <a:endParaRPr lang="en-GB"/>
          </a:p>
        </p:txBody>
      </p:sp>
    </p:spTree>
    <p:extLst>
      <p:ext uri="{BB962C8B-B14F-4D97-AF65-F5344CB8AC3E}">
        <p14:creationId xmlns:p14="http://schemas.microsoft.com/office/powerpoint/2010/main" val="171875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CD5B2-96FD-4798-A385-CC4A1A1B662B}" type="slidenum">
              <a:rPr lang="en-GB" smtClean="0"/>
              <a:t>‹#›</a:t>
            </a:fld>
            <a:endParaRPr lang="en-GB"/>
          </a:p>
        </p:txBody>
      </p:sp>
      <p:sp>
        <p:nvSpPr>
          <p:cNvPr id="5" name="Date Placeholder 4"/>
          <p:cNvSpPr>
            <a:spLocks noGrp="1"/>
          </p:cNvSpPr>
          <p:nvPr>
            <p:ph type="dt" sz="half" idx="10"/>
          </p:nvPr>
        </p:nvSpPr>
        <p:spPr/>
        <p:txBody>
          <a:bodyPr/>
          <a:lstStyle/>
          <a:p>
            <a:fld id="{CD0BBE30-AD88-49F1-A389-9C094D67644C}" type="datetimeFigureOut">
              <a:rPr lang="en-GB" smtClean="0"/>
              <a:t>09/02/2023</a:t>
            </a:fld>
            <a:endParaRPr lang="en-GB"/>
          </a:p>
        </p:txBody>
      </p:sp>
    </p:spTree>
    <p:extLst>
      <p:ext uri="{BB962C8B-B14F-4D97-AF65-F5344CB8AC3E}">
        <p14:creationId xmlns:p14="http://schemas.microsoft.com/office/powerpoint/2010/main" val="229630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0BBE30-AD88-49F1-A389-9C094D67644C}" type="datetimeFigureOut">
              <a:rPr lang="en-GB" smtClean="0"/>
              <a:t>09/02/2023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63CD5B2-96FD-4798-A385-CC4A1A1B662B}" type="slidenum">
              <a:rPr lang="en-GB" smtClean="0"/>
              <a:t>‹#›</a:t>
            </a:fld>
            <a:endParaRPr lang="en-GB"/>
          </a:p>
        </p:txBody>
      </p:sp>
    </p:spTree>
    <p:extLst>
      <p:ext uri="{BB962C8B-B14F-4D97-AF65-F5344CB8AC3E}">
        <p14:creationId xmlns:p14="http://schemas.microsoft.com/office/powerpoint/2010/main" val="41186928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arentzone.org.uk/advice/parent-guide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parents.parentzone.org.uk/morearticles/screen-time-everything-you-need-to-kno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parents.parentzone.org.uk/morearticles/screen-time-everything-you-need-to-know" TargetMode="External"/><Relationship Id="rId2" Type="http://schemas.openxmlformats.org/officeDocument/2006/relationships/hyperlink" Target="https://parentzone.org.uk/advice/parent-guides" TargetMode="External"/><Relationship Id="rId1" Type="http://schemas.openxmlformats.org/officeDocument/2006/relationships/slideLayout" Target="../slideLayouts/slideLayout2.xml"/><Relationship Id="rId4" Type="http://schemas.openxmlformats.org/officeDocument/2006/relationships/hyperlink" Target="https://www.internetmatter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https://www.internetmatters.org/hub/question/how-can-parents-create-an-open-environment-for-children-to-talk/"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internetmatters.org/advice/0-5/" TargetMode="External"/><Relationship Id="rId7" Type="http://schemas.openxmlformats.org/officeDocument/2006/relationships/hyperlink" Target="https://www.internetmatters.org/resources/supporting-children-digital-journey/" TargetMode="External"/><Relationship Id="rId2" Type="http://schemas.openxmlformats.org/officeDocument/2006/relationships/hyperlink" Target="https://www.internetmatters.org/issues/" TargetMode="External"/><Relationship Id="rId1" Type="http://schemas.openxmlformats.org/officeDocument/2006/relationships/slideLayout" Target="../slideLayouts/slideLayout17.xml"/><Relationship Id="rId6" Type="http://schemas.openxmlformats.org/officeDocument/2006/relationships/hyperlink" Target="https://www.internetmatters.org/advice/14plus/" TargetMode="External"/><Relationship Id="rId5" Type="http://schemas.openxmlformats.org/officeDocument/2006/relationships/hyperlink" Target="https://www.internetmatters.org/advice/11-13/" TargetMode="External"/><Relationship Id="rId4" Type="http://schemas.openxmlformats.org/officeDocument/2006/relationships/hyperlink" Target="https://www.internetmatters.org/advice/6-1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internetmatters.org/resources/glossary/" TargetMode="External"/><Relationship Id="rId2" Type="http://schemas.openxmlformats.org/officeDocument/2006/relationships/hyperlink" Target="https://www.internetmatters.org/resources/digital-resilience-toolkit/" TargetMode="External"/><Relationship Id="rId1" Type="http://schemas.openxmlformats.org/officeDocument/2006/relationships/slideLayout" Target="../slideLayouts/slideLayout17.xml"/><Relationship Id="rId4" Type="http://schemas.openxmlformats.org/officeDocument/2006/relationships/hyperlink" Target="https://www.internetmatters.org/resources/text-dictionary/"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internetmatters.org/issues/online-pornography/protect-your-child/#meaningful_conversations"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hyperlink" Target="https://www.internetmatters.org/safer-internet-day/#interactive-tools"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5182" y="1274187"/>
            <a:ext cx="6917055" cy="1758814"/>
          </a:xfrm>
          <a:prstGeom prst="rect">
            <a:avLst/>
          </a:prstGeom>
        </p:spPr>
        <p:txBody>
          <a:bodyPr vert="horz" wrap="square" lIns="0" tIns="14604" rIns="0" bIns="0" rtlCol="0">
            <a:spAutoFit/>
          </a:bodyPr>
          <a:lstStyle/>
          <a:p>
            <a:pPr algn="ctr">
              <a:lnSpc>
                <a:spcPts val="6820"/>
              </a:lnSpc>
            </a:pPr>
            <a:r>
              <a:rPr sz="5900" spc="5" dirty="0"/>
              <a:t>Safer</a:t>
            </a:r>
            <a:r>
              <a:rPr sz="5900" spc="-25" dirty="0"/>
              <a:t> </a:t>
            </a:r>
            <a:r>
              <a:rPr sz="5900" spc="5" dirty="0"/>
              <a:t>Internet</a:t>
            </a:r>
            <a:r>
              <a:rPr sz="5900" spc="-25" dirty="0"/>
              <a:t> </a:t>
            </a:r>
            <a:r>
              <a:rPr sz="5900" spc="5" dirty="0"/>
              <a:t>Day</a:t>
            </a:r>
            <a:br>
              <a:rPr lang="en-GB" sz="5900" spc="5" dirty="0"/>
            </a:br>
            <a:endParaRPr sz="5900" dirty="0"/>
          </a:p>
        </p:txBody>
      </p:sp>
      <p:pic>
        <p:nvPicPr>
          <p:cNvPr id="3" name="Picture 2" descr="Icon&#10;&#10;Description automatically generated">
            <a:extLst>
              <a:ext uri="{FF2B5EF4-FFF2-40B4-BE49-F238E27FC236}">
                <a16:creationId xmlns:a16="http://schemas.microsoft.com/office/drawing/2014/main" id="{848FC2F8-1829-8A42-8197-A01D8FD9E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10" y="1003453"/>
            <a:ext cx="2408972" cy="2315029"/>
          </a:xfrm>
          <a:prstGeom prst="rect">
            <a:avLst/>
          </a:prstGeom>
        </p:spPr>
      </p:pic>
      <p:pic>
        <p:nvPicPr>
          <p:cNvPr id="4" name="Picture 3">
            <a:extLst>
              <a:ext uri="{FF2B5EF4-FFF2-40B4-BE49-F238E27FC236}">
                <a16:creationId xmlns:a16="http://schemas.microsoft.com/office/drawing/2014/main" id="{11CC305A-D802-4509-8C14-C2945F1054BF}"/>
              </a:ext>
            </a:extLst>
          </p:cNvPr>
          <p:cNvPicPr>
            <a:picLocks noChangeAspect="1"/>
          </p:cNvPicPr>
          <p:nvPr/>
        </p:nvPicPr>
        <p:blipFill>
          <a:blip r:embed="rId4"/>
          <a:stretch>
            <a:fillRect/>
          </a:stretch>
        </p:blipFill>
        <p:spPr>
          <a:xfrm>
            <a:off x="3260424" y="2983297"/>
            <a:ext cx="5459706" cy="35237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C2E94F-9503-4C6D-B8D4-8F0E2808BCC3}"/>
              </a:ext>
            </a:extLst>
          </p:cNvPr>
          <p:cNvPicPr>
            <a:picLocks noGrp="1" noChangeAspect="1"/>
          </p:cNvPicPr>
          <p:nvPr>
            <p:ph idx="1"/>
          </p:nvPr>
        </p:nvPicPr>
        <p:blipFill>
          <a:blip r:embed="rId2"/>
          <a:stretch>
            <a:fillRect/>
          </a:stretch>
        </p:blipFill>
        <p:spPr>
          <a:xfrm>
            <a:off x="622852" y="446334"/>
            <a:ext cx="10730948" cy="6046541"/>
          </a:xfrm>
          <a:prstGeom prst="rect">
            <a:avLst/>
          </a:prstGeom>
        </p:spPr>
      </p:pic>
    </p:spTree>
    <p:extLst>
      <p:ext uri="{BB962C8B-B14F-4D97-AF65-F5344CB8AC3E}">
        <p14:creationId xmlns:p14="http://schemas.microsoft.com/office/powerpoint/2010/main" val="3076563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E4ED-8A6D-4E62-82CF-F045011A868E}"/>
              </a:ext>
            </a:extLst>
          </p:cNvPr>
          <p:cNvSpPr>
            <a:spLocks noGrp="1"/>
          </p:cNvSpPr>
          <p:nvPr>
            <p:ph type="title"/>
          </p:nvPr>
        </p:nvSpPr>
        <p:spPr/>
        <p:txBody>
          <a:bodyPr>
            <a:normAutofit fontScale="90000"/>
          </a:bodyPr>
          <a:lstStyle/>
          <a:p>
            <a:r>
              <a:rPr lang="en-GB" dirty="0">
                <a:solidFill>
                  <a:srgbClr val="00B0F0"/>
                </a:solidFill>
                <a:hlinkClick r:id="rId2">
                  <a:extLst>
                    <a:ext uri="{A12FA001-AC4F-418D-AE19-62706E023703}">
                      <ahyp:hlinkClr xmlns:ahyp="http://schemas.microsoft.com/office/drawing/2018/hyperlinkcolor" val="tx"/>
                    </a:ext>
                  </a:extLst>
                </a:hlinkClick>
              </a:rPr>
              <a:t>https://parentzone.org.uk/advice/parent-guides</a:t>
            </a:r>
            <a:br>
              <a:rPr lang="en-GB" dirty="0"/>
            </a:br>
            <a:br>
              <a:rPr lang="en-GB" dirty="0"/>
            </a:br>
            <a:endParaRPr lang="en-GB" dirty="0"/>
          </a:p>
        </p:txBody>
      </p:sp>
      <p:pic>
        <p:nvPicPr>
          <p:cNvPr id="4" name="Content Placeholder 3">
            <a:extLst>
              <a:ext uri="{FF2B5EF4-FFF2-40B4-BE49-F238E27FC236}">
                <a16:creationId xmlns:a16="http://schemas.microsoft.com/office/drawing/2014/main" id="{35D9F833-AB67-48E0-9DF4-AB0E89CFE45B}"/>
              </a:ext>
            </a:extLst>
          </p:cNvPr>
          <p:cNvPicPr>
            <a:picLocks noGrp="1" noChangeAspect="1"/>
          </p:cNvPicPr>
          <p:nvPr>
            <p:ph sz="half" idx="2"/>
          </p:nvPr>
        </p:nvPicPr>
        <p:blipFill>
          <a:blip r:embed="rId3"/>
          <a:stretch>
            <a:fillRect/>
          </a:stretch>
        </p:blipFill>
        <p:spPr>
          <a:xfrm>
            <a:off x="4862951" y="2122070"/>
            <a:ext cx="6450294" cy="3304117"/>
          </a:xfrm>
          <a:prstGeom prst="rect">
            <a:avLst/>
          </a:prstGeom>
        </p:spPr>
      </p:pic>
      <p:sp>
        <p:nvSpPr>
          <p:cNvPr id="6" name="Content Placeholder 5">
            <a:extLst>
              <a:ext uri="{FF2B5EF4-FFF2-40B4-BE49-F238E27FC236}">
                <a16:creationId xmlns:a16="http://schemas.microsoft.com/office/drawing/2014/main" id="{3053C98A-918D-4523-94A3-0FB99DD1C188}"/>
              </a:ext>
            </a:extLst>
          </p:cNvPr>
          <p:cNvSpPr>
            <a:spLocks noGrp="1"/>
          </p:cNvSpPr>
          <p:nvPr>
            <p:ph sz="quarter" idx="4"/>
          </p:nvPr>
        </p:nvSpPr>
        <p:spPr>
          <a:xfrm>
            <a:off x="677334" y="2379436"/>
            <a:ext cx="4185617" cy="3304117"/>
          </a:xfrm>
        </p:spPr>
        <p:txBody>
          <a:bodyPr>
            <a:normAutofit lnSpcReduction="10000"/>
          </a:bodyPr>
          <a:lstStyle/>
          <a:p>
            <a:r>
              <a:rPr lang="en-GB" sz="3200" dirty="0"/>
              <a:t>A great website to find out age ratings, risks and parental controls for some of the latest apps and games.</a:t>
            </a:r>
          </a:p>
        </p:txBody>
      </p:sp>
    </p:spTree>
    <p:extLst>
      <p:ext uri="{BB962C8B-B14F-4D97-AF65-F5344CB8AC3E}">
        <p14:creationId xmlns:p14="http://schemas.microsoft.com/office/powerpoint/2010/main" val="2505700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432D-3F73-4014-A9BA-0659A620478A}"/>
              </a:ext>
            </a:extLst>
          </p:cNvPr>
          <p:cNvSpPr>
            <a:spLocks noGrp="1"/>
          </p:cNvSpPr>
          <p:nvPr>
            <p:ph type="title"/>
          </p:nvPr>
        </p:nvSpPr>
        <p:spPr>
          <a:xfrm>
            <a:off x="226759" y="159025"/>
            <a:ext cx="10971328" cy="1320800"/>
          </a:xfrm>
        </p:spPr>
        <p:txBody>
          <a:bodyPr>
            <a:normAutofit fontScale="90000"/>
          </a:bodyPr>
          <a:lstStyle/>
          <a:p>
            <a:r>
              <a:rPr lang="en-GB" dirty="0">
                <a:solidFill>
                  <a:srgbClr val="00B0F0"/>
                </a:solidFill>
                <a:hlinkClick r:id="rId2">
                  <a:extLst>
                    <a:ext uri="{A12FA001-AC4F-418D-AE19-62706E023703}">
                      <ahyp:hlinkClr xmlns:ahyp="http://schemas.microsoft.com/office/drawing/2018/hyperlinkcolor" val="tx"/>
                    </a:ext>
                  </a:extLst>
                </a:hlinkClick>
              </a:rPr>
              <a:t>https://www.parents.parentzone.org.uk/morearticles/screen-time-everything-you-need-to-know</a:t>
            </a:r>
            <a:br>
              <a:rPr lang="en-GB" dirty="0"/>
            </a:br>
            <a:endParaRPr lang="en-GB" dirty="0"/>
          </a:p>
        </p:txBody>
      </p:sp>
      <p:sp>
        <p:nvSpPr>
          <p:cNvPr id="3" name="Content Placeholder 2">
            <a:extLst>
              <a:ext uri="{FF2B5EF4-FFF2-40B4-BE49-F238E27FC236}">
                <a16:creationId xmlns:a16="http://schemas.microsoft.com/office/drawing/2014/main" id="{EFC527A5-773B-4546-8DC2-01FEC2233031}"/>
              </a:ext>
            </a:extLst>
          </p:cNvPr>
          <p:cNvSpPr>
            <a:spLocks noGrp="1"/>
          </p:cNvSpPr>
          <p:nvPr>
            <p:ph idx="1"/>
          </p:nvPr>
        </p:nvSpPr>
        <p:spPr>
          <a:xfrm>
            <a:off x="226759" y="1479825"/>
            <a:ext cx="11289379" cy="4960732"/>
          </a:xfrm>
        </p:spPr>
        <p:txBody>
          <a:bodyPr>
            <a:normAutofit/>
          </a:bodyPr>
          <a:lstStyle/>
          <a:p>
            <a:pPr marL="0" indent="0">
              <a:buNone/>
            </a:pPr>
            <a:r>
              <a:rPr lang="en-GB" b="1" u="sng" dirty="0"/>
              <a:t>Key information</a:t>
            </a:r>
          </a:p>
          <a:p>
            <a:r>
              <a:rPr lang="en-GB" dirty="0"/>
              <a:t>The type of content your child consumes is far more important than how much time they spend on their screens. </a:t>
            </a:r>
          </a:p>
          <a:p>
            <a:pPr marL="0" indent="0">
              <a:buNone/>
            </a:pPr>
            <a:endParaRPr lang="en-GB" dirty="0"/>
          </a:p>
          <a:p>
            <a:r>
              <a:rPr lang="en-GB" dirty="0"/>
              <a:t>For older children, spending all your time doing any one thing isn’t very healthy. Certainly, sitting all day is quite bad for us. But if children are using their screens to make contact with their friends, that may well be the most important and valuable thing for them right now.</a:t>
            </a:r>
          </a:p>
          <a:p>
            <a:pPr marL="0" indent="0">
              <a:buNone/>
            </a:pPr>
            <a:endParaRPr lang="en-GB" dirty="0"/>
          </a:p>
          <a:p>
            <a:r>
              <a:rPr lang="en-GB" dirty="0"/>
              <a:t>The more children are controlled and monitored, the less likely they are to know how to respond when things go wrong. What's more, monitoring doesn’t guarantee that they will be protected from risk.</a:t>
            </a:r>
          </a:p>
          <a:p>
            <a:pPr marL="0" indent="0">
              <a:buNone/>
            </a:pPr>
            <a:endParaRPr lang="en-GB" dirty="0"/>
          </a:p>
          <a:p>
            <a:pPr marL="0" indent="0">
              <a:buNone/>
            </a:pPr>
            <a:r>
              <a:rPr lang="en-GB" sz="2000" b="1" dirty="0">
                <a:solidFill>
                  <a:srgbClr val="FF0000"/>
                </a:solidFill>
              </a:rPr>
              <a:t>It’s important for your child to think about their own screen time. Help them to establish their own boundaries.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6320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D10F351-45B3-451E-BA97-D32D8E7640B6}"/>
              </a:ext>
            </a:extLst>
          </p:cNvPr>
          <p:cNvPicPr>
            <a:picLocks noGrp="1" noChangeAspect="1"/>
          </p:cNvPicPr>
          <p:nvPr>
            <p:ph idx="1"/>
          </p:nvPr>
        </p:nvPicPr>
        <p:blipFill>
          <a:blip r:embed="rId2"/>
          <a:stretch>
            <a:fillRect/>
          </a:stretch>
        </p:blipFill>
        <p:spPr>
          <a:xfrm>
            <a:off x="0" y="299452"/>
            <a:ext cx="11214212" cy="6259095"/>
          </a:xfrm>
          <a:prstGeom prst="rect">
            <a:avLst/>
          </a:prstGeom>
        </p:spPr>
      </p:pic>
    </p:spTree>
    <p:extLst>
      <p:ext uri="{BB962C8B-B14F-4D97-AF65-F5344CB8AC3E}">
        <p14:creationId xmlns:p14="http://schemas.microsoft.com/office/powerpoint/2010/main" val="440935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ACF6C21-66EC-455D-9A56-CC79771CD340}"/>
              </a:ext>
            </a:extLst>
          </p:cNvPr>
          <p:cNvPicPr>
            <a:picLocks noGrp="1" noChangeAspect="1"/>
          </p:cNvPicPr>
          <p:nvPr>
            <p:ph idx="1"/>
          </p:nvPr>
        </p:nvPicPr>
        <p:blipFill>
          <a:blip r:embed="rId2"/>
          <a:stretch>
            <a:fillRect/>
          </a:stretch>
        </p:blipFill>
        <p:spPr>
          <a:xfrm>
            <a:off x="354564" y="331304"/>
            <a:ext cx="11174827" cy="6112876"/>
          </a:xfrm>
          <a:prstGeom prst="rect">
            <a:avLst/>
          </a:prstGeom>
        </p:spPr>
      </p:pic>
    </p:spTree>
    <p:extLst>
      <p:ext uri="{BB962C8B-B14F-4D97-AF65-F5344CB8AC3E}">
        <p14:creationId xmlns:p14="http://schemas.microsoft.com/office/powerpoint/2010/main" val="403120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305C5-B592-4F9F-BB36-1701A5E58DC4}"/>
              </a:ext>
            </a:extLst>
          </p:cNvPr>
          <p:cNvPicPr>
            <a:picLocks noChangeAspect="1"/>
          </p:cNvPicPr>
          <p:nvPr/>
        </p:nvPicPr>
        <p:blipFill>
          <a:blip r:embed="rId2"/>
          <a:stretch>
            <a:fillRect/>
          </a:stretch>
        </p:blipFill>
        <p:spPr>
          <a:xfrm>
            <a:off x="553277" y="450488"/>
            <a:ext cx="10962862" cy="6043629"/>
          </a:xfrm>
          <a:prstGeom prst="rect">
            <a:avLst/>
          </a:prstGeom>
        </p:spPr>
      </p:pic>
    </p:spTree>
    <p:extLst>
      <p:ext uri="{BB962C8B-B14F-4D97-AF65-F5344CB8AC3E}">
        <p14:creationId xmlns:p14="http://schemas.microsoft.com/office/powerpoint/2010/main" val="19720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F4729DB-D8B3-4D2B-B486-987C4D1A7B72}"/>
              </a:ext>
            </a:extLst>
          </p:cNvPr>
          <p:cNvPicPr>
            <a:picLocks noGrp="1" noChangeAspect="1"/>
          </p:cNvPicPr>
          <p:nvPr>
            <p:ph idx="1"/>
          </p:nvPr>
        </p:nvPicPr>
        <p:blipFill>
          <a:blip r:embed="rId2"/>
          <a:stretch>
            <a:fillRect/>
          </a:stretch>
        </p:blipFill>
        <p:spPr>
          <a:xfrm>
            <a:off x="838200" y="522720"/>
            <a:ext cx="10515600" cy="5812560"/>
          </a:xfrm>
          <a:prstGeom prst="rect">
            <a:avLst/>
          </a:prstGeom>
        </p:spPr>
      </p:pic>
    </p:spTree>
    <p:extLst>
      <p:ext uri="{BB962C8B-B14F-4D97-AF65-F5344CB8AC3E}">
        <p14:creationId xmlns:p14="http://schemas.microsoft.com/office/powerpoint/2010/main" val="203493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5F09A52-A64B-499A-A587-B7496A25AC3A}"/>
              </a:ext>
            </a:extLst>
          </p:cNvPr>
          <p:cNvPicPr>
            <a:picLocks noGrp="1" noChangeAspect="1"/>
          </p:cNvPicPr>
          <p:nvPr>
            <p:ph idx="1"/>
          </p:nvPr>
        </p:nvPicPr>
        <p:blipFill>
          <a:blip r:embed="rId2"/>
          <a:stretch>
            <a:fillRect/>
          </a:stretch>
        </p:blipFill>
        <p:spPr>
          <a:xfrm>
            <a:off x="442245" y="265045"/>
            <a:ext cx="11206416" cy="6335596"/>
          </a:xfrm>
          <a:prstGeom prst="rect">
            <a:avLst/>
          </a:prstGeom>
        </p:spPr>
      </p:pic>
    </p:spTree>
    <p:extLst>
      <p:ext uri="{BB962C8B-B14F-4D97-AF65-F5344CB8AC3E}">
        <p14:creationId xmlns:p14="http://schemas.microsoft.com/office/powerpoint/2010/main" val="771858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4D282F6-9952-4D77-B3AD-74E3DEC686FA}"/>
              </a:ext>
            </a:extLst>
          </p:cNvPr>
          <p:cNvPicPr>
            <a:picLocks noGrp="1" noChangeAspect="1"/>
          </p:cNvPicPr>
          <p:nvPr>
            <p:ph idx="1"/>
          </p:nvPr>
        </p:nvPicPr>
        <p:blipFill>
          <a:blip r:embed="rId2"/>
          <a:stretch>
            <a:fillRect/>
          </a:stretch>
        </p:blipFill>
        <p:spPr>
          <a:xfrm>
            <a:off x="444883" y="424414"/>
            <a:ext cx="10791980" cy="6009171"/>
          </a:xfrm>
          <a:prstGeom prst="rect">
            <a:avLst/>
          </a:prstGeom>
        </p:spPr>
      </p:pic>
    </p:spTree>
    <p:extLst>
      <p:ext uri="{BB962C8B-B14F-4D97-AF65-F5344CB8AC3E}">
        <p14:creationId xmlns:p14="http://schemas.microsoft.com/office/powerpoint/2010/main" val="341242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D16889-BD2B-4506-8E97-9CE4FB394BA9}"/>
              </a:ext>
            </a:extLst>
          </p:cNvPr>
          <p:cNvPicPr>
            <a:picLocks noGrp="1" noChangeAspect="1"/>
          </p:cNvPicPr>
          <p:nvPr>
            <p:ph idx="1"/>
          </p:nvPr>
        </p:nvPicPr>
        <p:blipFill>
          <a:blip r:embed="rId2"/>
          <a:stretch>
            <a:fillRect/>
          </a:stretch>
        </p:blipFill>
        <p:spPr>
          <a:xfrm>
            <a:off x="678225" y="365125"/>
            <a:ext cx="10639131" cy="5914460"/>
          </a:xfrm>
          <a:prstGeom prst="rect">
            <a:avLst/>
          </a:prstGeom>
        </p:spPr>
      </p:pic>
    </p:spTree>
    <p:extLst>
      <p:ext uri="{BB962C8B-B14F-4D97-AF65-F5344CB8AC3E}">
        <p14:creationId xmlns:p14="http://schemas.microsoft.com/office/powerpoint/2010/main" val="318863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800" dirty="0">
                <a:ea typeface="MS PGothic" panose="020B0600070205080204" pitchFamily="34" charset="-128"/>
              </a:rPr>
              <a:t>Safer Internet Day</a:t>
            </a:r>
            <a:endParaRPr lang="en-GB" sz="4800" dirty="0"/>
          </a:p>
        </p:txBody>
      </p:sp>
      <p:sp>
        <p:nvSpPr>
          <p:cNvPr id="3" name="Rectangle 2"/>
          <p:cNvSpPr/>
          <p:nvPr/>
        </p:nvSpPr>
        <p:spPr>
          <a:xfrm>
            <a:off x="183483" y="1168536"/>
            <a:ext cx="7632700" cy="5819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pPr>
            <a:r>
              <a:rPr lang="en-GB" altLang="en-US" sz="2800" dirty="0">
                <a:solidFill>
                  <a:schemeClr val="tx1"/>
                </a:solidFill>
                <a:latin typeface="Twinkl" pitchFamily="2" charset="0"/>
                <a:ea typeface="MS PGothic" panose="020B0600070205080204" pitchFamily="34" charset="-128"/>
              </a:rPr>
              <a:t>Safer Internet Day is celebrated in </a:t>
            </a:r>
            <a:r>
              <a:rPr lang="en-GB" altLang="en-US" sz="2800" dirty="0">
                <a:solidFill>
                  <a:srgbClr val="0070C0"/>
                </a:solidFill>
                <a:latin typeface="Twinkl" pitchFamily="2" charset="0"/>
                <a:ea typeface="MS PGothic" panose="020B0600070205080204" pitchFamily="34" charset="-128"/>
              </a:rPr>
              <a:t>over one hundred </a:t>
            </a:r>
            <a:r>
              <a:rPr lang="en-GB" altLang="en-US" sz="2800" dirty="0">
                <a:solidFill>
                  <a:schemeClr val="tx1"/>
                </a:solidFill>
                <a:latin typeface="Twinkl" pitchFamily="2" charset="0"/>
                <a:ea typeface="MS PGothic" panose="020B0600070205080204" pitchFamily="34" charset="-128"/>
              </a:rPr>
              <a:t>countries across the world this year it will be celebrated on the Tuesday 7</a:t>
            </a:r>
            <a:r>
              <a:rPr lang="en-GB" altLang="en-US" sz="2800" baseline="30000" dirty="0">
                <a:solidFill>
                  <a:schemeClr val="tx1"/>
                </a:solidFill>
                <a:latin typeface="Twinkl" pitchFamily="2" charset="0"/>
                <a:ea typeface="MS PGothic" panose="020B0600070205080204" pitchFamily="34" charset="-128"/>
              </a:rPr>
              <a:t>th</a:t>
            </a:r>
            <a:r>
              <a:rPr lang="en-GB" altLang="en-US" sz="2800" dirty="0">
                <a:solidFill>
                  <a:schemeClr val="tx1"/>
                </a:solidFill>
                <a:latin typeface="Twinkl" pitchFamily="2" charset="0"/>
                <a:ea typeface="MS PGothic" panose="020B0600070205080204" pitchFamily="34" charset="-128"/>
              </a:rPr>
              <a:t> February 2023.</a:t>
            </a:r>
          </a:p>
          <a:p>
            <a:pPr marL="285750" indent="-285750">
              <a:buFont typeface="Arial" panose="020B0604020202020204" pitchFamily="34" charset="0"/>
              <a:buChar char="•"/>
            </a:pPr>
            <a:endParaRPr lang="en-GB" altLang="en-US" sz="2800" dirty="0">
              <a:solidFill>
                <a:schemeClr val="tx1"/>
              </a:solidFill>
              <a:latin typeface="Twinkl" pitchFamily="2" charset="0"/>
              <a:ea typeface="MS PGothic" panose="020B0600070205080204" pitchFamily="34" charset="-128"/>
            </a:endParaRPr>
          </a:p>
          <a:p>
            <a:pPr marL="285750" indent="-285750">
              <a:buFont typeface="Arial" panose="020B0604020202020204" pitchFamily="34" charset="0"/>
              <a:buChar char="•"/>
            </a:pPr>
            <a:r>
              <a:rPr lang="en-GB" altLang="en-US" sz="2800" dirty="0">
                <a:solidFill>
                  <a:schemeClr val="tx1"/>
                </a:solidFill>
                <a:latin typeface="Twinkl" pitchFamily="2" charset="0"/>
                <a:ea typeface="MS PGothic" panose="020B0600070205080204" pitchFamily="34" charset="-128"/>
              </a:rPr>
              <a:t>It is a day for everyone to talk about how to look after each other and stay safe in an online space.</a:t>
            </a:r>
          </a:p>
          <a:p>
            <a:pPr marL="285750" indent="-285750">
              <a:buFont typeface="Arial" panose="020B0604020202020204" pitchFamily="34" charset="0"/>
              <a:buChar char="•"/>
            </a:pPr>
            <a:endParaRPr lang="en-GB" altLang="en-US" sz="2800" dirty="0">
              <a:solidFill>
                <a:schemeClr val="tx1"/>
              </a:solidFill>
              <a:latin typeface="Twinkl" pitchFamily="2" charset="0"/>
              <a:ea typeface="MS PGothic" panose="020B0600070205080204" pitchFamily="34" charset="-128"/>
            </a:endParaRPr>
          </a:p>
          <a:p>
            <a:pPr marL="285750" indent="-285750">
              <a:buFont typeface="Arial" panose="020B0604020202020204" pitchFamily="34" charset="0"/>
              <a:buChar char="•"/>
            </a:pPr>
            <a:r>
              <a:rPr lang="en-GB" altLang="en-US" sz="2800" dirty="0">
                <a:solidFill>
                  <a:schemeClr val="tx1"/>
                </a:solidFill>
                <a:latin typeface="Twinkl" pitchFamily="2" charset="0"/>
                <a:ea typeface="MS PGothic" panose="020B0600070205080204" pitchFamily="34" charset="-128"/>
              </a:rPr>
              <a:t>The theme this year is, ‘</a:t>
            </a:r>
            <a:r>
              <a:rPr lang="en-GB" altLang="en-US" sz="2800" b="1" dirty="0">
                <a:solidFill>
                  <a:schemeClr val="tx1"/>
                </a:solidFill>
                <a:latin typeface="Twinkl" pitchFamily="2" charset="0"/>
                <a:ea typeface="MS PGothic" panose="020B0600070205080204" pitchFamily="34" charset="-128"/>
              </a:rPr>
              <a:t>Want to talk about it?’ </a:t>
            </a:r>
            <a:r>
              <a:rPr lang="en-GB" altLang="en-US" sz="2800" dirty="0">
                <a:solidFill>
                  <a:schemeClr val="tx1"/>
                </a:solidFill>
                <a:latin typeface="Twinkl" pitchFamily="2" charset="0"/>
                <a:ea typeface="MS PGothic" panose="020B0600070205080204" pitchFamily="34" charset="-128"/>
              </a:rPr>
              <a:t>Making space for conversations about life online.</a:t>
            </a:r>
          </a:p>
          <a:p>
            <a:endParaRPr lang="en-GB" altLang="en-US" sz="2800" dirty="0">
              <a:solidFill>
                <a:schemeClr val="tx1"/>
              </a:solidFill>
              <a:latin typeface="Twinkl" pitchFamily="2" charset="0"/>
              <a:ea typeface="MS PGothic" panose="020B0600070205080204" pitchFamily="34" charset="-128"/>
            </a:endParaRPr>
          </a:p>
          <a:p>
            <a:pPr marL="285750" indent="-285750">
              <a:buFont typeface="Arial" panose="020B0604020202020204" pitchFamily="34" charset="0"/>
              <a:buChar char="•"/>
            </a:pPr>
            <a:r>
              <a:rPr lang="en-GB" altLang="en-US" sz="2800" dirty="0">
                <a:solidFill>
                  <a:schemeClr val="tx1"/>
                </a:solidFill>
                <a:latin typeface="Twinkl" pitchFamily="2" charset="0"/>
                <a:ea typeface="MS PGothic" panose="020B0600070205080204" pitchFamily="34" charset="-128"/>
              </a:rPr>
              <a:t>In school we will be completing age appropriate activities.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931" y="3974656"/>
            <a:ext cx="3997825" cy="2754452"/>
          </a:xfrm>
          <a:prstGeom prst="rect">
            <a:avLst/>
          </a:prstGeom>
        </p:spPr>
      </p:pic>
    </p:spTree>
    <p:extLst>
      <p:ext uri="{BB962C8B-B14F-4D97-AF65-F5344CB8AC3E}">
        <p14:creationId xmlns:p14="http://schemas.microsoft.com/office/powerpoint/2010/main" val="353866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9011F-C7BE-4384-9946-18EA71DF1091}"/>
              </a:ext>
            </a:extLst>
          </p:cNvPr>
          <p:cNvSpPr>
            <a:spLocks noGrp="1"/>
          </p:cNvSpPr>
          <p:nvPr>
            <p:ph type="title"/>
          </p:nvPr>
        </p:nvSpPr>
        <p:spPr/>
        <p:txBody>
          <a:bodyPr>
            <a:normAutofit/>
          </a:bodyPr>
          <a:lstStyle/>
          <a:p>
            <a:r>
              <a:rPr lang="en-GB" dirty="0"/>
              <a:t>Useful links</a:t>
            </a:r>
            <a:br>
              <a:rPr lang="en-GB" dirty="0"/>
            </a:br>
            <a:endParaRPr lang="en-GB" dirty="0"/>
          </a:p>
        </p:txBody>
      </p:sp>
      <p:sp>
        <p:nvSpPr>
          <p:cNvPr id="3" name="Content Placeholder 2">
            <a:extLst>
              <a:ext uri="{FF2B5EF4-FFF2-40B4-BE49-F238E27FC236}">
                <a16:creationId xmlns:a16="http://schemas.microsoft.com/office/drawing/2014/main" id="{C963C5ED-E030-47C3-AE28-547598A12417}"/>
              </a:ext>
            </a:extLst>
          </p:cNvPr>
          <p:cNvSpPr>
            <a:spLocks noGrp="1"/>
          </p:cNvSpPr>
          <p:nvPr>
            <p:ph idx="1"/>
          </p:nvPr>
        </p:nvSpPr>
        <p:spPr/>
        <p:txBody>
          <a:bodyPr>
            <a:normAutofit fontScale="85000" lnSpcReduction="10000"/>
          </a:bodyPr>
          <a:lstStyle/>
          <a:p>
            <a:r>
              <a:rPr lang="en-GB" sz="3200" dirty="0">
                <a:hlinkClick r:id="rId2"/>
              </a:rPr>
              <a:t>https://saferinternet.org.uk/</a:t>
            </a:r>
          </a:p>
          <a:p>
            <a:pPr marL="0" indent="0">
              <a:buNone/>
            </a:pPr>
            <a:endParaRPr lang="en-GB" sz="3200" dirty="0">
              <a:hlinkClick r:id="rId2"/>
            </a:endParaRPr>
          </a:p>
          <a:p>
            <a:r>
              <a:rPr lang="en-GB" sz="3200" dirty="0">
                <a:hlinkClick r:id="rId2"/>
              </a:rPr>
              <a:t>https://parentzone.org.uk/advice/parent-guides</a:t>
            </a:r>
            <a:endParaRPr lang="en-GB" sz="3200" dirty="0">
              <a:hlinkClick r:id="rId3"/>
            </a:endParaRPr>
          </a:p>
          <a:p>
            <a:endParaRPr lang="en-GB" sz="3200" dirty="0">
              <a:hlinkClick r:id="rId3"/>
            </a:endParaRPr>
          </a:p>
          <a:p>
            <a:r>
              <a:rPr lang="en-GB" sz="3200" dirty="0">
                <a:hlinkClick r:id="rId3"/>
              </a:rPr>
              <a:t>https://www.parents.parentzone.org.uk/morearticles/screen-time-everything-you-need-to-know</a:t>
            </a:r>
            <a:endParaRPr lang="en-GB" sz="3200" dirty="0"/>
          </a:p>
          <a:p>
            <a:endParaRPr lang="en-GB" sz="3200" dirty="0"/>
          </a:p>
          <a:p>
            <a:r>
              <a:rPr lang="en-GB" sz="3200" dirty="0">
                <a:hlinkClick r:id="rId4"/>
              </a:rPr>
              <a:t>https://www.internetmatters.org/</a:t>
            </a:r>
            <a:endParaRPr lang="en-GB" sz="3200" dirty="0"/>
          </a:p>
          <a:p>
            <a:endParaRPr lang="en-GB" dirty="0"/>
          </a:p>
          <a:p>
            <a:pPr marL="0" indent="0">
              <a:buNone/>
            </a:pPr>
            <a:endParaRPr lang="en-GB" dirty="0"/>
          </a:p>
        </p:txBody>
      </p:sp>
    </p:spTree>
    <p:extLst>
      <p:ext uri="{BB962C8B-B14F-4D97-AF65-F5344CB8AC3E}">
        <p14:creationId xmlns:p14="http://schemas.microsoft.com/office/powerpoint/2010/main" val="393067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4E02-BB54-4F46-AA2D-6417D457E69E}"/>
              </a:ext>
            </a:extLst>
          </p:cNvPr>
          <p:cNvSpPr>
            <a:spLocks noGrp="1"/>
          </p:cNvSpPr>
          <p:nvPr>
            <p:ph type="title"/>
          </p:nvPr>
        </p:nvSpPr>
        <p:spPr/>
        <p:txBody>
          <a:bodyPr/>
          <a:lstStyle/>
          <a:p>
            <a:r>
              <a:rPr lang="en-GB" dirty="0"/>
              <a:t>This year we are hoping to answer the following questions:</a:t>
            </a:r>
            <a:br>
              <a:rPr lang="en-GB" dirty="0"/>
            </a:br>
            <a:endParaRPr lang="en-GB" dirty="0"/>
          </a:p>
        </p:txBody>
      </p:sp>
      <p:sp>
        <p:nvSpPr>
          <p:cNvPr id="4" name="Content Placeholder 2">
            <a:extLst>
              <a:ext uri="{FF2B5EF4-FFF2-40B4-BE49-F238E27FC236}">
                <a16:creationId xmlns:a16="http://schemas.microsoft.com/office/drawing/2014/main" id="{4C0B0091-E8BC-476B-AE29-1B129CFA8615}"/>
              </a:ext>
            </a:extLst>
          </p:cNvPr>
          <p:cNvSpPr txBox="1">
            <a:spLocks/>
          </p:cNvSpPr>
          <p:nvPr/>
        </p:nvSpPr>
        <p:spPr>
          <a:xfrm>
            <a:off x="838200" y="1825625"/>
            <a:ext cx="10515600" cy="435133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dirty="0"/>
          </a:p>
          <a:p>
            <a:r>
              <a:rPr lang="en-GB" sz="2800" dirty="0">
                <a:solidFill>
                  <a:srgbClr val="0070C0"/>
                </a:solidFill>
              </a:rPr>
              <a:t>What issues really matter to children and young people?</a:t>
            </a:r>
          </a:p>
          <a:p>
            <a:r>
              <a:rPr lang="en-GB" sz="2800" dirty="0">
                <a:solidFill>
                  <a:srgbClr val="0070C0"/>
                </a:solidFill>
              </a:rPr>
              <a:t>What changes do they want to see?</a:t>
            </a:r>
          </a:p>
          <a:p>
            <a:r>
              <a:rPr lang="en-GB" sz="2800" dirty="0">
                <a:solidFill>
                  <a:srgbClr val="0070C0"/>
                </a:solidFill>
              </a:rPr>
              <a:t>How can we all work together to advocate for them moving forward?</a:t>
            </a:r>
          </a:p>
          <a:p>
            <a:pPr marL="0" indent="0">
              <a:buNone/>
            </a:pPr>
            <a:endParaRPr lang="en-GB" sz="2400" dirty="0"/>
          </a:p>
          <a:p>
            <a:pPr marL="0" indent="0">
              <a:buFont typeface="Wingdings 3" charset="2"/>
              <a:buNone/>
            </a:pPr>
            <a:r>
              <a:rPr lang="en-GB" sz="2400" dirty="0"/>
              <a:t>With your help, Safer Internet Day 2023 can be a springboard for conversations that shape how we talk about and respond to online issues, not just for one day, but throughout the whole year.</a:t>
            </a:r>
          </a:p>
        </p:txBody>
      </p:sp>
    </p:spTree>
    <p:extLst>
      <p:ext uri="{BB962C8B-B14F-4D97-AF65-F5344CB8AC3E}">
        <p14:creationId xmlns:p14="http://schemas.microsoft.com/office/powerpoint/2010/main" val="297590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F8B4-3B03-40D1-AEF8-254AAC726E4C}"/>
              </a:ext>
            </a:extLst>
          </p:cNvPr>
          <p:cNvSpPr>
            <a:spLocks noGrp="1"/>
          </p:cNvSpPr>
          <p:nvPr>
            <p:ph type="title"/>
          </p:nvPr>
        </p:nvSpPr>
        <p:spPr/>
        <p:txBody>
          <a:bodyPr/>
          <a:lstStyle/>
          <a:p>
            <a:r>
              <a:rPr lang="en-GB" dirty="0"/>
              <a:t>https://www.internetmatters.org/safer-internet-day/</a:t>
            </a:r>
            <a:br>
              <a:rPr lang="en-GB" dirty="0"/>
            </a:br>
            <a:br>
              <a:rPr lang="en-GB" dirty="0"/>
            </a:br>
            <a:endParaRPr lang="en-GB" dirty="0"/>
          </a:p>
        </p:txBody>
      </p:sp>
      <p:pic>
        <p:nvPicPr>
          <p:cNvPr id="5" name="Picture 4">
            <a:extLst>
              <a:ext uri="{FF2B5EF4-FFF2-40B4-BE49-F238E27FC236}">
                <a16:creationId xmlns:a16="http://schemas.microsoft.com/office/drawing/2014/main" id="{FDE78FF0-1ED6-42E6-A41C-ED42D3018878}"/>
              </a:ext>
            </a:extLst>
          </p:cNvPr>
          <p:cNvPicPr>
            <a:picLocks noChangeAspect="1"/>
          </p:cNvPicPr>
          <p:nvPr/>
        </p:nvPicPr>
        <p:blipFill>
          <a:blip r:embed="rId2"/>
          <a:stretch>
            <a:fillRect/>
          </a:stretch>
        </p:blipFill>
        <p:spPr>
          <a:xfrm>
            <a:off x="2034948" y="1162050"/>
            <a:ext cx="7190695" cy="5606305"/>
          </a:xfrm>
          <a:prstGeom prst="rect">
            <a:avLst/>
          </a:prstGeom>
        </p:spPr>
      </p:pic>
    </p:spTree>
    <p:extLst>
      <p:ext uri="{BB962C8B-B14F-4D97-AF65-F5344CB8AC3E}">
        <p14:creationId xmlns:p14="http://schemas.microsoft.com/office/powerpoint/2010/main" val="171535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8E2A-6990-4187-A1E7-258ED6159461}"/>
              </a:ext>
            </a:extLst>
          </p:cNvPr>
          <p:cNvSpPr>
            <a:spLocks noGrp="1"/>
          </p:cNvSpPr>
          <p:nvPr>
            <p:ph type="title"/>
          </p:nvPr>
        </p:nvSpPr>
        <p:spPr/>
        <p:txBody>
          <a:bodyPr/>
          <a:lstStyle/>
          <a:p>
            <a:r>
              <a:rPr lang="en-GB" dirty="0"/>
              <a:t>Make it easy to talk</a:t>
            </a:r>
          </a:p>
        </p:txBody>
      </p:sp>
      <p:sp>
        <p:nvSpPr>
          <p:cNvPr id="3" name="Rectangle 2">
            <a:extLst>
              <a:ext uri="{FF2B5EF4-FFF2-40B4-BE49-F238E27FC236}">
                <a16:creationId xmlns:a16="http://schemas.microsoft.com/office/drawing/2014/main" id="{2872D4E3-2ED3-4E28-975E-76E4CFB2D4D0}"/>
              </a:ext>
            </a:extLst>
          </p:cNvPr>
          <p:cNvSpPr/>
          <p:nvPr/>
        </p:nvSpPr>
        <p:spPr>
          <a:xfrm>
            <a:off x="622301" y="1473201"/>
            <a:ext cx="10430011" cy="4893647"/>
          </a:xfrm>
          <a:prstGeom prst="rect">
            <a:avLst/>
          </a:prstGeom>
        </p:spPr>
        <p:txBody>
          <a:bodyPr wrap="square">
            <a:spAutoFit/>
          </a:bodyPr>
          <a:lstStyle/>
          <a:p>
            <a:pPr fontAlgn="base"/>
            <a:r>
              <a:rPr lang="en-GB" sz="2400" b="1" dirty="0">
                <a:solidFill>
                  <a:srgbClr val="253045"/>
                </a:solidFill>
                <a:latin typeface="Montserrat"/>
              </a:rPr>
              <a:t>Create the right environment</a:t>
            </a:r>
          </a:p>
          <a:p>
            <a:pPr fontAlgn="base"/>
            <a:r>
              <a:rPr lang="en-GB" sz="2400" dirty="0">
                <a:solidFill>
                  <a:srgbClr val="3B3A39"/>
                </a:solidFill>
                <a:latin typeface="Montserrat"/>
              </a:rPr>
              <a:t>Conversations about online safety don’t have to be awkward or feel like a lecture. Talking while you’re already spending time together — like during a meal, while driving in the car or as a part of a bedtime routine — is a great way to make discussions about online safety feel natural.</a:t>
            </a:r>
          </a:p>
          <a:p>
            <a:pPr fontAlgn="base"/>
            <a:r>
              <a:rPr lang="en-GB" sz="2400" dirty="0">
                <a:solidFill>
                  <a:srgbClr val="3B3A39"/>
                </a:solidFill>
                <a:latin typeface="Montserrat"/>
              </a:rPr>
              <a:t>Listen to what your child has to say and give them time to form their words, even if you have concerns. Listen more than you speak, so they can see that you’re actively listening to them. Ask them open-ended questions to help encourage more meaningful responses.</a:t>
            </a:r>
          </a:p>
          <a:p>
            <a:pPr fontAlgn="base"/>
            <a:r>
              <a:rPr lang="en-GB" sz="2400" dirty="0">
                <a:solidFill>
                  <a:srgbClr val="3B3A39"/>
                </a:solidFill>
                <a:latin typeface="Montserrat"/>
              </a:rPr>
              <a:t>A welcoming and open environment will help your child feel comfortable talking to you about their daily online lives.</a:t>
            </a:r>
          </a:p>
          <a:p>
            <a:pPr fontAlgn="base"/>
            <a:r>
              <a:rPr lang="en-GB" sz="2400" dirty="0">
                <a:solidFill>
                  <a:srgbClr val="3B3A39"/>
                </a:solidFill>
                <a:latin typeface="Montserrat"/>
              </a:rPr>
              <a:t>Get </a:t>
            </a:r>
            <a:r>
              <a:rPr lang="en-GB" sz="2400" dirty="0">
                <a:solidFill>
                  <a:srgbClr val="FF3365"/>
                </a:solidFill>
                <a:latin typeface="Montserrat"/>
                <a:hlinkClick r:id="rId2">
                  <a:extLst>
                    <a:ext uri="{A12FA001-AC4F-418D-AE19-62706E023703}">
                      <ahyp:hlinkClr xmlns:ahyp="http://schemas.microsoft.com/office/drawing/2018/hyperlinkcolor" val="tx"/>
                    </a:ext>
                  </a:extLst>
                </a:hlinkClick>
              </a:rPr>
              <a:t>more support here with expert advice</a:t>
            </a:r>
            <a:r>
              <a:rPr lang="en-GB" sz="2400" dirty="0">
                <a:solidFill>
                  <a:srgbClr val="3B3A39"/>
                </a:solidFill>
                <a:latin typeface="Montserrat"/>
              </a:rPr>
              <a:t> from Dr Linda Papadopoulos, Martha Evans and Catherine </a:t>
            </a:r>
            <a:r>
              <a:rPr lang="en-GB" sz="2400" dirty="0" err="1">
                <a:solidFill>
                  <a:srgbClr val="3B3A39"/>
                </a:solidFill>
                <a:latin typeface="Montserrat"/>
              </a:rPr>
              <a:t>Knibbs</a:t>
            </a:r>
            <a:r>
              <a:rPr lang="en-GB" sz="2400" dirty="0">
                <a:solidFill>
                  <a:srgbClr val="3B3A39"/>
                </a:solidFill>
                <a:latin typeface="Montserrat"/>
              </a:rPr>
              <a:t>.</a:t>
            </a:r>
          </a:p>
        </p:txBody>
      </p:sp>
    </p:spTree>
    <p:extLst>
      <p:ext uri="{BB962C8B-B14F-4D97-AF65-F5344CB8AC3E}">
        <p14:creationId xmlns:p14="http://schemas.microsoft.com/office/powerpoint/2010/main" val="191500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C2D8-2F8D-4E7C-9A46-DD4B413F628F}"/>
              </a:ext>
            </a:extLst>
          </p:cNvPr>
          <p:cNvSpPr>
            <a:spLocks noGrp="1"/>
          </p:cNvSpPr>
          <p:nvPr>
            <p:ph type="title"/>
          </p:nvPr>
        </p:nvSpPr>
        <p:spPr/>
        <p:txBody>
          <a:bodyPr/>
          <a:lstStyle/>
          <a:p>
            <a:r>
              <a:rPr lang="en-GB" dirty="0"/>
              <a:t>Do the work before you talk</a:t>
            </a:r>
          </a:p>
        </p:txBody>
      </p:sp>
      <p:sp>
        <p:nvSpPr>
          <p:cNvPr id="3" name="Rectangle 2">
            <a:extLst>
              <a:ext uri="{FF2B5EF4-FFF2-40B4-BE49-F238E27FC236}">
                <a16:creationId xmlns:a16="http://schemas.microsoft.com/office/drawing/2014/main" id="{7C0448CC-F710-4564-B8CD-4D350A4F3B02}"/>
              </a:ext>
            </a:extLst>
          </p:cNvPr>
          <p:cNvSpPr/>
          <p:nvPr/>
        </p:nvSpPr>
        <p:spPr>
          <a:xfrm>
            <a:off x="1298712" y="1754619"/>
            <a:ext cx="9965635" cy="4154984"/>
          </a:xfrm>
          <a:prstGeom prst="rect">
            <a:avLst/>
          </a:prstGeom>
        </p:spPr>
        <p:txBody>
          <a:bodyPr wrap="square">
            <a:spAutoFit/>
          </a:bodyPr>
          <a:lstStyle/>
          <a:p>
            <a:pPr fontAlgn="base"/>
            <a:r>
              <a:rPr lang="en-GB" sz="2400" b="1" dirty="0">
                <a:solidFill>
                  <a:srgbClr val="253045"/>
                </a:solidFill>
                <a:latin typeface="Montserrat"/>
              </a:rPr>
              <a:t>Understand what to talk about and when</a:t>
            </a:r>
          </a:p>
          <a:p>
            <a:pPr fontAlgn="base"/>
            <a:r>
              <a:rPr lang="en-GB" sz="2400" dirty="0">
                <a:solidFill>
                  <a:srgbClr val="3B3A39"/>
                </a:solidFill>
                <a:latin typeface="Montserrat"/>
              </a:rPr>
              <a:t>When having conversations, make sure you’re informed. Explore the apps and platforms they use and read up on </a:t>
            </a:r>
            <a:r>
              <a:rPr lang="en-GB" sz="2400" dirty="0">
                <a:solidFill>
                  <a:srgbClr val="FF3365"/>
                </a:solidFill>
                <a:latin typeface="Montserrat"/>
                <a:hlinkClick r:id="rId2">
                  <a:extLst>
                    <a:ext uri="{A12FA001-AC4F-418D-AE19-62706E023703}">
                      <ahyp:hlinkClr xmlns:ahyp="http://schemas.microsoft.com/office/drawing/2018/hyperlinkcolor" val="tx"/>
                    </a:ext>
                  </a:extLst>
                </a:hlinkClick>
              </a:rPr>
              <a:t>common online safety issues</a:t>
            </a:r>
            <a:r>
              <a:rPr lang="en-GB" sz="2400" dirty="0">
                <a:solidFill>
                  <a:srgbClr val="3B3A39"/>
                </a:solidFill>
                <a:latin typeface="Montserrat"/>
              </a:rPr>
              <a:t> they might face. Understanding common issues and interests by age can also help you direct the conversations you have towards things you might worry about.</a:t>
            </a:r>
          </a:p>
          <a:p>
            <a:pPr fontAlgn="base"/>
            <a:r>
              <a:rPr lang="en-GB" sz="2400" b="1" dirty="0">
                <a:solidFill>
                  <a:srgbClr val="253045"/>
                </a:solidFill>
                <a:latin typeface="Montserrat"/>
              </a:rPr>
              <a:t>Advice by age</a:t>
            </a:r>
          </a:p>
          <a:p>
            <a:pPr fontAlgn="base">
              <a:buFont typeface="Arial" panose="020B0604020202020204" pitchFamily="34" charset="0"/>
              <a:buChar char="•"/>
            </a:pPr>
            <a:r>
              <a:rPr lang="en-GB" sz="2400" dirty="0">
                <a:solidFill>
                  <a:srgbClr val="FF3365"/>
                </a:solidFill>
                <a:latin typeface="inherit"/>
                <a:hlinkClick r:id="rId3">
                  <a:extLst>
                    <a:ext uri="{A12FA001-AC4F-418D-AE19-62706E023703}">
                      <ahyp:hlinkClr xmlns:ahyp="http://schemas.microsoft.com/office/drawing/2018/hyperlinkcolor" val="tx"/>
                    </a:ext>
                  </a:extLst>
                </a:hlinkClick>
              </a:rPr>
              <a:t>0-5 guide</a:t>
            </a:r>
            <a:endParaRPr lang="en-GB" sz="2400" dirty="0">
              <a:solidFill>
                <a:srgbClr val="253045"/>
              </a:solidFill>
              <a:latin typeface="inherit"/>
            </a:endParaRPr>
          </a:p>
          <a:p>
            <a:pPr fontAlgn="base">
              <a:buFont typeface="Arial" panose="020B0604020202020204" pitchFamily="34" charset="0"/>
              <a:buChar char="•"/>
            </a:pPr>
            <a:r>
              <a:rPr lang="en-GB" sz="2400" dirty="0">
                <a:solidFill>
                  <a:srgbClr val="FF3365"/>
                </a:solidFill>
                <a:latin typeface="inherit"/>
                <a:hlinkClick r:id="rId4">
                  <a:extLst>
                    <a:ext uri="{A12FA001-AC4F-418D-AE19-62706E023703}">
                      <ahyp:hlinkClr xmlns:ahyp="http://schemas.microsoft.com/office/drawing/2018/hyperlinkcolor" val="tx"/>
                    </a:ext>
                  </a:extLst>
                </a:hlinkClick>
              </a:rPr>
              <a:t>6-10 guide</a:t>
            </a:r>
            <a:endParaRPr lang="en-GB" sz="2400" dirty="0">
              <a:solidFill>
                <a:srgbClr val="253045"/>
              </a:solidFill>
              <a:latin typeface="inherit"/>
            </a:endParaRPr>
          </a:p>
          <a:p>
            <a:pPr fontAlgn="base">
              <a:buFont typeface="Arial" panose="020B0604020202020204" pitchFamily="34" charset="0"/>
              <a:buChar char="•"/>
            </a:pPr>
            <a:r>
              <a:rPr lang="en-GB" sz="2400" dirty="0">
                <a:solidFill>
                  <a:srgbClr val="FF3365"/>
                </a:solidFill>
                <a:latin typeface="inherit"/>
                <a:hlinkClick r:id="rId5">
                  <a:extLst>
                    <a:ext uri="{A12FA001-AC4F-418D-AE19-62706E023703}">
                      <ahyp:hlinkClr xmlns:ahyp="http://schemas.microsoft.com/office/drawing/2018/hyperlinkcolor" val="tx"/>
                    </a:ext>
                  </a:extLst>
                </a:hlinkClick>
              </a:rPr>
              <a:t>11-13 guide</a:t>
            </a:r>
            <a:endParaRPr lang="en-GB" sz="2400" dirty="0">
              <a:solidFill>
                <a:srgbClr val="253045"/>
              </a:solidFill>
              <a:latin typeface="inherit"/>
            </a:endParaRPr>
          </a:p>
          <a:p>
            <a:pPr fontAlgn="base">
              <a:buFont typeface="Arial" panose="020B0604020202020204" pitchFamily="34" charset="0"/>
              <a:buChar char="•"/>
            </a:pPr>
            <a:r>
              <a:rPr lang="en-GB" sz="2400" dirty="0">
                <a:solidFill>
                  <a:srgbClr val="FF3365"/>
                </a:solidFill>
                <a:latin typeface="inherit"/>
                <a:hlinkClick r:id="rId6">
                  <a:extLst>
                    <a:ext uri="{A12FA001-AC4F-418D-AE19-62706E023703}">
                      <ahyp:hlinkClr xmlns:ahyp="http://schemas.microsoft.com/office/drawing/2018/hyperlinkcolor" val="tx"/>
                    </a:ext>
                  </a:extLst>
                </a:hlinkClick>
              </a:rPr>
              <a:t>14+ guide</a:t>
            </a:r>
            <a:endParaRPr lang="en-GB" sz="2400" dirty="0">
              <a:solidFill>
                <a:srgbClr val="253045"/>
              </a:solidFill>
              <a:latin typeface="inherit"/>
            </a:endParaRPr>
          </a:p>
          <a:p>
            <a:pPr fontAlgn="base"/>
            <a:r>
              <a:rPr lang="en-GB" sz="2400" dirty="0">
                <a:solidFill>
                  <a:srgbClr val="3B3A39"/>
                </a:solidFill>
                <a:latin typeface="Montserrat"/>
              </a:rPr>
              <a:t>Learn more about </a:t>
            </a:r>
            <a:r>
              <a:rPr lang="en-GB" sz="2400" dirty="0">
                <a:solidFill>
                  <a:srgbClr val="FF3365"/>
                </a:solidFill>
                <a:latin typeface="Montserrat"/>
                <a:hlinkClick r:id="rId7">
                  <a:extLst>
                    <a:ext uri="{A12FA001-AC4F-418D-AE19-62706E023703}">
                      <ahyp:hlinkClr xmlns:ahyp="http://schemas.microsoft.com/office/drawing/2018/hyperlinkcolor" val="tx"/>
                    </a:ext>
                  </a:extLst>
                </a:hlinkClick>
              </a:rPr>
              <a:t>supporting your child’s digital journey here</a:t>
            </a:r>
            <a:r>
              <a:rPr lang="en-GB" sz="2400" dirty="0">
                <a:solidFill>
                  <a:srgbClr val="3B3A39"/>
                </a:solidFill>
                <a:latin typeface="Montserrat"/>
              </a:rPr>
              <a:t>.</a:t>
            </a:r>
          </a:p>
        </p:txBody>
      </p:sp>
    </p:spTree>
    <p:extLst>
      <p:ext uri="{BB962C8B-B14F-4D97-AF65-F5344CB8AC3E}">
        <p14:creationId xmlns:p14="http://schemas.microsoft.com/office/powerpoint/2010/main" val="161737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070EB-B659-4D0B-9351-D3EB330850A6}"/>
              </a:ext>
            </a:extLst>
          </p:cNvPr>
          <p:cNvSpPr>
            <a:spLocks noGrp="1"/>
          </p:cNvSpPr>
          <p:nvPr>
            <p:ph type="title"/>
          </p:nvPr>
        </p:nvSpPr>
        <p:spPr/>
        <p:txBody>
          <a:bodyPr/>
          <a:lstStyle/>
          <a:p>
            <a:r>
              <a:rPr lang="en-GB" dirty="0"/>
              <a:t>Start conversations of right</a:t>
            </a:r>
          </a:p>
        </p:txBody>
      </p:sp>
      <p:sp>
        <p:nvSpPr>
          <p:cNvPr id="3" name="Rectangle 2">
            <a:extLst>
              <a:ext uri="{FF2B5EF4-FFF2-40B4-BE49-F238E27FC236}">
                <a16:creationId xmlns:a16="http://schemas.microsoft.com/office/drawing/2014/main" id="{4011CF36-36BA-4C14-AF86-6180EE001DD7}"/>
              </a:ext>
            </a:extLst>
          </p:cNvPr>
          <p:cNvSpPr/>
          <p:nvPr/>
        </p:nvSpPr>
        <p:spPr>
          <a:xfrm>
            <a:off x="609598" y="1720839"/>
            <a:ext cx="10787272" cy="4401205"/>
          </a:xfrm>
          <a:prstGeom prst="rect">
            <a:avLst/>
          </a:prstGeom>
        </p:spPr>
        <p:txBody>
          <a:bodyPr wrap="square">
            <a:spAutoFit/>
          </a:bodyPr>
          <a:lstStyle/>
          <a:p>
            <a:pPr fontAlgn="base"/>
            <a:r>
              <a:rPr lang="en-GB" sz="2800" b="1" dirty="0">
                <a:solidFill>
                  <a:srgbClr val="253045"/>
                </a:solidFill>
                <a:latin typeface="Montserrat"/>
              </a:rPr>
              <a:t>Use the right words and keep it age-appropriate</a:t>
            </a:r>
          </a:p>
          <a:p>
            <a:pPr fontAlgn="base"/>
            <a:r>
              <a:rPr lang="en-GB" sz="2800" dirty="0">
                <a:solidFill>
                  <a:srgbClr val="3B3A39"/>
                </a:solidFill>
                <a:latin typeface="Montserrat"/>
              </a:rPr>
              <a:t>Help your child </a:t>
            </a:r>
            <a:r>
              <a:rPr lang="en-GB" sz="2800" dirty="0">
                <a:solidFill>
                  <a:srgbClr val="FF3365"/>
                </a:solidFill>
                <a:latin typeface="Montserrat"/>
                <a:hlinkClick r:id="rId2">
                  <a:extLst>
                    <a:ext uri="{A12FA001-AC4F-418D-AE19-62706E023703}">
                      <ahyp:hlinkClr xmlns:ahyp="http://schemas.microsoft.com/office/drawing/2018/hyperlinkcolor" val="tx"/>
                    </a:ext>
                  </a:extLst>
                </a:hlinkClick>
              </a:rPr>
              <a:t>build their digital resilience</a:t>
            </a:r>
            <a:r>
              <a:rPr lang="en-GB" sz="2800" dirty="0">
                <a:solidFill>
                  <a:srgbClr val="3B3A39"/>
                </a:solidFill>
                <a:latin typeface="Montserrat"/>
              </a:rPr>
              <a:t> by understanding where to start. For instance, your concerns for a younger child might differ from older children. So, it’s important to start off with the right context.</a:t>
            </a:r>
          </a:p>
          <a:p>
            <a:pPr fontAlgn="base"/>
            <a:r>
              <a:rPr lang="en-GB" sz="2800" dirty="0">
                <a:solidFill>
                  <a:srgbClr val="3B3A39"/>
                </a:solidFill>
                <a:latin typeface="Montserrat"/>
              </a:rPr>
              <a:t>Additionally, getting to know your child’s interests can help you use the right language. If you know the different </a:t>
            </a:r>
            <a:r>
              <a:rPr lang="en-GB" sz="2800" dirty="0">
                <a:solidFill>
                  <a:srgbClr val="FF3365"/>
                </a:solidFill>
                <a:latin typeface="Montserrat"/>
                <a:hlinkClick r:id="rId3">
                  <a:extLst>
                    <a:ext uri="{A12FA001-AC4F-418D-AE19-62706E023703}">
                      <ahyp:hlinkClr xmlns:ahyp="http://schemas.microsoft.com/office/drawing/2018/hyperlinkcolor" val="tx"/>
                    </a:ext>
                  </a:extLst>
                </a:hlinkClick>
              </a:rPr>
              <a:t>terms they use</a:t>
            </a:r>
            <a:r>
              <a:rPr lang="en-GB" sz="2800" dirty="0">
                <a:solidFill>
                  <a:srgbClr val="3B3A39"/>
                </a:solidFill>
                <a:latin typeface="Montserrat"/>
              </a:rPr>
              <a:t> </a:t>
            </a:r>
            <a:r>
              <a:rPr lang="en-GB" sz="2800" dirty="0">
                <a:solidFill>
                  <a:srgbClr val="FF3365"/>
                </a:solidFill>
                <a:latin typeface="Montserrat"/>
                <a:hlinkClick r:id="rId4">
                  <a:extLst>
                    <a:ext uri="{A12FA001-AC4F-418D-AE19-62706E023703}">
                      <ahyp:hlinkClr xmlns:ahyp="http://schemas.microsoft.com/office/drawing/2018/hyperlinkcolor" val="tx"/>
                    </a:ext>
                  </a:extLst>
                </a:hlinkClick>
              </a:rPr>
              <a:t>to communicate</a:t>
            </a:r>
            <a:r>
              <a:rPr lang="en-GB" sz="2800" dirty="0">
                <a:solidFill>
                  <a:srgbClr val="3B3A39"/>
                </a:solidFill>
                <a:latin typeface="Montserrat"/>
              </a:rPr>
              <a:t>, what the names of their favourite video games are or who the different characters are, you’ll be better able to connect with them. They’ll also understand what you’re talking about and see that you have invested time into their interests.</a:t>
            </a:r>
          </a:p>
        </p:txBody>
      </p:sp>
    </p:spTree>
    <p:extLst>
      <p:ext uri="{BB962C8B-B14F-4D97-AF65-F5344CB8AC3E}">
        <p14:creationId xmlns:p14="http://schemas.microsoft.com/office/powerpoint/2010/main" val="128405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ED05-4D82-4140-9981-637640D3E419}"/>
              </a:ext>
            </a:extLst>
          </p:cNvPr>
          <p:cNvSpPr>
            <a:spLocks noGrp="1"/>
          </p:cNvSpPr>
          <p:nvPr>
            <p:ph type="title"/>
          </p:nvPr>
        </p:nvSpPr>
        <p:spPr/>
        <p:txBody>
          <a:bodyPr/>
          <a:lstStyle/>
          <a:p>
            <a:r>
              <a:rPr lang="en-GB" dirty="0"/>
              <a:t>Tackle tricky topics</a:t>
            </a:r>
          </a:p>
        </p:txBody>
      </p:sp>
      <p:sp>
        <p:nvSpPr>
          <p:cNvPr id="3" name="Rectangle 2">
            <a:extLst>
              <a:ext uri="{FF2B5EF4-FFF2-40B4-BE49-F238E27FC236}">
                <a16:creationId xmlns:a16="http://schemas.microsoft.com/office/drawing/2014/main" id="{927FC1A9-61D8-467B-8183-B3C2D61EB2FB}"/>
              </a:ext>
            </a:extLst>
          </p:cNvPr>
          <p:cNvSpPr/>
          <p:nvPr/>
        </p:nvSpPr>
        <p:spPr>
          <a:xfrm>
            <a:off x="609598" y="1854790"/>
            <a:ext cx="10084906" cy="4524315"/>
          </a:xfrm>
          <a:prstGeom prst="rect">
            <a:avLst/>
          </a:prstGeom>
        </p:spPr>
        <p:txBody>
          <a:bodyPr wrap="square">
            <a:spAutoFit/>
          </a:bodyPr>
          <a:lstStyle/>
          <a:p>
            <a:pPr fontAlgn="base"/>
            <a:r>
              <a:rPr lang="en-GB" b="1" dirty="0">
                <a:solidFill>
                  <a:srgbClr val="253045"/>
                </a:solidFill>
                <a:latin typeface="Montserrat"/>
              </a:rPr>
              <a:t>Find simple ways to approach tough topics</a:t>
            </a:r>
          </a:p>
          <a:p>
            <a:pPr fontAlgn="base"/>
            <a:r>
              <a:rPr lang="en-GB" dirty="0">
                <a:solidFill>
                  <a:srgbClr val="3B3A39"/>
                </a:solidFill>
                <a:latin typeface="Montserrat"/>
              </a:rPr>
              <a:t>Sometimes both parents and children alike might shy away from tougher topics like sexting, online relationships, grooming and more. However, conversations about harder topics are just as important as those about screen time and bullying. They play a key part in helping children recognise risk and harm online.</a:t>
            </a:r>
          </a:p>
          <a:p>
            <a:pPr fontAlgn="base"/>
            <a:r>
              <a:rPr lang="en-GB" b="1" dirty="0">
                <a:solidFill>
                  <a:srgbClr val="253045"/>
                </a:solidFill>
                <a:latin typeface="Montserrat"/>
              </a:rPr>
              <a:t>Talk about reality versus media</a:t>
            </a:r>
          </a:p>
          <a:p>
            <a:pPr fontAlgn="base"/>
            <a:r>
              <a:rPr lang="en-GB" dirty="0">
                <a:solidFill>
                  <a:srgbClr val="3B3A39"/>
                </a:solidFill>
                <a:latin typeface="Montserrat"/>
              </a:rPr>
              <a:t>Discuss how social media and mediums like pornography distort reality. Talk about the unrealistic standards portrayed online and how that is created for views or financial gain, not reality. Encourage them to think critically about content they see online to consider whether what they see is real.</a:t>
            </a:r>
          </a:p>
          <a:p>
            <a:pPr fontAlgn="base"/>
            <a:r>
              <a:rPr lang="en-GB" b="1" dirty="0">
                <a:solidFill>
                  <a:srgbClr val="253045"/>
                </a:solidFill>
                <a:latin typeface="Montserrat"/>
              </a:rPr>
              <a:t>Talk about the impacts of online content</a:t>
            </a:r>
          </a:p>
          <a:p>
            <a:pPr fontAlgn="base"/>
            <a:r>
              <a:rPr lang="en-GB" dirty="0">
                <a:solidFill>
                  <a:srgbClr val="3B3A39"/>
                </a:solidFill>
                <a:latin typeface="Montserrat"/>
              </a:rPr>
              <a:t>Some content might leave young people feeling depressed, anxious or unsure. Algorithms that promote self-harm, fake news or other harmful content may impact how users think and feel about the world around them. It’s important they understand where to go if they need support such as talking to a trusted adult or contacting someone on Childline.</a:t>
            </a:r>
          </a:p>
          <a:p>
            <a:pPr fontAlgn="base"/>
            <a:r>
              <a:rPr lang="en-GB" dirty="0">
                <a:solidFill>
                  <a:srgbClr val="3B3A39"/>
                </a:solidFill>
                <a:latin typeface="Montserrat"/>
              </a:rPr>
              <a:t>Explore </a:t>
            </a:r>
            <a:r>
              <a:rPr lang="en-GB" dirty="0">
                <a:solidFill>
                  <a:srgbClr val="FF3365"/>
                </a:solidFill>
                <a:latin typeface="Montserrat"/>
                <a:hlinkClick r:id="rId2">
                  <a:extLst>
                    <a:ext uri="{A12FA001-AC4F-418D-AE19-62706E023703}">
                      <ahyp:hlinkClr xmlns:ahyp="http://schemas.microsoft.com/office/drawing/2018/hyperlinkcolor" val="tx"/>
                    </a:ext>
                  </a:extLst>
                </a:hlinkClick>
              </a:rPr>
              <a:t>here more advice from Dr Linda </a:t>
            </a:r>
            <a:r>
              <a:rPr lang="en-GB" dirty="0" err="1">
                <a:solidFill>
                  <a:srgbClr val="FF3365"/>
                </a:solidFill>
                <a:latin typeface="Montserrat"/>
                <a:hlinkClick r:id="rId2">
                  <a:extLst>
                    <a:ext uri="{A12FA001-AC4F-418D-AE19-62706E023703}">
                      <ahyp:hlinkClr xmlns:ahyp="http://schemas.microsoft.com/office/drawing/2018/hyperlinkcolor" val="tx"/>
                    </a:ext>
                  </a:extLst>
                </a:hlinkClick>
              </a:rPr>
              <a:t>Papadopolous</a:t>
            </a:r>
            <a:r>
              <a:rPr lang="en-GB" dirty="0">
                <a:solidFill>
                  <a:srgbClr val="3B3A39"/>
                </a:solidFill>
                <a:latin typeface="Montserrat"/>
              </a:rPr>
              <a:t> on how to have meaningful conversations about tough topics.</a:t>
            </a:r>
          </a:p>
        </p:txBody>
      </p:sp>
    </p:spTree>
    <p:extLst>
      <p:ext uri="{BB962C8B-B14F-4D97-AF65-F5344CB8AC3E}">
        <p14:creationId xmlns:p14="http://schemas.microsoft.com/office/powerpoint/2010/main" val="2108114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5F93-F694-47AA-93C7-7F79D8E93709}"/>
              </a:ext>
            </a:extLst>
          </p:cNvPr>
          <p:cNvSpPr>
            <a:spLocks noGrp="1"/>
          </p:cNvSpPr>
          <p:nvPr>
            <p:ph type="title"/>
          </p:nvPr>
        </p:nvSpPr>
        <p:spPr/>
        <p:txBody>
          <a:bodyPr/>
          <a:lstStyle/>
          <a:p>
            <a:r>
              <a:rPr lang="en-GB" dirty="0"/>
              <a:t>Learn together</a:t>
            </a:r>
          </a:p>
        </p:txBody>
      </p:sp>
      <p:sp>
        <p:nvSpPr>
          <p:cNvPr id="4" name="Rectangle 3">
            <a:extLst>
              <a:ext uri="{FF2B5EF4-FFF2-40B4-BE49-F238E27FC236}">
                <a16:creationId xmlns:a16="http://schemas.microsoft.com/office/drawing/2014/main" id="{3528A881-1AC1-4C62-8685-5B8B7A8FF8A4}"/>
              </a:ext>
            </a:extLst>
          </p:cNvPr>
          <p:cNvSpPr/>
          <p:nvPr/>
        </p:nvSpPr>
        <p:spPr>
          <a:xfrm>
            <a:off x="609598" y="1473201"/>
            <a:ext cx="8534402" cy="5016758"/>
          </a:xfrm>
          <a:prstGeom prst="rect">
            <a:avLst/>
          </a:prstGeom>
        </p:spPr>
        <p:txBody>
          <a:bodyPr wrap="square">
            <a:spAutoFit/>
          </a:bodyPr>
          <a:lstStyle/>
          <a:p>
            <a:pPr fontAlgn="base"/>
            <a:r>
              <a:rPr lang="en-GB" sz="3200" b="1" dirty="0">
                <a:solidFill>
                  <a:srgbClr val="253045"/>
                </a:solidFill>
                <a:latin typeface="Montserrat"/>
              </a:rPr>
              <a:t>Use online tools to help develop understanding</a:t>
            </a:r>
          </a:p>
          <a:p>
            <a:pPr fontAlgn="base"/>
            <a:r>
              <a:rPr lang="en-GB" sz="3200" dirty="0">
                <a:solidFill>
                  <a:srgbClr val="3B3A39"/>
                </a:solidFill>
                <a:latin typeface="Montserrat"/>
              </a:rPr>
              <a:t>Whether tackling fake news, discussing gender stereotypes or exploring online safety platforms, going on these journeys together can help you learn just as much as your child. Discover how they approach different situations, what they think about key safety issues and help them learn how to approaching risky situations to avoid harm.</a:t>
            </a:r>
          </a:p>
          <a:p>
            <a:pPr fontAlgn="base"/>
            <a:r>
              <a:rPr lang="en-GB" sz="3200" dirty="0">
                <a:solidFill>
                  <a:srgbClr val="3B3A39"/>
                </a:solidFill>
                <a:latin typeface="Montserrat"/>
              </a:rPr>
              <a:t>Explore these interactive tools </a:t>
            </a:r>
            <a:r>
              <a:rPr lang="en-GB" sz="3200" dirty="0">
                <a:solidFill>
                  <a:srgbClr val="FF3365"/>
                </a:solidFill>
                <a:latin typeface="Montserrat"/>
                <a:hlinkClick r:id="rId2"/>
              </a:rPr>
              <a:t>below</a:t>
            </a:r>
            <a:r>
              <a:rPr lang="en-GB" sz="3200" dirty="0">
                <a:solidFill>
                  <a:srgbClr val="3B3A39"/>
                </a:solidFill>
                <a:latin typeface="Montserrat"/>
              </a:rPr>
              <a:t>.</a:t>
            </a:r>
            <a:endParaRPr lang="en-GB" sz="3200" b="0" i="0" dirty="0">
              <a:solidFill>
                <a:srgbClr val="3B3A39"/>
              </a:solidFill>
              <a:effectLst/>
              <a:latin typeface="Montserrat"/>
            </a:endParaRPr>
          </a:p>
        </p:txBody>
      </p:sp>
    </p:spTree>
    <p:extLst>
      <p:ext uri="{BB962C8B-B14F-4D97-AF65-F5344CB8AC3E}">
        <p14:creationId xmlns:p14="http://schemas.microsoft.com/office/powerpoint/2010/main" val="261666741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7B033E2C8E9940A543815DB374AEE4" ma:contentTypeVersion="16" ma:contentTypeDescription="Create a new document." ma:contentTypeScope="" ma:versionID="341cde15ca45e432e4e6b922d24f6b9e">
  <xsd:schema xmlns:xsd="http://www.w3.org/2001/XMLSchema" xmlns:xs="http://www.w3.org/2001/XMLSchema" xmlns:p="http://schemas.microsoft.com/office/2006/metadata/properties" xmlns:ns2="dad06dde-0faf-4c01-a0af-8dd65eb9d678" xmlns:ns3="b5bf702f-961c-4621-bc78-d5eefd1698a4" targetNamespace="http://schemas.microsoft.com/office/2006/metadata/properties" ma:root="true" ma:fieldsID="669a4706672035ddd81b3a6cc1620c0b" ns2:_="" ns3:_="">
    <xsd:import namespace="dad06dde-0faf-4c01-a0af-8dd65eb9d678"/>
    <xsd:import namespace="b5bf702f-961c-4621-bc78-d5eefd1698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06dde-0faf-4c01-a0af-8dd65eb9d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9e7333-3211-4ff5-8ead-11d3dfd455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bf702f-961c-4621-bc78-d5eefd1698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17e48b-bf7f-44ab-8213-fec8ca23153d}" ma:internalName="TaxCatchAll" ma:showField="CatchAllData" ma:web="b5bf702f-961c-4621-bc78-d5eefd1698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D3DC9A-DA91-48E3-8A64-1786F59DAE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06dde-0faf-4c01-a0af-8dd65eb9d678"/>
    <ds:schemaRef ds:uri="b5bf702f-961c-4621-bc78-d5eefd1698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ADBE80-0189-4D18-83FB-50707EF41D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406</TotalTime>
  <Words>1084</Words>
  <Application>Microsoft Office PowerPoint</Application>
  <PresentationFormat>Widescreen</PresentationFormat>
  <Paragraphs>70</Paragraphs>
  <Slides>20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MS PGothic</vt:lpstr>
      <vt:lpstr>Arial</vt:lpstr>
      <vt:lpstr>Calibri</vt:lpstr>
      <vt:lpstr>HelveticaNeueLT Arabic 55 Roman</vt:lpstr>
      <vt:lpstr>inherit</vt:lpstr>
      <vt:lpstr>Montserrat</vt:lpstr>
      <vt:lpstr>Trebuchet MS</vt:lpstr>
      <vt:lpstr>Twinkl</vt:lpstr>
      <vt:lpstr>Wingdings 3</vt:lpstr>
      <vt:lpstr>Facet</vt:lpstr>
      <vt:lpstr>Safer Internet Day </vt:lpstr>
      <vt:lpstr>Safer Internet Day</vt:lpstr>
      <vt:lpstr>This year we are hoping to answer the following questions: </vt:lpstr>
      <vt:lpstr>https://www.internetmatters.org/safer-internet-day/  </vt:lpstr>
      <vt:lpstr>Make it easy to talk</vt:lpstr>
      <vt:lpstr>Do the work before you talk</vt:lpstr>
      <vt:lpstr>Start conversations of right</vt:lpstr>
      <vt:lpstr>Tackle tricky topics</vt:lpstr>
      <vt:lpstr>Learn together</vt:lpstr>
      <vt:lpstr>PowerPoint Presentation</vt:lpstr>
      <vt:lpstr>https://parentzone.org.uk/advice/parent-guides  </vt:lpstr>
      <vt:lpstr>https://www.parents.parentzone.org.uk/morearticles/screen-time-everything-you-need-to-know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KGill@bearwood.local</dc:creator>
  <cp:lastModifiedBy>Jennifer Proud</cp:lastModifiedBy>
  <cp:revision>25</cp:revision>
  <cp:lastPrinted>2022-01-31T17:09:54Z</cp:lastPrinted>
  <dcterms:created xsi:type="dcterms:W3CDTF">2022-01-28T16:15:16Z</dcterms:created>
  <dcterms:modified xsi:type="dcterms:W3CDTF">2023-02-09T11:08:33Z</dcterms:modified>
</cp:coreProperties>
</file>