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40"/>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1" r:id="rId34"/>
    <p:sldId id="287" r:id="rId35"/>
    <p:sldId id="292" r:id="rId36"/>
    <p:sldId id="293" r:id="rId37"/>
    <p:sldId id="288" r:id="rId38"/>
    <p:sldId id="290" r:id="rId39"/>
  </p:sldIdLst>
  <p:sldSz cx="9144000" cy="5143500" type="screen16x9"/>
  <p:notesSz cx="6808788" cy="9940925"/>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
      <p:font typeface="Nunito" panose="020B0604020202020204" charset="0"/>
      <p:regular r:id="rId46"/>
      <p:bold r:id="rId47"/>
      <p:italic r:id="rId48"/>
      <p:boldItalic r:id="rId49"/>
    </p:embeddedFont>
    <p:embeddedFont>
      <p:font typeface="Nunito Sans SemiBold"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127" d="100"/>
          <a:sy n="127" d="100"/>
        </p:scale>
        <p:origin x="116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219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98317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40554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62480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0397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208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56334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US" dirty="0"/>
              <a:t>We will be travelling by coach and will leave school at 10am on 19.6.22 and will arrive at the </a:t>
            </a:r>
            <a:r>
              <a:rPr lang="en-US" dirty="0" err="1"/>
              <a:t>centre</a:t>
            </a:r>
            <a:r>
              <a:rPr lang="en-US" dirty="0"/>
              <a:t> at 2pm.  We are stopping at Lakeside Country Park in Eastleigh which is roughly halfway and says that is no longer than a 10-minute drive from junction 5 on the M27 to stop for lunch and a toilet break. Our first meal at the PGL </a:t>
            </a:r>
            <a:r>
              <a:rPr lang="en-US" dirty="0" err="1"/>
              <a:t>centre</a:t>
            </a:r>
            <a:r>
              <a:rPr lang="en-US" dirty="0"/>
              <a:t> will be the evening meal. </a:t>
            </a:r>
          </a:p>
          <a:p>
            <a:pPr marL="158750" indent="0">
              <a:buNone/>
            </a:pPr>
            <a:endParaRPr lang="en-US" dirty="0"/>
          </a:p>
          <a:p>
            <a:pPr marL="158750" indent="0">
              <a:buNone/>
            </a:pPr>
            <a:r>
              <a:rPr lang="en-US" dirty="0"/>
              <a:t>We will depart on Friday at around 12:00pm and take a packed lunch home with us to have a short stop on the way home. We will aim to arrive back at 3:30pm. We will keep you updated if the time is later. </a:t>
            </a:r>
          </a:p>
          <a:p>
            <a:pPr marL="158750" indent="0">
              <a:buNone/>
            </a:pPr>
            <a:r>
              <a:rPr lang="en-US" dirty="0"/>
              <a:t> </a:t>
            </a:r>
            <a:endParaRPr lang="en-GB" dirty="0"/>
          </a:p>
        </p:txBody>
      </p:sp>
    </p:spTree>
    <p:extLst>
      <p:ext uri="{BB962C8B-B14F-4D97-AF65-F5344CB8AC3E}">
        <p14:creationId xmlns:p14="http://schemas.microsoft.com/office/powerpoint/2010/main" val="2202425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86975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92090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US" dirty="0"/>
              <a:t>No mobile phones, tablets or electronics - wrist watches with the time only are fine. </a:t>
            </a:r>
          </a:p>
          <a:p>
            <a:r>
              <a:rPr lang="en-US" dirty="0"/>
              <a:t>Planning for children to write postcards to send home </a:t>
            </a:r>
          </a:p>
          <a:p>
            <a:r>
              <a:rPr lang="en-US" dirty="0"/>
              <a:t>We will be providing daily updates on the school website so that you are kept in the loop </a:t>
            </a:r>
            <a:endParaRPr lang="en-GB" dirty="0"/>
          </a:p>
        </p:txBody>
      </p:sp>
    </p:spTree>
    <p:extLst>
      <p:ext uri="{BB962C8B-B14F-4D97-AF65-F5344CB8AC3E}">
        <p14:creationId xmlns:p14="http://schemas.microsoft.com/office/powerpoint/2010/main" val="624848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lgn="l">
              <a:buNone/>
            </a:pPr>
            <a:r>
              <a:rPr lang="en-US" sz="1800" b="0" i="0" dirty="0">
                <a:solidFill>
                  <a:srgbClr val="242424"/>
                </a:solidFill>
                <a:effectLst/>
                <a:latin typeface="Calibri" panose="020F0502020204030204" pitchFamily="34" charset="0"/>
              </a:rPr>
              <a:t>Reminders from the office: there will be consent forms, swimming forms and medical forms coming out at the beginning of the summer term. The final balance is due on 10</a:t>
            </a:r>
            <a:r>
              <a:rPr lang="en-US" sz="1800" b="0" i="0" baseline="30000" dirty="0">
                <a:solidFill>
                  <a:srgbClr val="242424"/>
                </a:solidFill>
                <a:effectLst/>
                <a:latin typeface="Calibri" panose="020F0502020204030204" pitchFamily="34" charset="0"/>
              </a:rPr>
              <a:t>th</a:t>
            </a:r>
            <a:r>
              <a:rPr lang="en-US" sz="1800" b="0" i="0" dirty="0">
                <a:solidFill>
                  <a:srgbClr val="242424"/>
                </a:solidFill>
                <a:effectLst/>
                <a:latin typeface="Calibri" panose="020F0502020204030204" pitchFamily="34" charset="0"/>
              </a:rPr>
              <a:t> April.  If anyone has any concerns, they need to contact the office as soon as possible. </a:t>
            </a:r>
          </a:p>
          <a:p>
            <a:pPr algn="l"/>
            <a:endParaRPr lang="en-US" sz="1800" b="0"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332933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pgl.co.uk/en-gb/school-trips/primary-schools/centres/osmington-ba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273525" y="3726780"/>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2023</a:t>
            </a:r>
            <a:r>
              <a:rPr lang="en-US" sz="4000" dirty="0">
                <a:solidFill>
                  <a:schemeClr val="bg1"/>
                </a:solidFill>
                <a:ea typeface="Arial"/>
                <a:cs typeface="Arial"/>
                <a:sym typeface="Arial"/>
              </a:rPr>
              <a:t> Presentation</a:t>
            </a:r>
            <a:r>
              <a:rPr lang="en-US" sz="4000" dirty="0">
                <a:solidFill>
                  <a:schemeClr val="bg1"/>
                </a:solidFill>
                <a:latin typeface="+mj-lt"/>
                <a:ea typeface="Arial"/>
                <a:cs typeface="Arial"/>
                <a:sym typeface="Arial"/>
              </a:rPr>
              <a:t> and </a:t>
            </a:r>
            <a:r>
              <a:rPr lang="en-US" sz="4000" dirty="0" err="1">
                <a:solidFill>
                  <a:schemeClr val="bg1"/>
                </a:solidFill>
                <a:latin typeface="+mj-lt"/>
                <a:ea typeface="Arial"/>
                <a:cs typeface="Arial"/>
                <a:sym typeface="Arial"/>
              </a:rPr>
              <a:t>Osmington</a:t>
            </a:r>
            <a:r>
              <a:rPr lang="en-US" sz="4000" dirty="0">
                <a:solidFill>
                  <a:schemeClr val="bg1"/>
                </a:solidFill>
                <a:latin typeface="+mj-lt"/>
                <a:ea typeface="Arial"/>
                <a:cs typeface="Arial"/>
                <a:sym typeface="Arial"/>
              </a:rPr>
              <a:t> Bay</a:t>
            </a:r>
            <a:r>
              <a:rPr lang="en-US" sz="4000" dirty="0">
                <a:solidFill>
                  <a:schemeClr val="bg1"/>
                </a:solidFill>
                <a:ea typeface="Arial"/>
                <a:cs typeface="Arial"/>
                <a:sym typeface="Arial"/>
              </a:rPr>
              <a:t> PGL Residential update</a:t>
            </a:r>
            <a:br>
              <a:rPr lang="en-US" sz="4000" dirty="0">
                <a:solidFill>
                  <a:schemeClr val="bg1"/>
                </a:solidFill>
                <a:latin typeface="+mj-lt"/>
                <a:ea typeface="Arial"/>
                <a:cs typeface="Arial"/>
                <a:sym typeface="Arial"/>
              </a:rPr>
            </a:br>
            <a:endParaRPr sz="3800" dirty="0">
              <a:solidFill>
                <a:schemeClr val="bg1"/>
              </a:solidFill>
              <a:latin typeface="+mj-lt"/>
              <a:ea typeface="Nunito Sans Light"/>
              <a:cs typeface="Nunito Sans Light"/>
              <a:sym typeface="Nunito Sans Light"/>
            </a:endParaRPr>
          </a:p>
        </p:txBody>
      </p:sp>
      <p:pic>
        <p:nvPicPr>
          <p:cNvPr id="2" name="Picture 1">
            <a:extLst>
              <a:ext uri="{FF2B5EF4-FFF2-40B4-BE49-F238E27FC236}">
                <a16:creationId xmlns:a16="http://schemas.microsoft.com/office/drawing/2014/main" id="{30EB9EA9-412E-4FC9-A0BF-6613D53AC8BB}"/>
              </a:ext>
            </a:extLst>
          </p:cNvPr>
          <p:cNvPicPr>
            <a:picLocks noChangeAspect="1"/>
          </p:cNvPicPr>
          <p:nvPr/>
        </p:nvPicPr>
        <p:blipFill>
          <a:blip r:embed="rId3"/>
          <a:stretch>
            <a:fillRect/>
          </a:stretch>
        </p:blipFill>
        <p:spPr>
          <a:xfrm>
            <a:off x="4040678" y="1286245"/>
            <a:ext cx="986294" cy="11304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Wednesday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Thursday 11</a:t>
            </a:r>
            <a:r>
              <a:rPr lang="en-GB" baseline="30000" dirty="0"/>
              <a:t>th</a:t>
            </a:r>
            <a:r>
              <a:rPr lang="en-GB" dirty="0"/>
              <a:t> May and Friday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Thursday 11</a:t>
            </a:r>
            <a:r>
              <a:rPr lang="en-GB" baseline="30000" dirty="0"/>
              <a:t>th</a:t>
            </a:r>
            <a:r>
              <a:rPr lang="en-GB" dirty="0"/>
              <a:t> May</a:t>
            </a:r>
          </a:p>
          <a:p>
            <a:endParaRPr lang="en-GB" dirty="0"/>
          </a:p>
          <a:p>
            <a:r>
              <a:rPr lang="en-GB" dirty="0"/>
              <a:t>Paper 2: Reasoning (40 minutes) – Thursday 11</a:t>
            </a:r>
            <a:r>
              <a:rPr lang="en-GB" baseline="30000" dirty="0"/>
              <a:t>th</a:t>
            </a:r>
            <a:r>
              <a:rPr lang="en-GB" dirty="0"/>
              <a:t> May</a:t>
            </a:r>
          </a:p>
          <a:p>
            <a:endParaRPr lang="en-GB" dirty="0"/>
          </a:p>
          <a:p>
            <a:r>
              <a:rPr lang="en-GB" dirty="0"/>
              <a:t>Paper 3: Reasoning (40 minutes) – Friday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Thursday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Friday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Tuesday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Friday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Wednesday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Friday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Eat a good, healthy breakfast each morning on the week of SATs. </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3FBFF6-A343-4ED2-A94D-42D3D456187F}"/>
              </a:ext>
            </a:extLst>
          </p:cNvPr>
          <p:cNvPicPr>
            <a:picLocks noChangeAspect="1"/>
          </p:cNvPicPr>
          <p:nvPr/>
        </p:nvPicPr>
        <p:blipFill>
          <a:blip r:embed="rId3"/>
          <a:stretch>
            <a:fillRect/>
          </a:stretch>
        </p:blipFill>
        <p:spPr>
          <a:xfrm>
            <a:off x="1861930" y="1538012"/>
            <a:ext cx="5420140" cy="2067476"/>
          </a:xfrm>
          <a:prstGeom prst="rect">
            <a:avLst/>
          </a:prstGeom>
        </p:spPr>
      </p:pic>
      <p:sp>
        <p:nvSpPr>
          <p:cNvPr id="4" name="Slide Number Placeholder 3">
            <a:extLst>
              <a:ext uri="{FF2B5EF4-FFF2-40B4-BE49-F238E27FC236}">
                <a16:creationId xmlns:a16="http://schemas.microsoft.com/office/drawing/2014/main" id="{6A7D1301-68AA-4B76-806D-58A887096A19}"/>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118489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354953-BFA7-40C2-8A80-C793879C27B6}"/>
              </a:ext>
            </a:extLst>
          </p:cNvPr>
          <p:cNvPicPr>
            <a:picLocks noChangeAspect="1"/>
          </p:cNvPicPr>
          <p:nvPr/>
        </p:nvPicPr>
        <p:blipFill rotWithShape="1">
          <a:blip r:embed="rId3"/>
          <a:srcRect l="15293" r="23895"/>
          <a:stretch/>
        </p:blipFill>
        <p:spPr>
          <a:xfrm>
            <a:off x="202132" y="2919910"/>
            <a:ext cx="3782728" cy="1930759"/>
          </a:xfrm>
          <a:prstGeom prst="rect">
            <a:avLst/>
          </a:prstGeom>
        </p:spPr>
      </p:pic>
      <p:pic>
        <p:nvPicPr>
          <p:cNvPr id="4" name="Picture 3">
            <a:extLst>
              <a:ext uri="{FF2B5EF4-FFF2-40B4-BE49-F238E27FC236}">
                <a16:creationId xmlns:a16="http://schemas.microsoft.com/office/drawing/2014/main" id="{2FB20022-81AF-7C45-B0A1-6E4F1A5F2CD9}"/>
              </a:ext>
            </a:extLst>
          </p:cNvPr>
          <p:cNvPicPr>
            <a:picLocks noChangeAspect="1"/>
          </p:cNvPicPr>
          <p:nvPr/>
        </p:nvPicPr>
        <p:blipFill rotWithShape="1">
          <a:blip r:embed="rId4"/>
          <a:srcRect t="15532" r="1685" b="25146"/>
          <a:stretch/>
        </p:blipFill>
        <p:spPr>
          <a:xfrm>
            <a:off x="365761" y="146381"/>
            <a:ext cx="8171848" cy="2773529"/>
          </a:xfrm>
          <a:prstGeom prst="rect">
            <a:avLst/>
          </a:prstGeom>
        </p:spPr>
      </p:pic>
      <p:sp>
        <p:nvSpPr>
          <p:cNvPr id="6" name="TextBox 5">
            <a:extLst>
              <a:ext uri="{FF2B5EF4-FFF2-40B4-BE49-F238E27FC236}">
                <a16:creationId xmlns:a16="http://schemas.microsoft.com/office/drawing/2014/main" id="{03E4D4D4-352D-7C84-37D1-91950F86D60C}"/>
              </a:ext>
            </a:extLst>
          </p:cNvPr>
          <p:cNvSpPr txBox="1"/>
          <p:nvPr/>
        </p:nvSpPr>
        <p:spPr>
          <a:xfrm>
            <a:off x="4263991" y="3262964"/>
            <a:ext cx="4514377" cy="1477328"/>
          </a:xfrm>
          <a:prstGeom prst="rect">
            <a:avLst/>
          </a:prstGeom>
          <a:noFill/>
        </p:spPr>
        <p:txBody>
          <a:bodyPr wrap="none" rtlCol="0">
            <a:spAutoFit/>
          </a:bodyPr>
          <a:lstStyle/>
          <a:p>
            <a:r>
              <a:rPr lang="en-US" sz="1800" dirty="0"/>
              <a:t>Y6 Residential Trip </a:t>
            </a:r>
          </a:p>
          <a:p>
            <a:endParaRPr lang="en-US" sz="1800" dirty="0"/>
          </a:p>
          <a:p>
            <a:r>
              <a:rPr lang="en-US" sz="1800" dirty="0"/>
              <a:t>Monday 19</a:t>
            </a:r>
            <a:r>
              <a:rPr lang="en-US" sz="1800" baseline="30000" dirty="0"/>
              <a:t>th</a:t>
            </a:r>
            <a:r>
              <a:rPr lang="en-US" sz="1800" dirty="0"/>
              <a:t> June – Friday 23</a:t>
            </a:r>
            <a:r>
              <a:rPr lang="en-US" sz="1800" baseline="30000" dirty="0"/>
              <a:t>rd</a:t>
            </a:r>
            <a:r>
              <a:rPr lang="en-US" sz="1800" dirty="0"/>
              <a:t> June 2023</a:t>
            </a:r>
          </a:p>
          <a:p>
            <a:endParaRPr lang="en-US" sz="1800" dirty="0"/>
          </a:p>
          <a:p>
            <a:r>
              <a:rPr lang="en-US" sz="1800" dirty="0"/>
              <a:t>5 days/ 4 nights</a:t>
            </a:r>
            <a:endParaRPr lang="en-GB" sz="1800" dirty="0"/>
          </a:p>
        </p:txBody>
      </p:sp>
    </p:spTree>
    <p:extLst>
      <p:ext uri="{BB962C8B-B14F-4D97-AF65-F5344CB8AC3E}">
        <p14:creationId xmlns:p14="http://schemas.microsoft.com/office/powerpoint/2010/main" val="2577243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D0B65A-555B-498D-A2B4-48B949555DDB}"/>
              </a:ext>
            </a:extLst>
          </p:cNvPr>
          <p:cNvSpPr>
            <a:spLocks noGrp="1"/>
          </p:cNvSpPr>
          <p:nvPr>
            <p:ph type="sldNum" idx="12"/>
          </p:nvPr>
        </p:nvSpPr>
        <p:spPr/>
        <p:txBody>
          <a:bodyPr/>
          <a:lstStyle/>
          <a:p>
            <a:fld id="{00000000-1234-1234-1234-123412341234}" type="slidenum">
              <a:rPr lang="en" smtClean="0"/>
              <a:pPr/>
              <a:t>32</a:t>
            </a:fld>
            <a:endParaRPr lang="en"/>
          </a:p>
        </p:txBody>
      </p:sp>
      <p:pic>
        <p:nvPicPr>
          <p:cNvPr id="5" name="Picture 4">
            <a:extLst>
              <a:ext uri="{FF2B5EF4-FFF2-40B4-BE49-F238E27FC236}">
                <a16:creationId xmlns:a16="http://schemas.microsoft.com/office/drawing/2014/main" id="{4C543A96-4FA9-4A6D-9D7A-F4435AE6D7F5}"/>
              </a:ext>
            </a:extLst>
          </p:cNvPr>
          <p:cNvPicPr>
            <a:picLocks noChangeAspect="1"/>
          </p:cNvPicPr>
          <p:nvPr/>
        </p:nvPicPr>
        <p:blipFill>
          <a:blip r:embed="rId3"/>
          <a:stretch>
            <a:fillRect/>
          </a:stretch>
        </p:blipFill>
        <p:spPr>
          <a:xfrm>
            <a:off x="83128" y="-1"/>
            <a:ext cx="3941090" cy="1927041"/>
          </a:xfrm>
          <a:prstGeom prst="rect">
            <a:avLst/>
          </a:prstGeom>
        </p:spPr>
      </p:pic>
      <p:pic>
        <p:nvPicPr>
          <p:cNvPr id="6" name="Picture 5">
            <a:extLst>
              <a:ext uri="{FF2B5EF4-FFF2-40B4-BE49-F238E27FC236}">
                <a16:creationId xmlns:a16="http://schemas.microsoft.com/office/drawing/2014/main" id="{41F36B25-73A2-4DE4-BA37-523A77AA0F89}"/>
              </a:ext>
            </a:extLst>
          </p:cNvPr>
          <p:cNvPicPr>
            <a:picLocks noChangeAspect="1"/>
          </p:cNvPicPr>
          <p:nvPr/>
        </p:nvPicPr>
        <p:blipFill>
          <a:blip r:embed="rId4"/>
          <a:stretch>
            <a:fillRect/>
          </a:stretch>
        </p:blipFill>
        <p:spPr>
          <a:xfrm>
            <a:off x="1707887" y="1927040"/>
            <a:ext cx="4398189" cy="1590679"/>
          </a:xfrm>
          <a:prstGeom prst="rect">
            <a:avLst/>
          </a:prstGeom>
        </p:spPr>
      </p:pic>
      <p:pic>
        <p:nvPicPr>
          <p:cNvPr id="7" name="Picture 6">
            <a:extLst>
              <a:ext uri="{FF2B5EF4-FFF2-40B4-BE49-F238E27FC236}">
                <a16:creationId xmlns:a16="http://schemas.microsoft.com/office/drawing/2014/main" id="{7F1FB336-2DD0-49F4-81D2-03FFBEA8CB62}"/>
              </a:ext>
            </a:extLst>
          </p:cNvPr>
          <p:cNvPicPr>
            <a:picLocks noChangeAspect="1"/>
          </p:cNvPicPr>
          <p:nvPr/>
        </p:nvPicPr>
        <p:blipFill>
          <a:blip r:embed="rId5"/>
          <a:stretch>
            <a:fillRect/>
          </a:stretch>
        </p:blipFill>
        <p:spPr>
          <a:xfrm>
            <a:off x="4024218" y="3445930"/>
            <a:ext cx="4469404" cy="1590679"/>
          </a:xfrm>
          <a:prstGeom prst="rect">
            <a:avLst/>
          </a:prstGeom>
        </p:spPr>
      </p:pic>
    </p:spTree>
    <p:extLst>
      <p:ext uri="{BB962C8B-B14F-4D97-AF65-F5344CB8AC3E}">
        <p14:creationId xmlns:p14="http://schemas.microsoft.com/office/powerpoint/2010/main" val="2649524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05B4E4-CD83-4FE6-AE02-19EA882A14F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0436344-D57C-4C93-8A59-1A638D18D272}"/>
              </a:ext>
            </a:extLst>
          </p:cNvPr>
          <p:cNvSpPr>
            <a:spLocks noGrp="1"/>
          </p:cNvSpPr>
          <p:nvPr>
            <p:ph type="sldNum" idx="12"/>
          </p:nvPr>
        </p:nvSpPr>
        <p:spPr/>
        <p:txBody>
          <a:bodyPr/>
          <a:lstStyle/>
          <a:p>
            <a:fld id="{00000000-1234-1234-1234-123412341234}" type="slidenum">
              <a:rPr lang="en" smtClean="0"/>
              <a:pPr/>
              <a:t>33</a:t>
            </a:fld>
            <a:endParaRPr lang="en"/>
          </a:p>
        </p:txBody>
      </p:sp>
      <p:pic>
        <p:nvPicPr>
          <p:cNvPr id="5" name="Picture 4">
            <a:extLst>
              <a:ext uri="{FF2B5EF4-FFF2-40B4-BE49-F238E27FC236}">
                <a16:creationId xmlns:a16="http://schemas.microsoft.com/office/drawing/2014/main" id="{6BF368FA-EB94-4D34-A30F-3AFC118BA7A9}"/>
              </a:ext>
            </a:extLst>
          </p:cNvPr>
          <p:cNvPicPr>
            <a:picLocks noChangeAspect="1"/>
          </p:cNvPicPr>
          <p:nvPr/>
        </p:nvPicPr>
        <p:blipFill>
          <a:blip r:embed="rId3"/>
          <a:stretch>
            <a:fillRect/>
          </a:stretch>
        </p:blipFill>
        <p:spPr>
          <a:xfrm>
            <a:off x="559221" y="0"/>
            <a:ext cx="7652648" cy="5143500"/>
          </a:xfrm>
          <a:prstGeom prst="rect">
            <a:avLst/>
          </a:prstGeom>
        </p:spPr>
      </p:pic>
    </p:spTree>
    <p:extLst>
      <p:ext uri="{BB962C8B-B14F-4D97-AF65-F5344CB8AC3E}">
        <p14:creationId xmlns:p14="http://schemas.microsoft.com/office/powerpoint/2010/main" val="1990407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978C92-B5A3-488C-A6AE-3A2190678575}"/>
              </a:ext>
            </a:extLst>
          </p:cNvPr>
          <p:cNvSpPr>
            <a:spLocks noGrp="1"/>
          </p:cNvSpPr>
          <p:nvPr>
            <p:ph type="sldNum" idx="12"/>
          </p:nvPr>
        </p:nvSpPr>
        <p:spPr/>
        <p:txBody>
          <a:bodyPr/>
          <a:lstStyle/>
          <a:p>
            <a:fld id="{00000000-1234-1234-1234-123412341234}" type="slidenum">
              <a:rPr lang="en" smtClean="0"/>
              <a:pPr/>
              <a:t>34</a:t>
            </a:fld>
            <a:endParaRPr lang="en"/>
          </a:p>
        </p:txBody>
      </p:sp>
      <p:pic>
        <p:nvPicPr>
          <p:cNvPr id="6" name="Picture 5">
            <a:extLst>
              <a:ext uri="{FF2B5EF4-FFF2-40B4-BE49-F238E27FC236}">
                <a16:creationId xmlns:a16="http://schemas.microsoft.com/office/drawing/2014/main" id="{2F1E81AC-353D-4ECE-B885-0F7565F230BE}"/>
              </a:ext>
            </a:extLst>
          </p:cNvPr>
          <p:cNvPicPr>
            <a:picLocks noChangeAspect="1"/>
          </p:cNvPicPr>
          <p:nvPr/>
        </p:nvPicPr>
        <p:blipFill rotWithShape="1">
          <a:blip r:embed="rId3"/>
          <a:srcRect t="5277"/>
          <a:stretch/>
        </p:blipFill>
        <p:spPr>
          <a:xfrm>
            <a:off x="1781850" y="317394"/>
            <a:ext cx="5828073" cy="4747287"/>
          </a:xfrm>
          <a:prstGeom prst="rect">
            <a:avLst/>
          </a:prstGeom>
        </p:spPr>
      </p:pic>
      <p:sp>
        <p:nvSpPr>
          <p:cNvPr id="7" name="Oval 6">
            <a:extLst>
              <a:ext uri="{FF2B5EF4-FFF2-40B4-BE49-F238E27FC236}">
                <a16:creationId xmlns:a16="http://schemas.microsoft.com/office/drawing/2014/main" id="{DB5E921E-F19F-4921-9E04-0511805F8419}"/>
              </a:ext>
            </a:extLst>
          </p:cNvPr>
          <p:cNvSpPr/>
          <p:nvPr/>
        </p:nvSpPr>
        <p:spPr>
          <a:xfrm>
            <a:off x="3476231" y="3906982"/>
            <a:ext cx="2539161" cy="75623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52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76B7-379C-4D3B-AC2C-AD3E26851B54}"/>
              </a:ext>
            </a:extLst>
          </p:cNvPr>
          <p:cNvSpPr>
            <a:spLocks noGrp="1"/>
          </p:cNvSpPr>
          <p:nvPr>
            <p:ph type="title"/>
          </p:nvPr>
        </p:nvSpPr>
        <p:spPr/>
        <p:txBody>
          <a:bodyPr/>
          <a:lstStyle/>
          <a:p>
            <a:pPr algn="ctr"/>
            <a:r>
              <a:rPr lang="en-US" u="sng" dirty="0" err="1"/>
              <a:t>Osmington</a:t>
            </a:r>
            <a:r>
              <a:rPr lang="en-US" u="sng" dirty="0"/>
              <a:t> Bay PGL website</a:t>
            </a:r>
            <a:endParaRPr lang="en-GB" u="sng" dirty="0"/>
          </a:p>
        </p:txBody>
      </p:sp>
      <p:sp>
        <p:nvSpPr>
          <p:cNvPr id="3" name="Text Placeholder 2">
            <a:extLst>
              <a:ext uri="{FF2B5EF4-FFF2-40B4-BE49-F238E27FC236}">
                <a16:creationId xmlns:a16="http://schemas.microsoft.com/office/drawing/2014/main" id="{1E76014F-11C9-4479-A794-188D9E3672CF}"/>
              </a:ext>
            </a:extLst>
          </p:cNvPr>
          <p:cNvSpPr>
            <a:spLocks noGrp="1"/>
          </p:cNvSpPr>
          <p:nvPr>
            <p:ph type="body" idx="1"/>
          </p:nvPr>
        </p:nvSpPr>
        <p:spPr>
          <a:xfrm>
            <a:off x="311700" y="739302"/>
            <a:ext cx="8520600" cy="598291"/>
          </a:xfrm>
        </p:spPr>
        <p:txBody>
          <a:bodyPr/>
          <a:lstStyle/>
          <a:p>
            <a:pPr algn="ctr"/>
            <a:r>
              <a:rPr lang="en-US" dirty="0" err="1">
                <a:hlinkClick r:id="rId3"/>
              </a:rPr>
              <a:t>Osmington</a:t>
            </a:r>
            <a:r>
              <a:rPr lang="en-US" dirty="0">
                <a:hlinkClick r:id="rId3"/>
              </a:rPr>
              <a:t> Bay Adventure Centre, Dorset - Primary School Trips (pgl.co.uk)</a:t>
            </a:r>
            <a:endParaRPr lang="en-GB" dirty="0"/>
          </a:p>
        </p:txBody>
      </p:sp>
      <p:sp>
        <p:nvSpPr>
          <p:cNvPr id="4" name="Slide Number Placeholder 3">
            <a:extLst>
              <a:ext uri="{FF2B5EF4-FFF2-40B4-BE49-F238E27FC236}">
                <a16:creationId xmlns:a16="http://schemas.microsoft.com/office/drawing/2014/main" id="{8FF8B57B-15ED-4AC3-8D73-036AB27739E8}"/>
              </a:ext>
            </a:extLst>
          </p:cNvPr>
          <p:cNvSpPr>
            <a:spLocks noGrp="1"/>
          </p:cNvSpPr>
          <p:nvPr>
            <p:ph type="sldNum" idx="12"/>
          </p:nvPr>
        </p:nvSpPr>
        <p:spPr/>
        <p:txBody>
          <a:bodyPr/>
          <a:lstStyle/>
          <a:p>
            <a:fld id="{00000000-1234-1234-1234-123412341234}" type="slidenum">
              <a:rPr lang="en" smtClean="0"/>
              <a:pPr/>
              <a:t>35</a:t>
            </a:fld>
            <a:endParaRPr lang="en" dirty="0"/>
          </a:p>
        </p:txBody>
      </p:sp>
      <p:pic>
        <p:nvPicPr>
          <p:cNvPr id="6" name="Picture 5">
            <a:extLst>
              <a:ext uri="{FF2B5EF4-FFF2-40B4-BE49-F238E27FC236}">
                <a16:creationId xmlns:a16="http://schemas.microsoft.com/office/drawing/2014/main" id="{546DC6DD-EA48-491D-A767-EE793BDC3C6B}"/>
              </a:ext>
            </a:extLst>
          </p:cNvPr>
          <p:cNvPicPr>
            <a:picLocks noChangeAspect="1"/>
          </p:cNvPicPr>
          <p:nvPr/>
        </p:nvPicPr>
        <p:blipFill>
          <a:blip r:embed="rId4"/>
          <a:stretch>
            <a:fillRect/>
          </a:stretch>
        </p:blipFill>
        <p:spPr>
          <a:xfrm>
            <a:off x="5394378" y="2367632"/>
            <a:ext cx="1695450" cy="1438275"/>
          </a:xfrm>
          <a:prstGeom prst="rect">
            <a:avLst/>
          </a:prstGeom>
        </p:spPr>
      </p:pic>
      <p:sp>
        <p:nvSpPr>
          <p:cNvPr id="7" name="TextBox 6">
            <a:extLst>
              <a:ext uri="{FF2B5EF4-FFF2-40B4-BE49-F238E27FC236}">
                <a16:creationId xmlns:a16="http://schemas.microsoft.com/office/drawing/2014/main" id="{BCCBBFCE-4DDF-4618-9EF0-280E23B195BB}"/>
              </a:ext>
            </a:extLst>
          </p:cNvPr>
          <p:cNvSpPr txBox="1"/>
          <p:nvPr/>
        </p:nvSpPr>
        <p:spPr>
          <a:xfrm>
            <a:off x="2342677" y="2855936"/>
            <a:ext cx="2291012" cy="461665"/>
          </a:xfrm>
          <a:prstGeom prst="rect">
            <a:avLst/>
          </a:prstGeom>
          <a:noFill/>
        </p:spPr>
        <p:txBody>
          <a:bodyPr wrap="none" rtlCol="0">
            <a:spAutoFit/>
          </a:bodyPr>
          <a:lstStyle/>
          <a:p>
            <a:r>
              <a:rPr lang="en-US" sz="2400" dirty="0"/>
              <a:t>Incoming News</a:t>
            </a:r>
            <a:endParaRPr lang="en-GB" sz="2400" dirty="0"/>
          </a:p>
        </p:txBody>
      </p:sp>
    </p:spTree>
    <p:extLst>
      <p:ext uri="{BB962C8B-B14F-4D97-AF65-F5344CB8AC3E}">
        <p14:creationId xmlns:p14="http://schemas.microsoft.com/office/powerpoint/2010/main" val="369470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p>
          <a:p>
            <a:pPr marL="114300" indent="0">
              <a:buNone/>
            </a:pP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Tuesday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7B033E2C8E9940A543815DB374AEE4" ma:contentTypeVersion="16" ma:contentTypeDescription="Create a new document." ma:contentTypeScope="" ma:versionID="341cde15ca45e432e4e6b922d24f6b9e">
  <xsd:schema xmlns:xsd="http://www.w3.org/2001/XMLSchema" xmlns:xs="http://www.w3.org/2001/XMLSchema" xmlns:p="http://schemas.microsoft.com/office/2006/metadata/properties" xmlns:ns2="dad06dde-0faf-4c01-a0af-8dd65eb9d678" xmlns:ns3="b5bf702f-961c-4621-bc78-d5eefd1698a4" targetNamespace="http://schemas.microsoft.com/office/2006/metadata/properties" ma:root="true" ma:fieldsID="669a4706672035ddd81b3a6cc1620c0b" ns2:_="" ns3:_="">
    <xsd:import namespace="dad06dde-0faf-4c01-a0af-8dd65eb9d678"/>
    <xsd:import namespace="b5bf702f-961c-4621-bc78-d5eefd1698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06dde-0faf-4c01-a0af-8dd65eb9d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9e7333-3211-4ff5-8ead-11d3dfd455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bf702f-961c-4621-bc78-d5eefd1698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17e48b-bf7f-44ab-8213-fec8ca23153d}" ma:internalName="TaxCatchAll" ma:showField="CatchAllData" ma:web="b5bf702f-961c-4621-bc78-d5eefd1698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d06dde-0faf-4c01-a0af-8dd65eb9d678">
      <Terms xmlns="http://schemas.microsoft.com/office/infopath/2007/PartnerControls"/>
    </lcf76f155ced4ddcb4097134ff3c332f>
    <TaxCatchAll xmlns="b5bf702f-961c-4621-bc78-d5eefd1698a4" xsi:nil="true"/>
  </documentManagement>
</p:properties>
</file>

<file path=customXml/itemProps1.xml><?xml version="1.0" encoding="utf-8"?>
<ds:datastoreItem xmlns:ds="http://schemas.openxmlformats.org/officeDocument/2006/customXml" ds:itemID="{00BD2D8A-3C65-448A-BF7E-62CE52021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06dde-0faf-4c01-a0af-8dd65eb9d678"/>
    <ds:schemaRef ds:uri="b5bf702f-961c-4621-bc78-d5eefd169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E8245B-905A-4D4D-84FA-1B0A34ABC027}">
  <ds:schemaRefs>
    <ds:schemaRef ds:uri="http://schemas.microsoft.com/sharepoint/v3/contenttype/forms"/>
  </ds:schemaRefs>
</ds:datastoreItem>
</file>

<file path=customXml/itemProps3.xml><?xml version="1.0" encoding="utf-8"?>
<ds:datastoreItem xmlns:ds="http://schemas.openxmlformats.org/officeDocument/2006/customXml" ds:itemID="{C0DDD341-F655-48E9-8A68-E715C0C2B072}">
  <ds:schemaRefs>
    <ds:schemaRef ds:uri="http://purl.org/dc/elements/1.1/"/>
    <ds:schemaRef ds:uri="dad06dde-0faf-4c01-a0af-8dd65eb9d678"/>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b5bf702f-961c-4621-bc78-d5eefd1698a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922</TotalTime>
  <Words>3348</Words>
  <Application>Microsoft Office PowerPoint</Application>
  <PresentationFormat>On-screen Show (16:9)</PresentationFormat>
  <Paragraphs>310</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Wingdings</vt:lpstr>
      <vt:lpstr>Arial</vt:lpstr>
      <vt:lpstr>Calibri</vt:lpstr>
      <vt:lpstr>Cambria Math</vt:lpstr>
      <vt:lpstr>Nunito</vt:lpstr>
      <vt:lpstr>Nunito Sans SemiBold</vt:lpstr>
      <vt:lpstr>Nunito Sans Light</vt:lpstr>
      <vt:lpstr>TSL</vt:lpstr>
      <vt:lpstr>  Year 6 SATs 2023 Presentation and Osmington Bay PGL Residential update </vt:lpstr>
      <vt:lpstr>What are the SATs? </vt:lpstr>
      <vt:lpstr>When and how the SATs are completed</vt:lpstr>
      <vt:lpstr>Specific arrangements for SATs</vt:lpstr>
      <vt:lpstr>The results</vt:lpstr>
      <vt:lpstr>Spelling, Punctuation and Grammar: Tuesday 9th May</vt:lpstr>
      <vt:lpstr>Spelling, Punctuation and Grammar: Paper 1</vt:lpstr>
      <vt:lpstr>Spelling, Punctuation and Grammar: Paper 1</vt:lpstr>
      <vt:lpstr>Spelling, Punctuation and Grammar: Paper 2</vt:lpstr>
      <vt:lpstr>Reading: Wednesday 10th May </vt:lpstr>
      <vt:lpstr>Reading </vt:lpstr>
      <vt:lpstr>Reading </vt:lpstr>
      <vt:lpstr>Reading </vt:lpstr>
      <vt:lpstr>Reading </vt:lpstr>
      <vt:lpstr>Maths: Thursday 11th May and Friday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PowerPoint Presentation</vt:lpstr>
      <vt:lpstr>PowerPoint Presentation</vt:lpstr>
      <vt:lpstr>PowerPoint Presentation</vt:lpstr>
      <vt:lpstr>PowerPoint Presentation</vt:lpstr>
      <vt:lpstr>PowerPoint Presentation</vt:lpstr>
      <vt:lpstr>Osmington Bay PGL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clouth</dc:creator>
  <cp:lastModifiedBy>Caroline Parry</cp:lastModifiedBy>
  <cp:revision>18</cp:revision>
  <cp:lastPrinted>2023-03-16T16:18:04Z</cp:lastPrinted>
  <dcterms:modified xsi:type="dcterms:W3CDTF">2023-03-16T16:39:46Z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0x010100377B033E2C8E9940A543815DB374AEE4</vt:lpwstr>
  </property>
</Properties>
</file>