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sldIdLst>
    <p:sldId id="256" r:id="rId5"/>
    <p:sldId id="273" r:id="rId6"/>
    <p:sldId id="263" r:id="rId7"/>
    <p:sldId id="276" r:id="rId8"/>
    <p:sldId id="275" r:id="rId9"/>
    <p:sldId id="267" r:id="rId10"/>
    <p:sldId id="271" r:id="rId11"/>
    <p:sldId id="277" r:id="rId12"/>
    <p:sldId id="270" r:id="rId13"/>
    <p:sldId id="261" r:id="rId14"/>
    <p:sldId id="269"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8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3016955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228529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0707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3446695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15742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466550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1657995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511863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158127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14D9A1-19E6-46D5-8A05-B5C5DA2DD2E3}" type="datetimeFigureOut">
              <a:rPr lang="en-GB" smtClean="0"/>
              <a:t>03/09/2024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1536086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14D9A1-19E6-46D5-8A05-B5C5DA2DD2E3}" type="datetimeFigureOut">
              <a:rPr lang="en-GB" smtClean="0"/>
              <a:t>03/09/2024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232733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14D9A1-19E6-46D5-8A05-B5C5DA2DD2E3}" type="datetimeFigureOut">
              <a:rPr lang="en-GB" smtClean="0"/>
              <a:t>03/09/2024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895922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14D9A1-19E6-46D5-8A05-B5C5DA2DD2E3}" type="datetimeFigureOut">
              <a:rPr lang="en-GB" smtClean="0"/>
              <a:t>03/09/2024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235047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14D9A1-19E6-46D5-8A05-B5C5DA2DD2E3}" type="datetimeFigureOut">
              <a:rPr lang="en-GB" smtClean="0"/>
              <a:t>03/09/2024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36147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14D9A1-19E6-46D5-8A05-B5C5DA2DD2E3}" type="datetimeFigureOut">
              <a:rPr lang="en-GB" smtClean="0"/>
              <a:t>03/09/2024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F38907-BF12-4C7A-9C5A-F7E755772EB6}" type="slidenum">
              <a:rPr lang="en-GB" smtClean="0"/>
              <a:t>‹#›</a:t>
            </a:fld>
            <a:endParaRPr lang="en-GB"/>
          </a:p>
        </p:txBody>
      </p:sp>
    </p:spTree>
    <p:extLst>
      <p:ext uri="{BB962C8B-B14F-4D97-AF65-F5344CB8AC3E}">
        <p14:creationId xmlns:p14="http://schemas.microsoft.com/office/powerpoint/2010/main" val="1766487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F38907-BF12-4C7A-9C5A-F7E755772EB6}" type="slidenum">
              <a:rPr lang="en-GB" smtClean="0"/>
              <a:t>‹#›</a:t>
            </a:fld>
            <a:endParaRPr lang="en-GB"/>
          </a:p>
        </p:txBody>
      </p:sp>
      <p:sp>
        <p:nvSpPr>
          <p:cNvPr id="5" name="Date Placeholder 4"/>
          <p:cNvSpPr>
            <a:spLocks noGrp="1"/>
          </p:cNvSpPr>
          <p:nvPr>
            <p:ph type="dt" sz="half" idx="10"/>
          </p:nvPr>
        </p:nvSpPr>
        <p:spPr/>
        <p:txBody>
          <a:bodyPr/>
          <a:lstStyle/>
          <a:p>
            <a:fld id="{4814D9A1-19E6-46D5-8A05-B5C5DA2DD2E3}" type="datetimeFigureOut">
              <a:rPr lang="en-GB" smtClean="0"/>
              <a:t>03/09/2024</a:t>
            </a:fld>
            <a:endParaRPr lang="en-GB"/>
          </a:p>
        </p:txBody>
      </p:sp>
    </p:spTree>
    <p:extLst>
      <p:ext uri="{BB962C8B-B14F-4D97-AF65-F5344CB8AC3E}">
        <p14:creationId xmlns:p14="http://schemas.microsoft.com/office/powerpoint/2010/main" val="1448287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14D9A1-19E6-46D5-8A05-B5C5DA2DD2E3}" type="datetimeFigureOut">
              <a:rPr lang="en-GB" smtClean="0"/>
              <a:t>03/09/2024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FF38907-BF12-4C7A-9C5A-F7E755772EB6}" type="slidenum">
              <a:rPr lang="en-GB" smtClean="0"/>
              <a:t>‹#›</a:t>
            </a:fld>
            <a:endParaRPr lang="en-GB"/>
          </a:p>
        </p:txBody>
      </p:sp>
    </p:spTree>
    <p:extLst>
      <p:ext uri="{BB962C8B-B14F-4D97-AF65-F5344CB8AC3E}">
        <p14:creationId xmlns:p14="http://schemas.microsoft.com/office/powerpoint/2010/main" val="213395340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115" y="1032837"/>
            <a:ext cx="8020390" cy="1646302"/>
          </a:xfrm>
        </p:spPr>
        <p:txBody>
          <a:bodyPr/>
          <a:lstStyle/>
          <a:p>
            <a:pPr algn="ctr"/>
            <a:r>
              <a:rPr lang="en-GB" dirty="0"/>
              <a:t>Welcome to LKS2</a:t>
            </a:r>
            <a:br>
              <a:rPr lang="en-GB" dirty="0"/>
            </a:br>
            <a:r>
              <a:rPr lang="en-GB" dirty="0"/>
              <a:t>Year 3 and 4</a:t>
            </a:r>
            <a:br>
              <a:rPr lang="en-GB" dirty="0"/>
            </a:br>
            <a:endParaRPr lang="en-GB" dirty="0"/>
          </a:p>
        </p:txBody>
      </p:sp>
      <p:sp>
        <p:nvSpPr>
          <p:cNvPr id="3" name="Subtitle 2"/>
          <p:cNvSpPr>
            <a:spLocks noGrp="1"/>
          </p:cNvSpPr>
          <p:nvPr>
            <p:ph type="subTitle" idx="1"/>
          </p:nvPr>
        </p:nvSpPr>
        <p:spPr>
          <a:xfrm>
            <a:off x="247949" y="3225692"/>
            <a:ext cx="10427139" cy="2199497"/>
          </a:xfrm>
        </p:spPr>
        <p:txBody>
          <a:bodyPr>
            <a:normAutofit/>
          </a:bodyPr>
          <a:lstStyle/>
          <a:p>
            <a:pPr algn="l"/>
            <a:r>
              <a:rPr lang="en-GB" sz="2800" dirty="0">
                <a:solidFill>
                  <a:schemeClr val="tx1"/>
                </a:solidFill>
              </a:rPr>
              <a:t>Year 3 Red Squirrel class  - Miss Reed with Mrs Brooker</a:t>
            </a:r>
          </a:p>
          <a:p>
            <a:pPr algn="l"/>
            <a:r>
              <a:rPr lang="en-GB" sz="2800" dirty="0">
                <a:solidFill>
                  <a:schemeClr val="tx1"/>
                </a:solidFill>
              </a:rPr>
              <a:t>Year 3/4 class – Mrs Haden and Miss Parry with Mrs Smith  </a:t>
            </a:r>
          </a:p>
          <a:p>
            <a:pPr algn="l"/>
            <a:r>
              <a:rPr lang="en-GB" sz="2800" dirty="0">
                <a:solidFill>
                  <a:schemeClr val="tx1"/>
                </a:solidFill>
              </a:rPr>
              <a:t>Year 4 Dormouse class – Miss Lloyd with Mrs Tang </a:t>
            </a:r>
            <a:endParaRPr lang="en-GB" dirty="0">
              <a:solidFill>
                <a:schemeClr val="tx1"/>
              </a:solidFill>
            </a:endParaRPr>
          </a:p>
        </p:txBody>
      </p:sp>
      <p:sp>
        <p:nvSpPr>
          <p:cNvPr id="4" name="Title 1">
            <a:extLst>
              <a:ext uri="{FF2B5EF4-FFF2-40B4-BE49-F238E27FC236}">
                <a16:creationId xmlns:a16="http://schemas.microsoft.com/office/drawing/2014/main" id="{4F77B4DE-9698-403D-8E35-5C545C8105E5}"/>
              </a:ext>
            </a:extLst>
          </p:cNvPr>
          <p:cNvSpPr txBox="1">
            <a:spLocks/>
          </p:cNvSpPr>
          <p:nvPr/>
        </p:nvSpPr>
        <p:spPr>
          <a:xfrm>
            <a:off x="2007034" y="2399724"/>
            <a:ext cx="5221357" cy="55883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4400" dirty="0"/>
              <a:t>The LKS2 Team</a:t>
            </a:r>
          </a:p>
        </p:txBody>
      </p:sp>
    </p:spTree>
    <p:extLst>
      <p:ext uri="{BB962C8B-B14F-4D97-AF65-F5344CB8AC3E}">
        <p14:creationId xmlns:p14="http://schemas.microsoft.com/office/powerpoint/2010/main" val="2398581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Information</a:t>
            </a:r>
          </a:p>
        </p:txBody>
      </p:sp>
      <p:sp>
        <p:nvSpPr>
          <p:cNvPr id="3" name="Content Placeholder 2"/>
          <p:cNvSpPr>
            <a:spLocks noGrp="1"/>
          </p:cNvSpPr>
          <p:nvPr>
            <p:ph idx="1"/>
          </p:nvPr>
        </p:nvSpPr>
        <p:spPr>
          <a:xfrm>
            <a:off x="677334" y="1270000"/>
            <a:ext cx="9584266" cy="5584202"/>
          </a:xfrm>
        </p:spPr>
        <p:txBody>
          <a:bodyPr>
            <a:normAutofit fontScale="62500" lnSpcReduction="20000"/>
          </a:bodyPr>
          <a:lstStyle/>
          <a:p>
            <a:pPr marL="0" indent="0">
              <a:buNone/>
            </a:pPr>
            <a:r>
              <a:rPr lang="en-GB" sz="2900" b="1" u="sng" dirty="0"/>
              <a:t>Medical Lists</a:t>
            </a:r>
          </a:p>
          <a:p>
            <a:r>
              <a:rPr lang="en-GB" sz="2900" dirty="0"/>
              <a:t>If your child has any medical conditions or allergies, please make sure our records (and their medications) are up-to-date. Please make sure to check this with the office.</a:t>
            </a:r>
          </a:p>
          <a:p>
            <a:r>
              <a:rPr lang="en-GB" sz="2900" dirty="0"/>
              <a:t>Children should not bring in any lip balms, hand gels or hand creams/sprays etc unless they have been approved by the office.</a:t>
            </a:r>
          </a:p>
          <a:p>
            <a:r>
              <a:rPr lang="en-US" sz="2900" dirty="0"/>
              <a:t>Jewellery and valuable belongings should not be worn or brought to school. If children have pierced ears only one stud earring in each ear may be worn at school. Earrings must be removed for PE/games or micropore tape used to cover them. Analogue watches may be worn but must have a dark </a:t>
            </a:r>
            <a:r>
              <a:rPr lang="en-US" sz="2900" dirty="0" err="1"/>
              <a:t>colour</a:t>
            </a:r>
            <a:r>
              <a:rPr lang="en-US" sz="2900" dirty="0"/>
              <a:t> strap. For safety reasons no other </a:t>
            </a:r>
            <a:r>
              <a:rPr lang="en-US" sz="2900" dirty="0" err="1"/>
              <a:t>jewellery</a:t>
            </a:r>
            <a:r>
              <a:rPr lang="en-US" sz="2900" dirty="0"/>
              <a:t> may be worn.</a:t>
            </a:r>
          </a:p>
          <a:p>
            <a:r>
              <a:rPr lang="en-US" sz="2900" dirty="0"/>
              <a:t>Make-up of any kind is not permitted, this includes nail varnish. Uniform check will be carried out daily and if children are not wearing the correct uniform they will be sent to the school office to borrow the correct item to use for the day. If a child is not wearing correct uniform, including accessories or make-up, a uniform slip will be sent home with the child. </a:t>
            </a:r>
            <a:endParaRPr lang="en-GB" sz="2900" dirty="0"/>
          </a:p>
          <a:p>
            <a:pPr marL="0" indent="0">
              <a:buNone/>
            </a:pPr>
            <a:r>
              <a:rPr lang="en-GB" sz="2900" b="1" u="sng" dirty="0"/>
              <a:t>Other information</a:t>
            </a:r>
          </a:p>
          <a:p>
            <a:r>
              <a:rPr lang="en-GB" sz="2900" dirty="0"/>
              <a:t>Children bring in their own </a:t>
            </a:r>
            <a:r>
              <a:rPr lang="en-GB" sz="2900" dirty="0">
                <a:solidFill>
                  <a:srgbClr val="FF0000"/>
                </a:solidFill>
              </a:rPr>
              <a:t>healthy</a:t>
            </a:r>
            <a:r>
              <a:rPr lang="en-GB" sz="2900" dirty="0"/>
              <a:t> break time snack which must be either fresh fruit or vegetables and a water bottle. Bananas must not be brought into school. </a:t>
            </a:r>
          </a:p>
          <a:p>
            <a:r>
              <a:rPr lang="en-GB" sz="2900" dirty="0"/>
              <a:t>Whilst we welcome parents to speak to class teachers at the end of the day, please wait until all the children have been released to their parents. </a:t>
            </a:r>
          </a:p>
          <a:p>
            <a:endParaRPr lang="en-GB" sz="2400" dirty="0"/>
          </a:p>
          <a:p>
            <a:pPr marL="0" indent="0">
              <a:buNone/>
            </a:pPr>
            <a:endParaRPr lang="en-GB" sz="2400" b="1" dirty="0"/>
          </a:p>
          <a:p>
            <a:pPr marL="0" indent="0">
              <a:buNone/>
            </a:pPr>
            <a:endParaRPr lang="en-GB" sz="2400" dirty="0"/>
          </a:p>
        </p:txBody>
      </p:sp>
    </p:spTree>
    <p:extLst>
      <p:ext uri="{BB962C8B-B14F-4D97-AF65-F5344CB8AC3E}">
        <p14:creationId xmlns:p14="http://schemas.microsoft.com/office/powerpoint/2010/main" val="459604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 Ready to Learn</a:t>
            </a:r>
          </a:p>
        </p:txBody>
      </p:sp>
      <p:sp>
        <p:nvSpPr>
          <p:cNvPr id="3" name="Content Placeholder 2"/>
          <p:cNvSpPr>
            <a:spLocks noGrp="1"/>
          </p:cNvSpPr>
          <p:nvPr>
            <p:ph idx="1"/>
          </p:nvPr>
        </p:nvSpPr>
        <p:spPr>
          <a:xfrm>
            <a:off x="677334" y="1270000"/>
            <a:ext cx="8596668" cy="3880773"/>
          </a:xfrm>
        </p:spPr>
        <p:txBody>
          <a:bodyPr>
            <a:normAutofit lnSpcReduction="10000"/>
          </a:bodyPr>
          <a:lstStyle/>
          <a:p>
            <a:pPr marL="0" indent="0">
              <a:buNone/>
            </a:pPr>
            <a:r>
              <a:rPr lang="en-GB" sz="2800" b="1" u="sng" dirty="0"/>
              <a:t>Children benefit from:</a:t>
            </a:r>
          </a:p>
          <a:p>
            <a:r>
              <a:rPr lang="en-GB" sz="2400" dirty="0"/>
              <a:t>A good night’s sleep (including an early enough bedtime)</a:t>
            </a:r>
          </a:p>
          <a:p>
            <a:r>
              <a:rPr lang="en-GB" sz="2400" dirty="0"/>
              <a:t>A healthy diet including a good breakfast</a:t>
            </a:r>
          </a:p>
          <a:p>
            <a:r>
              <a:rPr lang="en-GB" sz="2400" dirty="0"/>
              <a:t>Being clean and comfortable</a:t>
            </a:r>
          </a:p>
          <a:p>
            <a:r>
              <a:rPr lang="en-GB" sz="2400" dirty="0"/>
              <a:t>Being in school on time </a:t>
            </a:r>
          </a:p>
          <a:p>
            <a:endParaRPr lang="en-GB" sz="2400" dirty="0"/>
          </a:p>
          <a:p>
            <a:pPr marL="0" indent="0">
              <a:buNone/>
            </a:pPr>
            <a:r>
              <a:rPr lang="en-GB" sz="3200" b="1" dirty="0">
                <a:solidFill>
                  <a:srgbClr val="0070C0"/>
                </a:solidFill>
              </a:rPr>
              <a:t>We hope our Year 3/4 children continue to enjoy their learning journey at Bearwood </a:t>
            </a:r>
            <a:r>
              <a:rPr lang="en-GB" sz="3200" b="1" dirty="0">
                <a:solidFill>
                  <a:srgbClr val="0070C0"/>
                </a:solidFill>
                <a:sym typeface="Wingdings" panose="05000000000000000000" pitchFamily="2" charset="2"/>
              </a:rPr>
              <a:t> </a:t>
            </a:r>
            <a:endParaRPr lang="en-GB" sz="3200" b="1" dirty="0">
              <a:solidFill>
                <a:srgbClr val="0070C0"/>
              </a:solidFill>
            </a:endParaRPr>
          </a:p>
          <a:p>
            <a:pPr marL="0" indent="0">
              <a:buNone/>
            </a:pPr>
            <a:endParaRPr lang="en-GB" sz="2400" dirty="0">
              <a:solidFill>
                <a:srgbClr val="0070C0"/>
              </a:solidFill>
            </a:endParaRPr>
          </a:p>
        </p:txBody>
      </p:sp>
    </p:spTree>
    <p:extLst>
      <p:ext uri="{BB962C8B-B14F-4D97-AF65-F5344CB8AC3E}">
        <p14:creationId xmlns:p14="http://schemas.microsoft.com/office/powerpoint/2010/main" val="3170404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9A8C-EA61-BDCE-8F09-F8DB73A78E49}"/>
              </a:ext>
            </a:extLst>
          </p:cNvPr>
          <p:cNvSpPr>
            <a:spLocks noGrp="1"/>
          </p:cNvSpPr>
          <p:nvPr>
            <p:ph type="title"/>
          </p:nvPr>
        </p:nvSpPr>
        <p:spPr/>
        <p:txBody>
          <a:bodyPr>
            <a:normAutofit/>
          </a:bodyPr>
          <a:lstStyle/>
          <a:p>
            <a:pPr algn="ctr"/>
            <a:r>
              <a:rPr lang="en-US" sz="4400" dirty="0"/>
              <a:t>Any questions?</a:t>
            </a:r>
            <a:endParaRPr lang="en-GB" sz="4400" dirty="0"/>
          </a:p>
        </p:txBody>
      </p:sp>
      <p:sp>
        <p:nvSpPr>
          <p:cNvPr id="3" name="Content Placeholder 2">
            <a:extLst>
              <a:ext uri="{FF2B5EF4-FFF2-40B4-BE49-F238E27FC236}">
                <a16:creationId xmlns:a16="http://schemas.microsoft.com/office/drawing/2014/main" id="{4D5F1275-851F-4C04-C4DF-F5F4F540DAE4}"/>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20786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14FBD-973F-4E52-B9CD-90C5B276ACA7}"/>
              </a:ext>
            </a:extLst>
          </p:cNvPr>
          <p:cNvSpPr>
            <a:spLocks noGrp="1"/>
          </p:cNvSpPr>
          <p:nvPr>
            <p:ph type="title"/>
          </p:nvPr>
        </p:nvSpPr>
        <p:spPr>
          <a:xfrm>
            <a:off x="2697520" y="0"/>
            <a:ext cx="8596668" cy="1320800"/>
          </a:xfrm>
        </p:spPr>
        <p:txBody>
          <a:bodyPr/>
          <a:lstStyle/>
          <a:p>
            <a:r>
              <a:rPr lang="en-US" dirty="0"/>
              <a:t>A weekly timetable in LKS2</a:t>
            </a:r>
            <a:endParaRPr lang="en-GB" dirty="0"/>
          </a:p>
        </p:txBody>
      </p:sp>
      <p:sp>
        <p:nvSpPr>
          <p:cNvPr id="5" name="Ink 5">
            <a:extLst>
              <a:ext uri="{FF2B5EF4-FFF2-40B4-BE49-F238E27FC236}">
                <a16:creationId xmlns:a16="http://schemas.microsoft.com/office/drawing/2014/main" id="{322C6315-5405-422A-A5FE-69B3042562E6}"/>
              </a:ext>
            </a:extLst>
          </p:cNvPr>
          <p:cNvSpPr>
            <a:spLocks noRot="1" noChangeArrowheads="1" noTextEdit="1"/>
          </p:cNvSpPr>
          <p:nvPr/>
        </p:nvSpPr>
        <p:spPr bwMode="auto">
          <a:xfrm>
            <a:off x="8411547" y="1896500"/>
            <a:ext cx="57692" cy="46507"/>
          </a:xfrm>
          <a:prstGeom prst="rect">
            <a:avLst/>
          </a:prstGeom>
          <a:noFill/>
          <a:ln w="18000" cap="rnd" algn="ctr">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Ink 6">
            <a:extLst>
              <a:ext uri="{FF2B5EF4-FFF2-40B4-BE49-F238E27FC236}">
                <a16:creationId xmlns:a16="http://schemas.microsoft.com/office/drawing/2014/main" id="{121FE9E5-3E78-48FA-930E-028FBC42EBBD}"/>
              </a:ext>
            </a:extLst>
          </p:cNvPr>
          <p:cNvSpPr>
            <a:spLocks noRot="1" noChangeArrowheads="1" noTextEdit="1"/>
          </p:cNvSpPr>
          <p:nvPr/>
        </p:nvSpPr>
        <p:spPr bwMode="auto">
          <a:xfrm>
            <a:off x="12049820" y="2658506"/>
            <a:ext cx="142180" cy="54438"/>
          </a:xfrm>
          <a:prstGeom prst="rect">
            <a:avLst/>
          </a:prstGeom>
          <a:noFill/>
          <a:ln w="18000" cap="rnd" algn="ctr">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Content Placeholder 10">
            <a:extLst>
              <a:ext uri="{FF2B5EF4-FFF2-40B4-BE49-F238E27FC236}">
                <a16:creationId xmlns:a16="http://schemas.microsoft.com/office/drawing/2014/main" id="{2684CF64-6233-6C6B-CA0D-3000DDECCDD5}"/>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3809BC05-C161-DF73-A993-D324E0B87447}"/>
              </a:ext>
            </a:extLst>
          </p:cNvPr>
          <p:cNvPicPr>
            <a:picLocks noChangeAspect="1"/>
          </p:cNvPicPr>
          <p:nvPr/>
        </p:nvPicPr>
        <p:blipFill>
          <a:blip r:embed="rId2"/>
          <a:stretch>
            <a:fillRect/>
          </a:stretch>
        </p:blipFill>
        <p:spPr>
          <a:xfrm>
            <a:off x="850782" y="699032"/>
            <a:ext cx="10005060" cy="6067370"/>
          </a:xfrm>
          <a:prstGeom prst="rect">
            <a:avLst/>
          </a:prstGeom>
        </p:spPr>
      </p:pic>
    </p:spTree>
    <p:extLst>
      <p:ext uri="{BB962C8B-B14F-4D97-AF65-F5344CB8AC3E}">
        <p14:creationId xmlns:p14="http://schemas.microsoft.com/office/powerpoint/2010/main" val="190622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092" y="0"/>
            <a:ext cx="8596668" cy="1320800"/>
          </a:xfrm>
        </p:spPr>
        <p:txBody>
          <a:bodyPr/>
          <a:lstStyle/>
          <a:p>
            <a:r>
              <a:rPr lang="en-GB" dirty="0"/>
              <a:t>Reading</a:t>
            </a:r>
          </a:p>
        </p:txBody>
      </p:sp>
      <p:sp>
        <p:nvSpPr>
          <p:cNvPr id="3" name="Content Placeholder 2"/>
          <p:cNvSpPr>
            <a:spLocks noGrp="1"/>
          </p:cNvSpPr>
          <p:nvPr>
            <p:ph idx="1"/>
          </p:nvPr>
        </p:nvSpPr>
        <p:spPr>
          <a:xfrm>
            <a:off x="425389" y="606823"/>
            <a:ext cx="9619606" cy="6221642"/>
          </a:xfrm>
        </p:spPr>
        <p:txBody>
          <a:bodyPr>
            <a:normAutofit lnSpcReduction="10000"/>
          </a:bodyPr>
          <a:lstStyle/>
          <a:p>
            <a:r>
              <a:rPr lang="en-GB" sz="2400" dirty="0"/>
              <a:t>It is expected that children will read daily at home. When children have completed their book, they will complete a quiz on Accelerated Reader in school. Children can record their reading in their Reading Record and teachers will check these frequently. </a:t>
            </a:r>
          </a:p>
          <a:p>
            <a:r>
              <a:rPr lang="en-GB" sz="2400" dirty="0"/>
              <a:t>Accelerated Reader </a:t>
            </a:r>
            <a:r>
              <a:rPr lang="en-US" sz="2400" dirty="0"/>
              <a:t>helps teachers manage and monitor children’s independent reading practice. Your child picks a book at his/her own level and reads it at his/her own pace. When finished, your child takes a short quiz on the computer. Passing the quiz is an indication that your child understood what was read. Accelerated Reader gives both children and teachers feedback on the quiz results, which the teacher then uses to help your child set targets and direct ongoing reading practice. </a:t>
            </a:r>
          </a:p>
          <a:p>
            <a:r>
              <a:rPr lang="en-GB" sz="2400" dirty="0"/>
              <a:t>Children who read 20mins+ per day make better progress academically. Some children will also have regular 1:1 reading at school. </a:t>
            </a:r>
          </a:p>
          <a:p>
            <a:r>
              <a:rPr lang="en-GB" sz="2400" dirty="0"/>
              <a:t>Reading </a:t>
            </a:r>
            <a:r>
              <a:rPr lang="en-GB" sz="2400" b="1" dirty="0">
                <a:solidFill>
                  <a:schemeClr val="tx1"/>
                </a:solidFill>
              </a:rPr>
              <a:t>to </a:t>
            </a:r>
            <a:r>
              <a:rPr lang="en-GB" sz="2400" dirty="0"/>
              <a:t>your child at home is also beneficial.</a:t>
            </a:r>
          </a:p>
          <a:p>
            <a:endParaRPr lang="en-GB" sz="2400" dirty="0"/>
          </a:p>
          <a:p>
            <a:endParaRPr lang="en-GB" sz="2400" dirty="0"/>
          </a:p>
          <a:p>
            <a:endParaRPr lang="en-GB" sz="2400" dirty="0"/>
          </a:p>
        </p:txBody>
      </p:sp>
      <p:pic>
        <p:nvPicPr>
          <p:cNvPr id="4" name="Picture 3"/>
          <p:cNvPicPr>
            <a:picLocks noChangeAspect="1"/>
          </p:cNvPicPr>
          <p:nvPr/>
        </p:nvPicPr>
        <p:blipFill>
          <a:blip r:embed="rId2"/>
          <a:stretch>
            <a:fillRect/>
          </a:stretch>
        </p:blipFill>
        <p:spPr>
          <a:xfrm>
            <a:off x="9941402" y="4601981"/>
            <a:ext cx="2009775" cy="2009775"/>
          </a:xfrm>
          <a:prstGeom prst="rect">
            <a:avLst/>
          </a:prstGeom>
        </p:spPr>
      </p:pic>
    </p:spTree>
    <p:extLst>
      <p:ext uri="{BB962C8B-B14F-4D97-AF65-F5344CB8AC3E}">
        <p14:creationId xmlns:p14="http://schemas.microsoft.com/office/powerpoint/2010/main" val="2348427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F01AA-5DCB-2EFF-C968-97D73EB8FD93}"/>
              </a:ext>
            </a:extLst>
          </p:cNvPr>
          <p:cNvSpPr>
            <a:spLocks noGrp="1"/>
          </p:cNvSpPr>
          <p:nvPr>
            <p:ph type="title"/>
          </p:nvPr>
        </p:nvSpPr>
        <p:spPr/>
        <p:txBody>
          <a:bodyPr/>
          <a:lstStyle/>
          <a:p>
            <a:r>
              <a:rPr lang="en-US" dirty="0"/>
              <a:t>Shared Reading lessons </a:t>
            </a:r>
            <a:endParaRPr lang="en-GB" dirty="0"/>
          </a:p>
        </p:txBody>
      </p:sp>
      <p:sp>
        <p:nvSpPr>
          <p:cNvPr id="3" name="Content Placeholder 2">
            <a:extLst>
              <a:ext uri="{FF2B5EF4-FFF2-40B4-BE49-F238E27FC236}">
                <a16:creationId xmlns:a16="http://schemas.microsoft.com/office/drawing/2014/main" id="{582B287F-ABCF-5452-4204-7212981A23C4}"/>
              </a:ext>
            </a:extLst>
          </p:cNvPr>
          <p:cNvSpPr>
            <a:spLocks noGrp="1"/>
          </p:cNvSpPr>
          <p:nvPr>
            <p:ph idx="1"/>
          </p:nvPr>
        </p:nvSpPr>
        <p:spPr>
          <a:xfrm>
            <a:off x="751762" y="1488613"/>
            <a:ext cx="9243138" cy="3880773"/>
          </a:xfrm>
        </p:spPr>
        <p:txBody>
          <a:bodyPr>
            <a:normAutofit lnSpcReduction="10000"/>
          </a:bodyPr>
          <a:lstStyle/>
          <a:p>
            <a:r>
              <a:rPr lang="en-US" sz="2400" dirty="0"/>
              <a:t>We will have a 30-minute whole class reading session at the start of each day.  Each class has a high-quality text that they read together.  We follow a structured program that includes reading the text fluently, working out the meaning of unknown words and asking and answering questions on the text to develop comprehension skills.</a:t>
            </a:r>
          </a:p>
          <a:p>
            <a:r>
              <a:rPr lang="en-US" sz="2400" dirty="0"/>
              <a:t>This half term our Shared Reading text will be ‘Anglo-Saxon Times.’ </a:t>
            </a:r>
          </a:p>
          <a:p>
            <a:r>
              <a:rPr lang="en-US" sz="2400" dirty="0"/>
              <a:t>Our class book that we read at the end of each day will be ‘The Firework Maker’s Daughter.’ </a:t>
            </a:r>
            <a:endParaRPr lang="en-GB" dirty="0"/>
          </a:p>
        </p:txBody>
      </p:sp>
    </p:spTree>
    <p:extLst>
      <p:ext uri="{BB962C8B-B14F-4D97-AF65-F5344CB8AC3E}">
        <p14:creationId xmlns:p14="http://schemas.microsoft.com/office/powerpoint/2010/main" val="352718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9C7B0-77D3-763E-92A6-535019CDD8D9}"/>
              </a:ext>
            </a:extLst>
          </p:cNvPr>
          <p:cNvSpPr>
            <a:spLocks noGrp="1"/>
          </p:cNvSpPr>
          <p:nvPr>
            <p:ph type="title"/>
          </p:nvPr>
        </p:nvSpPr>
        <p:spPr>
          <a:xfrm>
            <a:off x="575734" y="167813"/>
            <a:ext cx="8596668" cy="1320800"/>
          </a:xfrm>
        </p:spPr>
        <p:txBody>
          <a:bodyPr/>
          <a:lstStyle/>
          <a:p>
            <a:r>
              <a:rPr lang="en-US" dirty="0"/>
              <a:t>Writing </a:t>
            </a:r>
            <a:endParaRPr lang="en-GB" dirty="0"/>
          </a:p>
        </p:txBody>
      </p:sp>
      <p:sp>
        <p:nvSpPr>
          <p:cNvPr id="3" name="Content Placeholder 2">
            <a:extLst>
              <a:ext uri="{FF2B5EF4-FFF2-40B4-BE49-F238E27FC236}">
                <a16:creationId xmlns:a16="http://schemas.microsoft.com/office/drawing/2014/main" id="{9D97C7A8-A5E6-0A63-3508-DFA249EFED93}"/>
              </a:ext>
            </a:extLst>
          </p:cNvPr>
          <p:cNvSpPr>
            <a:spLocks noGrp="1"/>
          </p:cNvSpPr>
          <p:nvPr>
            <p:ph idx="1"/>
          </p:nvPr>
        </p:nvSpPr>
        <p:spPr>
          <a:xfrm>
            <a:off x="387350" y="1031413"/>
            <a:ext cx="8596668" cy="3880773"/>
          </a:xfrm>
        </p:spPr>
        <p:txBody>
          <a:bodyPr/>
          <a:lstStyle/>
          <a:p>
            <a:r>
              <a:rPr lang="en-US" sz="2000" dirty="0"/>
              <a:t>In English, we follow the two-week unit of the writing stages based on our shared reading or class book:</a:t>
            </a:r>
          </a:p>
          <a:p>
            <a:pPr marL="0" indent="0">
              <a:buNone/>
            </a:pPr>
            <a:r>
              <a:rPr lang="en-US" dirty="0"/>
              <a:t> </a:t>
            </a:r>
            <a:endParaRPr lang="en-GB" dirty="0"/>
          </a:p>
        </p:txBody>
      </p:sp>
      <p:graphicFrame>
        <p:nvGraphicFramePr>
          <p:cNvPr id="4" name="Table 3">
            <a:extLst>
              <a:ext uri="{FF2B5EF4-FFF2-40B4-BE49-F238E27FC236}">
                <a16:creationId xmlns:a16="http://schemas.microsoft.com/office/drawing/2014/main" id="{6B90A8F2-CCFC-5516-F653-F48AEF4AF725}"/>
              </a:ext>
            </a:extLst>
          </p:cNvPr>
          <p:cNvGraphicFramePr>
            <a:graphicFrameLocks noGrp="1"/>
          </p:cNvGraphicFramePr>
          <p:nvPr>
            <p:extLst>
              <p:ext uri="{D42A27DB-BD31-4B8C-83A1-F6EECF244321}">
                <p14:modId xmlns:p14="http://schemas.microsoft.com/office/powerpoint/2010/main" val="2846621459"/>
              </p:ext>
            </p:extLst>
          </p:nvPr>
        </p:nvGraphicFramePr>
        <p:xfrm>
          <a:off x="4275716" y="1488613"/>
          <a:ext cx="5857111" cy="5201575"/>
        </p:xfrm>
        <a:graphic>
          <a:graphicData uri="http://schemas.openxmlformats.org/drawingml/2006/table">
            <a:tbl>
              <a:tblPr/>
              <a:tblGrid>
                <a:gridCol w="2442918">
                  <a:extLst>
                    <a:ext uri="{9D8B030D-6E8A-4147-A177-3AD203B41FA5}">
                      <a16:colId xmlns:a16="http://schemas.microsoft.com/office/drawing/2014/main" val="1959134823"/>
                    </a:ext>
                  </a:extLst>
                </a:gridCol>
                <a:gridCol w="3414193">
                  <a:extLst>
                    <a:ext uri="{9D8B030D-6E8A-4147-A177-3AD203B41FA5}">
                      <a16:colId xmlns:a16="http://schemas.microsoft.com/office/drawing/2014/main" val="572408582"/>
                    </a:ext>
                  </a:extLst>
                </a:gridCol>
              </a:tblGrid>
              <a:tr h="203688">
                <a:tc>
                  <a:txBody>
                    <a:bodyPr/>
                    <a:lstStyle/>
                    <a:p>
                      <a:pPr fontAlgn="t"/>
                      <a:endParaRPr lang="en-GB"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fontAlgn="t"/>
                      <a:endParaRPr lang="en-GB"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19797488"/>
                  </a:ext>
                </a:extLst>
              </a:tr>
              <a:tr h="562824">
                <a:tc>
                  <a:txBody>
                    <a:bodyPr/>
                    <a:lstStyle/>
                    <a:p>
                      <a:pPr fontAlgn="t"/>
                      <a:endParaRPr lang="en-GB" sz="1100" dirty="0">
                        <a:effectLst/>
                      </a:endParaRPr>
                    </a:p>
                    <a:p>
                      <a:pPr algn="l" rtl="0" fontAlgn="base"/>
                      <a:r>
                        <a:rPr lang="en-GB" sz="1100" b="0" i="0" dirty="0">
                          <a:effectLst/>
                          <a:latin typeface="Comic Sans MS" panose="030F0702030302020204" pitchFamily="66" charset="0"/>
                        </a:rPr>
                        <a:t>Read text  </a:t>
                      </a:r>
                      <a:endParaRPr lang="en-GB" sz="1100" b="0" i="0" dirty="0">
                        <a:effectLst/>
                      </a:endParaRPr>
                    </a:p>
                    <a:p>
                      <a:pPr algn="l" rtl="0" fontAlgn="base"/>
                      <a:r>
                        <a:rPr lang="en-GB" sz="1100" b="0" i="0" dirty="0">
                          <a:effectLst/>
                          <a:latin typeface="Comic Sans MS" panose="030F0702030302020204" pitchFamily="66" charset="0"/>
                        </a:rPr>
                        <a:t>1 lesson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1266628"/>
                  </a:ext>
                </a:extLst>
              </a:tr>
              <a:tr h="562824">
                <a:tc>
                  <a:txBody>
                    <a:bodyPr/>
                    <a:lstStyle/>
                    <a:p>
                      <a:pPr fontAlgn="t"/>
                      <a:endParaRPr lang="en-GB" sz="1100" dirty="0">
                        <a:effectLst/>
                      </a:endParaRPr>
                    </a:p>
                    <a:p>
                      <a:pPr algn="l" rtl="0" fontAlgn="base"/>
                      <a:r>
                        <a:rPr lang="en-GB" sz="1100" b="0" i="0" dirty="0">
                          <a:effectLst/>
                          <a:latin typeface="Comic Sans MS" panose="030F0702030302020204" pitchFamily="66" charset="0"/>
                        </a:rPr>
                        <a:t>Analyse text </a:t>
                      </a:r>
                      <a:endParaRPr lang="en-GB" sz="1100" b="0" i="0" dirty="0">
                        <a:effectLst/>
                      </a:endParaRPr>
                    </a:p>
                    <a:p>
                      <a:pPr algn="l" rtl="0" fontAlgn="base"/>
                      <a:r>
                        <a:rPr lang="en-GB" sz="1100" b="0" i="0" dirty="0">
                          <a:effectLst/>
                          <a:latin typeface="Comic Sans MS" panose="030F0702030302020204" pitchFamily="66" charset="0"/>
                        </a:rPr>
                        <a:t>1 lesson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12054681"/>
                  </a:ext>
                </a:extLst>
              </a:tr>
              <a:tr h="517613">
                <a:tc>
                  <a:txBody>
                    <a:bodyPr/>
                    <a:lstStyle/>
                    <a:p>
                      <a:pPr fontAlgn="t"/>
                      <a:endParaRPr lang="en-GB" sz="110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32693710"/>
                  </a:ext>
                </a:extLst>
              </a:tr>
              <a:tr h="685468">
                <a:tc>
                  <a:txBody>
                    <a:bodyPr/>
                    <a:lstStyle/>
                    <a:p>
                      <a:pPr algn="l" rtl="0" fontAlgn="base"/>
                      <a:r>
                        <a:rPr lang="en-GB" sz="1100" b="0" i="0" dirty="0">
                          <a:effectLst/>
                          <a:latin typeface="Comic Sans MS" panose="030F0702030302020204" pitchFamily="66" charset="0"/>
                        </a:rPr>
                        <a:t>Planning </a:t>
                      </a:r>
                      <a:endParaRPr lang="en-GB" sz="1100" b="0" i="0" dirty="0">
                        <a:effectLst/>
                      </a:endParaRPr>
                    </a:p>
                    <a:p>
                      <a:pPr algn="l" rtl="0" fontAlgn="base"/>
                      <a:r>
                        <a:rPr lang="en-GB" sz="1100" b="0" i="0" dirty="0">
                          <a:effectLst/>
                          <a:latin typeface="Comic Sans MS" panose="030F0702030302020204" pitchFamily="66" charset="0"/>
                        </a:rPr>
                        <a:t>1 lesson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71518640"/>
                  </a:ext>
                </a:extLst>
              </a:tr>
              <a:tr h="743960">
                <a:tc>
                  <a:txBody>
                    <a:bodyPr/>
                    <a:lstStyle/>
                    <a:p>
                      <a:pPr fontAlgn="t"/>
                      <a:endParaRPr lang="en-GB" sz="1100" dirty="0">
                        <a:effectLst/>
                      </a:endParaRPr>
                    </a:p>
                    <a:p>
                      <a:pPr algn="l" rtl="0" fontAlgn="base"/>
                      <a:r>
                        <a:rPr lang="en-GB" sz="1100" b="0" i="0" dirty="0">
                          <a:effectLst/>
                          <a:latin typeface="Comic Sans MS" panose="030F0702030302020204" pitchFamily="66" charset="0"/>
                        </a:rPr>
                        <a:t>Shared drafting  </a:t>
                      </a:r>
                      <a:endParaRPr lang="en-GB" sz="1100" b="0" i="0" dirty="0">
                        <a:effectLst/>
                      </a:endParaRPr>
                    </a:p>
                    <a:p>
                      <a:pPr algn="l" rtl="0" fontAlgn="base"/>
                      <a:r>
                        <a:rPr lang="en-GB" sz="1100" b="0" i="0" dirty="0">
                          <a:effectLst/>
                          <a:latin typeface="Comic Sans MS" panose="030F0702030302020204" pitchFamily="66" charset="0"/>
                        </a:rPr>
                        <a:t>2 lessons </a:t>
                      </a:r>
                      <a:endParaRPr lang="en-GB" sz="1100" b="0" i="0" dirty="0">
                        <a:effectLst/>
                      </a:endParaRPr>
                    </a:p>
                    <a:p>
                      <a:pPr algn="l" rtl="0" fontAlgn="base"/>
                      <a:r>
                        <a:rPr lang="en-GB" sz="1100" b="0" i="0" dirty="0">
                          <a:effectLst/>
                          <a:latin typeface="Comic Sans MS" panose="030F0702030302020204" pitchFamily="66" charset="0"/>
                        </a:rPr>
                        <a:t>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98146291"/>
                  </a:ext>
                </a:extLst>
              </a:tr>
              <a:tr h="381688">
                <a:tc>
                  <a:txBody>
                    <a:bodyPr/>
                    <a:lstStyle/>
                    <a:p>
                      <a:pPr algn="l" rtl="0" fontAlgn="base"/>
                      <a:r>
                        <a:rPr lang="en-US" sz="1100" b="0" i="0" dirty="0">
                          <a:effectLst/>
                        </a:rPr>
                        <a:t>Read second text</a:t>
                      </a:r>
                    </a:p>
                    <a:p>
                      <a:pPr algn="l" rtl="0" fontAlgn="base"/>
                      <a:r>
                        <a:rPr lang="en-US" sz="1100" b="0" i="0" dirty="0">
                          <a:effectLst/>
                        </a:rPr>
                        <a:t>1 lesson </a:t>
                      </a:r>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47436533"/>
                  </a:ext>
                </a:extLst>
              </a:tr>
              <a:tr h="562824">
                <a:tc>
                  <a:txBody>
                    <a:bodyPr/>
                    <a:lstStyle/>
                    <a:p>
                      <a:pPr fontAlgn="t"/>
                      <a:endParaRPr lang="en-US" sz="1100" dirty="0">
                        <a:effectLst/>
                      </a:endParaRPr>
                    </a:p>
                    <a:p>
                      <a:pPr algn="l" rtl="0" fontAlgn="base"/>
                      <a:r>
                        <a:rPr lang="en-US" sz="1100" b="0" i="0" dirty="0">
                          <a:effectLst/>
                          <a:latin typeface="Comic Sans MS" panose="030F0702030302020204" pitchFamily="66" charset="0"/>
                        </a:rPr>
                        <a:t>Planning Independent piece </a:t>
                      </a:r>
                      <a:endParaRPr lang="en-US" sz="1100" b="0" i="0" dirty="0">
                        <a:effectLst/>
                      </a:endParaRPr>
                    </a:p>
                    <a:p>
                      <a:pPr algn="l" rtl="0" fontAlgn="base"/>
                      <a:r>
                        <a:rPr lang="en-US" sz="1100" b="0" i="0" dirty="0">
                          <a:effectLst/>
                          <a:latin typeface="Comic Sans MS" panose="030F0702030302020204" pitchFamily="66" charset="0"/>
                        </a:rPr>
                        <a:t>1 lesson </a:t>
                      </a:r>
                      <a:endParaRPr lang="en-US"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5275976"/>
                  </a:ext>
                </a:extLst>
              </a:tr>
              <a:tr h="743960">
                <a:tc>
                  <a:txBody>
                    <a:bodyPr/>
                    <a:lstStyle/>
                    <a:p>
                      <a:pPr fontAlgn="t"/>
                      <a:endParaRPr lang="en-GB" sz="1100" dirty="0">
                        <a:effectLst/>
                      </a:endParaRPr>
                    </a:p>
                    <a:p>
                      <a:pPr algn="l" rtl="0" fontAlgn="base"/>
                      <a:r>
                        <a:rPr lang="en-GB" sz="1100" b="0" i="0" dirty="0">
                          <a:effectLst/>
                          <a:latin typeface="Comic Sans MS" panose="030F0702030302020204" pitchFamily="66" charset="0"/>
                        </a:rPr>
                        <a:t>Independent drafting </a:t>
                      </a:r>
                      <a:endParaRPr lang="en-GB" sz="1100" b="0" i="0" dirty="0">
                        <a:effectLst/>
                      </a:endParaRPr>
                    </a:p>
                    <a:p>
                      <a:pPr algn="l" rtl="0" fontAlgn="base"/>
                      <a:r>
                        <a:rPr lang="en-GB" sz="1100" b="0" i="0" dirty="0">
                          <a:effectLst/>
                          <a:latin typeface="Comic Sans MS" panose="030F0702030302020204" pitchFamily="66" charset="0"/>
                        </a:rPr>
                        <a:t>2 lessons </a:t>
                      </a:r>
                    </a:p>
                    <a:p>
                      <a:pPr algn="l" rtl="0" fontAlgn="base"/>
                      <a:endParaRPr lang="en-GB"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17713011"/>
                  </a:ext>
                </a:extLst>
              </a:tr>
              <a:tr h="236726">
                <a:tc>
                  <a:txBody>
                    <a:bodyPr/>
                    <a:lstStyle/>
                    <a:p>
                      <a:pPr algn="l" rtl="0" fontAlgn="base"/>
                      <a:r>
                        <a:rPr lang="en-US" sz="1100" b="0" i="0" dirty="0">
                          <a:effectLst/>
                          <a:latin typeface="Comic Sans MS" panose="030F0702030302020204" pitchFamily="66" charset="0"/>
                        </a:rPr>
                        <a:t>Edit and revise</a:t>
                      </a:r>
                      <a:endParaRPr lang="en-US" sz="110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fontAlgn="t"/>
                      <a:endParaRPr lang="en-US" sz="1050" b="0" i="0" dirty="0">
                        <a:effectLst/>
                      </a:endParaRPr>
                    </a:p>
                  </a:txBody>
                  <a:tcPr marL="17970" marR="17970" marT="8985" marB="8985">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4399255"/>
                  </a:ext>
                </a:extLst>
              </a:tr>
            </a:tbl>
          </a:graphicData>
        </a:graphic>
      </p:graphicFrame>
      <p:sp>
        <p:nvSpPr>
          <p:cNvPr id="7" name="TextBox 6">
            <a:extLst>
              <a:ext uri="{FF2B5EF4-FFF2-40B4-BE49-F238E27FC236}">
                <a16:creationId xmlns:a16="http://schemas.microsoft.com/office/drawing/2014/main" id="{B7B7BCCA-28CF-1AAD-EEC4-F77AE9FE847F}"/>
              </a:ext>
            </a:extLst>
          </p:cNvPr>
          <p:cNvSpPr txBox="1"/>
          <p:nvPr/>
        </p:nvSpPr>
        <p:spPr>
          <a:xfrm>
            <a:off x="387350" y="2297911"/>
            <a:ext cx="3549650" cy="3477875"/>
          </a:xfrm>
          <a:prstGeom prst="rect">
            <a:avLst/>
          </a:prstGeom>
          <a:noFill/>
        </p:spPr>
        <p:txBody>
          <a:bodyPr wrap="square">
            <a:spAutoFit/>
          </a:bodyPr>
          <a:lstStyle/>
          <a:p>
            <a:r>
              <a:rPr lang="en-US" sz="2000" b="0" i="0" dirty="0">
                <a:solidFill>
                  <a:srgbClr val="000000"/>
                </a:solidFill>
                <a:effectLst/>
                <a:latin typeface="+mj-lt"/>
              </a:rPr>
              <a:t>When a child produces a piece of independent writing, we identify the next step in their writing development and feed that back to the child.  </a:t>
            </a:r>
          </a:p>
          <a:p>
            <a:r>
              <a:rPr lang="en-US" sz="2000" b="0" i="0" dirty="0">
                <a:solidFill>
                  <a:srgbClr val="000000"/>
                </a:solidFill>
                <a:effectLst/>
                <a:latin typeface="+mj-lt"/>
              </a:rPr>
              <a:t>We give the child strategies or scaffolding resources to support the child to meet the next steps in a variety of forms of feedback. </a:t>
            </a:r>
            <a:endParaRPr lang="en-GB" sz="2000" dirty="0">
              <a:latin typeface="+mj-lt"/>
            </a:endParaRPr>
          </a:p>
        </p:txBody>
      </p:sp>
    </p:spTree>
    <p:extLst>
      <p:ext uri="{BB962C8B-B14F-4D97-AF65-F5344CB8AC3E}">
        <p14:creationId xmlns:p14="http://schemas.microsoft.com/office/powerpoint/2010/main" val="379559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Spelling</a:t>
            </a:r>
          </a:p>
        </p:txBody>
      </p:sp>
      <p:sp>
        <p:nvSpPr>
          <p:cNvPr id="3" name="Content Placeholder 2"/>
          <p:cNvSpPr>
            <a:spLocks noGrp="1"/>
          </p:cNvSpPr>
          <p:nvPr>
            <p:ph idx="1"/>
          </p:nvPr>
        </p:nvSpPr>
        <p:spPr>
          <a:xfrm>
            <a:off x="677334" y="1541157"/>
            <a:ext cx="8596668" cy="3880773"/>
          </a:xfrm>
        </p:spPr>
        <p:txBody>
          <a:bodyPr>
            <a:noAutofit/>
          </a:bodyPr>
          <a:lstStyle/>
          <a:p>
            <a:r>
              <a:rPr lang="en-GB" sz="2400" dirty="0"/>
              <a:t>Each child has a spelling journal which they use to record the spelling rules we learn and practise in our daily spelling lessons. The spelling journals also contain a list of the statutory Year 3 and 4 words and key phonics sounds for them to refer to in English lessons. </a:t>
            </a:r>
          </a:p>
          <a:p>
            <a:r>
              <a:rPr lang="en-GB" sz="2400" dirty="0"/>
              <a:t>Learning the spelling rules enables pupils to apply them when spelling a range of words.</a:t>
            </a:r>
          </a:p>
          <a:p>
            <a:r>
              <a:rPr lang="en-GB" sz="2400" dirty="0"/>
              <a:t>E.g. -able/-</a:t>
            </a:r>
            <a:r>
              <a:rPr lang="en-GB" sz="2400" dirty="0" err="1"/>
              <a:t>ible</a:t>
            </a:r>
            <a:endParaRPr lang="en-GB" sz="2400" dirty="0"/>
          </a:p>
          <a:p>
            <a:pPr marL="0" indent="0">
              <a:buNone/>
            </a:pPr>
            <a:r>
              <a:rPr lang="en-GB" sz="2400" dirty="0"/>
              <a:t>If the root word can stand alone, it is probably –able: collectable. If it can’t, it is probably –</a:t>
            </a:r>
            <a:r>
              <a:rPr lang="en-GB" sz="2400" dirty="0" err="1"/>
              <a:t>ible</a:t>
            </a:r>
            <a:r>
              <a:rPr lang="en-GB" sz="2400" dirty="0"/>
              <a:t>: edible</a:t>
            </a:r>
          </a:p>
          <a:p>
            <a:pPr lvl="0">
              <a:buClr>
                <a:srgbClr val="5FCBEF"/>
              </a:buClr>
            </a:pPr>
            <a:r>
              <a:rPr lang="en-GB" sz="2400" dirty="0">
                <a:solidFill>
                  <a:prstClr val="black">
                    <a:lumMod val="75000"/>
                    <a:lumOff val="25000"/>
                  </a:prstClr>
                </a:solidFill>
              </a:rPr>
              <a:t>Children will receive weekly set tasks on Spelling Shed to practise further. </a:t>
            </a:r>
            <a:endParaRPr lang="en-GB" sz="2400" dirty="0"/>
          </a:p>
        </p:txBody>
      </p:sp>
    </p:spTree>
    <p:extLst>
      <p:ext uri="{BB962C8B-B14F-4D97-AF65-F5344CB8AC3E}">
        <p14:creationId xmlns:p14="http://schemas.microsoft.com/office/powerpoint/2010/main" val="403939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34" y="163443"/>
            <a:ext cx="8596668" cy="1320800"/>
          </a:xfrm>
        </p:spPr>
        <p:txBody>
          <a:bodyPr/>
          <a:lstStyle/>
          <a:p>
            <a:r>
              <a:rPr lang="en-GB" dirty="0"/>
              <a:t>Maths</a:t>
            </a:r>
          </a:p>
        </p:txBody>
      </p:sp>
      <p:sp>
        <p:nvSpPr>
          <p:cNvPr id="3" name="Content Placeholder 2"/>
          <p:cNvSpPr>
            <a:spLocks noGrp="1"/>
          </p:cNvSpPr>
          <p:nvPr>
            <p:ph idx="1"/>
          </p:nvPr>
        </p:nvSpPr>
        <p:spPr>
          <a:xfrm>
            <a:off x="524934" y="976243"/>
            <a:ext cx="9927166" cy="6402457"/>
          </a:xfrm>
        </p:spPr>
        <p:txBody>
          <a:bodyPr>
            <a:normAutofit fontScale="62500" lnSpcReduction="20000"/>
          </a:bodyPr>
          <a:lstStyle/>
          <a:p>
            <a:r>
              <a:rPr lang="en-GB" sz="3600" dirty="0"/>
              <a:t>A huge focus in LKS2 is times tables. </a:t>
            </a:r>
          </a:p>
          <a:p>
            <a:r>
              <a:rPr lang="en-GB" sz="3600" dirty="0"/>
              <a:t>By the end of Year 3, children are expected to know the facts for the 2, 3, 4, 5, 8 and 10 times tables, with corresponding division facts.</a:t>
            </a:r>
          </a:p>
          <a:p>
            <a:r>
              <a:rPr lang="en-GB" sz="3600" dirty="0"/>
              <a:t>By the end of Year 4, children are expected to know all multiplication facts up to 12 x 12, and their related division facts. </a:t>
            </a:r>
          </a:p>
          <a:p>
            <a:r>
              <a:rPr lang="en-US" sz="3600" dirty="0"/>
              <a:t>In the Summer term, children in Year 4 will be completing a Multiplication Tables Check consisting of 25 questions on a device in order to test their speed and fluency with the times tables up to 12x12.</a:t>
            </a:r>
            <a:endParaRPr lang="en-GB" sz="3600" dirty="0"/>
          </a:p>
          <a:p>
            <a:r>
              <a:rPr lang="en-GB" sz="3600" dirty="0"/>
              <a:t>We will be regularly practising times tables and will use Times Tables Rock Stars to help us.  Practising daily at home will significantly support children’s progress in learning the times tables so that they confidently recall them without relying on counting up in multiples. </a:t>
            </a:r>
          </a:p>
          <a:p>
            <a:r>
              <a:rPr lang="en-GB" sz="3600" dirty="0"/>
              <a:t>In LKS2, we will continue to follow White Rose Maths for our maths lessons and children will be provided with problem solving and reasoning in order to deeper their knowledge and provide them with </a:t>
            </a:r>
            <a:r>
              <a:rPr lang="en-GB" sz="3600" dirty="0" err="1"/>
              <a:t>opportiunties</a:t>
            </a:r>
            <a:r>
              <a:rPr lang="en-GB" sz="3600" dirty="0"/>
              <a:t> to mathematically reason. </a:t>
            </a:r>
          </a:p>
          <a:p>
            <a:endParaRPr lang="en-GB" sz="2400" dirty="0"/>
          </a:p>
          <a:p>
            <a:endParaRPr lang="en-GB" sz="2400" dirty="0"/>
          </a:p>
        </p:txBody>
      </p:sp>
    </p:spTree>
    <p:extLst>
      <p:ext uri="{BB962C8B-B14F-4D97-AF65-F5344CB8AC3E}">
        <p14:creationId xmlns:p14="http://schemas.microsoft.com/office/powerpoint/2010/main" val="364354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DC8A8-9BBD-EF24-98D4-9BDC409CC100}"/>
              </a:ext>
            </a:extLst>
          </p:cNvPr>
          <p:cNvSpPr>
            <a:spLocks noGrp="1"/>
          </p:cNvSpPr>
          <p:nvPr>
            <p:ph type="title"/>
          </p:nvPr>
        </p:nvSpPr>
        <p:spPr>
          <a:xfrm>
            <a:off x="252133" y="0"/>
            <a:ext cx="10600266" cy="1320800"/>
          </a:xfrm>
        </p:spPr>
        <p:txBody>
          <a:bodyPr>
            <a:normAutofit fontScale="90000"/>
          </a:bodyPr>
          <a:lstStyle/>
          <a:p>
            <a:r>
              <a:rPr lang="en-GB" sz="4800" b="1" dirty="0">
                <a:solidFill>
                  <a:schemeClr val="tx1"/>
                </a:solidFill>
              </a:rPr>
              <a:t>Homework Expectations</a:t>
            </a:r>
            <a:br>
              <a:rPr lang="en-GB" sz="4800" b="1" dirty="0">
                <a:solidFill>
                  <a:srgbClr val="FFC000"/>
                </a:solidFill>
              </a:rPr>
            </a:br>
            <a:br>
              <a:rPr lang="en-GB" sz="4800" b="1" dirty="0"/>
            </a:br>
            <a:endParaRPr lang="en-GB" sz="4800" dirty="0"/>
          </a:p>
        </p:txBody>
      </p:sp>
      <p:sp>
        <p:nvSpPr>
          <p:cNvPr id="3" name="Content Placeholder 2">
            <a:extLst>
              <a:ext uri="{FF2B5EF4-FFF2-40B4-BE49-F238E27FC236}">
                <a16:creationId xmlns:a16="http://schemas.microsoft.com/office/drawing/2014/main" id="{85E50512-C22D-F227-4470-2BF660980E2C}"/>
              </a:ext>
            </a:extLst>
          </p:cNvPr>
          <p:cNvSpPr>
            <a:spLocks noGrp="1"/>
          </p:cNvSpPr>
          <p:nvPr>
            <p:ph idx="1"/>
          </p:nvPr>
        </p:nvSpPr>
        <p:spPr>
          <a:xfrm>
            <a:off x="252133" y="1051560"/>
            <a:ext cx="6186767" cy="4754880"/>
          </a:xfrm>
        </p:spPr>
        <p:txBody>
          <a:bodyPr vert="horz" lIns="91440" tIns="45720" rIns="91440" bIns="45720" rtlCol="0" anchor="t">
            <a:normAutofit/>
          </a:bodyPr>
          <a:lstStyle/>
          <a:p>
            <a:r>
              <a:rPr lang="en-GB" sz="2400" dirty="0">
                <a:solidFill>
                  <a:schemeClr val="tx1"/>
                </a:solidFill>
                <a:latin typeface="Calibri"/>
                <a:cs typeface="Calibri"/>
              </a:rPr>
              <a:t>Daily reading for 20 minutes  </a:t>
            </a:r>
          </a:p>
          <a:p>
            <a:r>
              <a:rPr lang="en-GB" sz="2400" dirty="0">
                <a:solidFill>
                  <a:schemeClr val="tx1"/>
                </a:solidFill>
                <a:latin typeface="Calibri"/>
                <a:ea typeface="+mn-lt"/>
                <a:cs typeface="Calibri"/>
              </a:rPr>
              <a:t>Complete a weekly task on Spelling</a:t>
            </a:r>
            <a:r>
              <a:rPr lang="en-GB" sz="2400" dirty="0">
                <a:solidFill>
                  <a:schemeClr val="tx1"/>
                </a:solidFill>
                <a:latin typeface="Calibri"/>
                <a:cs typeface="Calibri"/>
              </a:rPr>
              <a:t> Shed  </a:t>
            </a:r>
          </a:p>
          <a:p>
            <a:r>
              <a:rPr lang="en-GB" sz="2400" dirty="0">
                <a:solidFill>
                  <a:schemeClr val="tx1"/>
                </a:solidFill>
                <a:latin typeface="Calibri"/>
                <a:ea typeface="+mn-lt"/>
                <a:cs typeface="Calibri"/>
              </a:rPr>
              <a:t>Complete a weekly task on Times</a:t>
            </a:r>
            <a:r>
              <a:rPr lang="en-GB" sz="2400" dirty="0">
                <a:solidFill>
                  <a:schemeClr val="tx1"/>
                </a:solidFill>
                <a:latin typeface="Calibri"/>
                <a:cs typeface="Calibri"/>
              </a:rPr>
              <a:t> Tables Rock Stars or Mathletics </a:t>
            </a:r>
          </a:p>
          <a:p>
            <a:pPr marL="0" indent="0">
              <a:buNone/>
            </a:pPr>
            <a:r>
              <a:rPr lang="en-GB" sz="2400" dirty="0">
                <a:solidFill>
                  <a:schemeClr val="tx1"/>
                </a:solidFill>
                <a:latin typeface="Calibri"/>
                <a:cs typeface="Calibri"/>
              </a:rPr>
              <a:t>You will also continue to receive half termly activity bank of homework tasks that children can choose to do at home if they wish. We will be providing each child with a homework book that they can record their work in. </a:t>
            </a:r>
            <a:endParaRPr lang="en-GB" sz="2000" dirty="0">
              <a:solidFill>
                <a:schemeClr val="tx1"/>
              </a:solidFill>
            </a:endParaRPr>
          </a:p>
        </p:txBody>
      </p:sp>
      <p:sp>
        <p:nvSpPr>
          <p:cNvPr id="6" name="TextBox 5">
            <a:extLst>
              <a:ext uri="{FF2B5EF4-FFF2-40B4-BE49-F238E27FC236}">
                <a16:creationId xmlns:a16="http://schemas.microsoft.com/office/drawing/2014/main" id="{84F8E14D-7B4F-6F38-4658-29AD6EB4D24E}"/>
              </a:ext>
            </a:extLst>
          </p:cNvPr>
          <p:cNvSpPr txBox="1"/>
          <p:nvPr/>
        </p:nvSpPr>
        <p:spPr>
          <a:xfrm>
            <a:off x="2244459" y="6077786"/>
            <a:ext cx="430866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i="1">
                <a:solidFill>
                  <a:srgbClr val="FFC000"/>
                </a:solidFill>
              </a:rPr>
              <a:t>Aspire     ~     Succeed     ~     Excel</a:t>
            </a:r>
            <a:r>
              <a:rPr lang="en-GB">
                <a:solidFill>
                  <a:srgbClr val="FFC000"/>
                </a:solidFill>
              </a:rPr>
              <a:t>​​​</a:t>
            </a:r>
            <a:endParaRPr lang="en-GB"/>
          </a:p>
        </p:txBody>
      </p:sp>
      <p:pic>
        <p:nvPicPr>
          <p:cNvPr id="5" name="Picture 4">
            <a:extLst>
              <a:ext uri="{FF2B5EF4-FFF2-40B4-BE49-F238E27FC236}">
                <a16:creationId xmlns:a16="http://schemas.microsoft.com/office/drawing/2014/main" id="{0ABA6909-59BC-FA66-368D-21223E84ACE1}"/>
              </a:ext>
            </a:extLst>
          </p:cNvPr>
          <p:cNvPicPr>
            <a:picLocks noChangeAspect="1"/>
          </p:cNvPicPr>
          <p:nvPr/>
        </p:nvPicPr>
        <p:blipFill>
          <a:blip r:embed="rId2"/>
          <a:stretch>
            <a:fillRect/>
          </a:stretch>
        </p:blipFill>
        <p:spPr>
          <a:xfrm>
            <a:off x="6710495" y="23958"/>
            <a:ext cx="5257822" cy="6834042"/>
          </a:xfrm>
          <a:prstGeom prst="rect">
            <a:avLst/>
          </a:prstGeom>
        </p:spPr>
      </p:pic>
    </p:spTree>
    <p:extLst>
      <p:ext uri="{BB962C8B-B14F-4D97-AF65-F5344CB8AC3E}">
        <p14:creationId xmlns:p14="http://schemas.microsoft.com/office/powerpoint/2010/main" val="22166110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2234" y="457200"/>
            <a:ext cx="8596668" cy="1320800"/>
          </a:xfrm>
        </p:spPr>
        <p:txBody>
          <a:bodyPr/>
          <a:lstStyle/>
          <a:p>
            <a:r>
              <a:rPr lang="en-GB" dirty="0"/>
              <a:t>PE Kit</a:t>
            </a:r>
          </a:p>
        </p:txBody>
      </p:sp>
      <p:sp>
        <p:nvSpPr>
          <p:cNvPr id="3" name="Content Placeholder 2"/>
          <p:cNvSpPr>
            <a:spLocks noGrp="1"/>
          </p:cNvSpPr>
          <p:nvPr>
            <p:ph idx="1"/>
          </p:nvPr>
        </p:nvSpPr>
        <p:spPr>
          <a:xfrm>
            <a:off x="512234" y="1348740"/>
            <a:ext cx="9012766" cy="5890259"/>
          </a:xfrm>
        </p:spPr>
        <p:txBody>
          <a:bodyPr>
            <a:noAutofit/>
          </a:bodyPr>
          <a:lstStyle/>
          <a:p>
            <a:pPr marL="0" indent="0">
              <a:buNone/>
            </a:pPr>
            <a:r>
              <a:rPr lang="en-GB" dirty="0"/>
              <a:t>PE will be twice a week and will begin from next week. Children will continue to come to school in their PE kit. </a:t>
            </a:r>
          </a:p>
          <a:p>
            <a:pPr marL="0" indent="0">
              <a:buNone/>
            </a:pPr>
            <a:r>
              <a:rPr lang="en-GB" b="1" u="sng" dirty="0">
                <a:solidFill>
                  <a:srgbClr val="C00000"/>
                </a:solidFill>
              </a:rPr>
              <a:t>Red Kite and Red Squirrel</a:t>
            </a:r>
            <a:r>
              <a:rPr lang="en-GB" dirty="0">
                <a:solidFill>
                  <a:srgbClr val="C00000"/>
                </a:solidFill>
              </a:rPr>
              <a:t> </a:t>
            </a:r>
            <a:r>
              <a:rPr lang="en-GB" dirty="0"/>
              <a:t>PE days are Tuesday and Thursday</a:t>
            </a:r>
          </a:p>
          <a:p>
            <a:pPr marL="0" indent="0">
              <a:buNone/>
            </a:pPr>
            <a:r>
              <a:rPr lang="en-GB" b="1" u="sng" dirty="0">
                <a:solidFill>
                  <a:schemeClr val="accent4">
                    <a:lumMod val="50000"/>
                  </a:schemeClr>
                </a:solidFill>
              </a:rPr>
              <a:t>Dormouse </a:t>
            </a:r>
            <a:r>
              <a:rPr lang="en-GB" dirty="0"/>
              <a:t>PE days are Monday and Thursday </a:t>
            </a:r>
          </a:p>
          <a:p>
            <a:pPr marL="0" indent="0">
              <a:buNone/>
            </a:pPr>
            <a:endParaRPr lang="en-GB" dirty="0"/>
          </a:p>
          <a:p>
            <a:pPr marL="0" indent="0">
              <a:buNone/>
            </a:pPr>
            <a:r>
              <a:rPr lang="en-US" dirty="0"/>
              <a:t>For PE children should wear:</a:t>
            </a:r>
          </a:p>
          <a:p>
            <a:r>
              <a:rPr lang="en-US" dirty="0"/>
              <a:t>Plain navy shorts - no logos or cycling shorts </a:t>
            </a:r>
          </a:p>
          <a:p>
            <a:r>
              <a:rPr lang="en-US" dirty="0"/>
              <a:t>Gold printed School PE T-shirt with navy school logo </a:t>
            </a:r>
          </a:p>
          <a:p>
            <a:r>
              <a:rPr lang="en-US" dirty="0"/>
              <a:t>All black </a:t>
            </a:r>
            <a:r>
              <a:rPr lang="en-US" dirty="0" err="1"/>
              <a:t>plimsolls</a:t>
            </a:r>
            <a:r>
              <a:rPr lang="en-US" dirty="0"/>
              <a:t>/trainers – no high tops or brightly </a:t>
            </a:r>
            <a:r>
              <a:rPr lang="en-US" dirty="0" err="1"/>
              <a:t>coloured</a:t>
            </a:r>
            <a:r>
              <a:rPr lang="en-US" dirty="0"/>
              <a:t> logos</a:t>
            </a:r>
          </a:p>
          <a:p>
            <a:r>
              <a:rPr lang="en-US" dirty="0"/>
              <a:t>Plain navy track suit or jogging bottoms - no logos, leggings or hoodies</a:t>
            </a:r>
          </a:p>
          <a:p>
            <a:r>
              <a:rPr lang="en-US" dirty="0"/>
              <a:t>All long hair to be tied up at all times</a:t>
            </a:r>
            <a:endParaRPr lang="en-GB" dirty="0"/>
          </a:p>
          <a:p>
            <a:endParaRPr lang="en-GB" dirty="0"/>
          </a:p>
          <a:p>
            <a:pPr marL="0" indent="0">
              <a:buNone/>
            </a:pPr>
            <a:r>
              <a:rPr lang="en-GB" b="1" dirty="0">
                <a:solidFill>
                  <a:srgbClr val="FF0000"/>
                </a:solidFill>
              </a:rPr>
              <a:t>Please make sure all clothing (including school uniform) is clearly named</a:t>
            </a:r>
            <a:r>
              <a:rPr lang="en-GB" dirty="0"/>
              <a:t>. </a:t>
            </a:r>
          </a:p>
        </p:txBody>
      </p:sp>
    </p:spTree>
    <p:extLst>
      <p:ext uri="{BB962C8B-B14F-4D97-AF65-F5344CB8AC3E}">
        <p14:creationId xmlns:p14="http://schemas.microsoft.com/office/powerpoint/2010/main" val="526499045"/>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7B033E2C8E9940A543815DB374AEE4" ma:contentTypeVersion="17" ma:contentTypeDescription="Create a new document." ma:contentTypeScope="" ma:versionID="79164ecb4b77926696cdb4a84abfa42e">
  <xsd:schema xmlns:xsd="http://www.w3.org/2001/XMLSchema" xmlns:xs="http://www.w3.org/2001/XMLSchema" xmlns:p="http://schemas.microsoft.com/office/2006/metadata/properties" xmlns:ns2="dad06dde-0faf-4c01-a0af-8dd65eb9d678" xmlns:ns3="b5bf702f-961c-4621-bc78-d5eefd1698a4" targetNamespace="http://schemas.microsoft.com/office/2006/metadata/properties" ma:root="true" ma:fieldsID="e093718f8b5ac00d51238935116ceee4" ns2:_="" ns3:_="">
    <xsd:import namespace="dad06dde-0faf-4c01-a0af-8dd65eb9d678"/>
    <xsd:import namespace="b5bf702f-961c-4621-bc78-d5eefd1698a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06dde-0faf-4c01-a0af-8dd65eb9d6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c9e7333-3211-4ff5-8ead-11d3dfd4558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bf702f-961c-4621-bc78-d5eefd1698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b17e48b-bf7f-44ab-8213-fec8ca23153d}" ma:internalName="TaxCatchAll" ma:showField="CatchAllData" ma:web="b5bf702f-961c-4621-bc78-d5eefd1698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ad06dde-0faf-4c01-a0af-8dd65eb9d678">
      <Terms xmlns="http://schemas.microsoft.com/office/infopath/2007/PartnerControls"/>
    </lcf76f155ced4ddcb4097134ff3c332f>
    <TaxCatchAll xmlns="b5bf702f-961c-4621-bc78-d5eefd1698a4" xsi:nil="true"/>
  </documentManagement>
</p:properties>
</file>

<file path=customXml/itemProps1.xml><?xml version="1.0" encoding="utf-8"?>
<ds:datastoreItem xmlns:ds="http://schemas.openxmlformats.org/officeDocument/2006/customXml" ds:itemID="{F1FED350-8EC4-402D-B791-3A56975BE9F0}">
  <ds:schemaRefs>
    <ds:schemaRef ds:uri="http://schemas.microsoft.com/sharepoint/v3/contenttype/forms"/>
  </ds:schemaRefs>
</ds:datastoreItem>
</file>

<file path=customXml/itemProps2.xml><?xml version="1.0" encoding="utf-8"?>
<ds:datastoreItem xmlns:ds="http://schemas.openxmlformats.org/officeDocument/2006/customXml" ds:itemID="{3B395897-166D-44A9-8298-964E7F8134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06dde-0faf-4c01-a0af-8dd65eb9d678"/>
    <ds:schemaRef ds:uri="b5bf702f-961c-4621-bc78-d5eefd1698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5B03C1-FE68-4E94-BCFC-F79962B26435}">
  <ds:schemaRefs>
    <ds:schemaRef ds:uri="b5bf702f-961c-4621-bc78-d5eefd1698a4"/>
    <ds:schemaRef ds:uri="http://purl.org/dc/dcmitype/"/>
    <ds:schemaRef ds:uri="http://schemas.microsoft.com/office/2006/metadata/properties"/>
    <ds:schemaRef ds:uri="http://schemas.microsoft.com/office/infopath/2007/PartnerControls"/>
    <ds:schemaRef ds:uri="http://schemas.microsoft.com/office/2006/documentManagement/types"/>
    <ds:schemaRef ds:uri="http://purl.org/dc/terms/"/>
    <ds:schemaRef ds:uri="dad06dde-0faf-4c01-a0af-8dd65eb9d678"/>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Facet</Template>
  <TotalTime>4189</TotalTime>
  <Words>1252</Words>
  <Application>Microsoft Office PowerPoint</Application>
  <PresentationFormat>Widescreen</PresentationFormat>
  <Paragraphs>93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Comic Sans MS</vt:lpstr>
      <vt:lpstr>Trebuchet MS</vt:lpstr>
      <vt:lpstr>Wingdings</vt:lpstr>
      <vt:lpstr>Wingdings 3</vt:lpstr>
      <vt:lpstr>Facet</vt:lpstr>
      <vt:lpstr>Welcome to LKS2 Year 3 and 4 </vt:lpstr>
      <vt:lpstr>A weekly timetable in LKS2</vt:lpstr>
      <vt:lpstr>Reading</vt:lpstr>
      <vt:lpstr>Shared Reading lessons </vt:lpstr>
      <vt:lpstr>Writing </vt:lpstr>
      <vt:lpstr>Spelling</vt:lpstr>
      <vt:lpstr>Maths</vt:lpstr>
      <vt:lpstr>Homework Expectations  </vt:lpstr>
      <vt:lpstr>PE Kit</vt:lpstr>
      <vt:lpstr>Additional Information</vt:lpstr>
      <vt:lpstr>Be Ready to Learn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 and 4</dc:title>
  <dc:creator>Gary Shacklady</dc:creator>
  <cp:lastModifiedBy>Caroline Parry</cp:lastModifiedBy>
  <cp:revision>76</cp:revision>
  <dcterms:created xsi:type="dcterms:W3CDTF">2019-09-05T15:42:02Z</dcterms:created>
  <dcterms:modified xsi:type="dcterms:W3CDTF">2024-09-05T13:39:04Z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0x010100377B033E2C8E9940A543815DB374AEE4</vt:lpwstr>
  </property>
</Properties>
</file>