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5" r:id="rId5"/>
    <p:sldId id="266" r:id="rId6"/>
    <p:sldId id="267" r:id="rId7"/>
    <p:sldId id="268" r:id="rId8"/>
    <p:sldId id="263" r:id="rId9"/>
    <p:sldId id="258" r:id="rId10"/>
    <p:sldId id="264" r:id="rId11"/>
    <p:sldId id="259" r:id="rId12"/>
    <p:sldId id="260" r:id="rId13"/>
    <p:sldId id="274" r:id="rId14"/>
    <p:sldId id="279" r:id="rId15"/>
    <p:sldId id="275" r:id="rId16"/>
    <p:sldId id="276" r:id="rId17"/>
    <p:sldId id="278" r:id="rId18"/>
    <p:sldId id="277" r:id="rId19"/>
    <p:sldId id="280" r:id="rId20"/>
    <p:sldId id="271" r:id="rId21"/>
    <p:sldId id="270" r:id="rId22"/>
    <p:sldId id="269" r:id="rId23"/>
    <p:sldId id="282" r:id="rId24"/>
    <p:sldId id="281"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94"/>
  </p:normalViewPr>
  <p:slideViewPr>
    <p:cSldViewPr snapToGrid="0">
      <p:cViewPr varScale="1">
        <p:scale>
          <a:sx n="69" d="100"/>
          <a:sy n="69" d="100"/>
        </p:scale>
        <p:origin x="9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F5E-FC32-25D4-ECF2-2E7ECAD9E2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2A9F8DC-D4F4-B012-5E55-472EBB989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BC2A211-FD1D-5BB5-8EBD-AAF0C7D26967}"/>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56FD3B74-E019-6018-4993-B7332243B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B5EC7-93A5-20AE-4CB8-A7B9C17AA56E}"/>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263424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FDCC-3AF3-4207-6AE8-A5C6854160E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47EE118-A280-149E-9EB7-9806165356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F658A7-9C5B-253E-AFCC-3DD0DA9419EE}"/>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7D4D35DC-42FD-CC08-BD2E-DDFD860897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DF0A1C-C5EA-0D9C-8904-2FB9D1B189C4}"/>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59804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B9AEF-3CBF-7014-B22B-FFE81E66704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222ADD7-18D2-3796-51D2-B368020EB3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B3EA07-9122-3B8B-1BCB-F8981B156576}"/>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39A56398-9BB6-5FFA-FB09-4DD292606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D1708-2D78-F8B7-A388-B48B8F41A5DC}"/>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111731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F11F-CAFD-D114-C928-A0A91E1BE14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FB643A4-4E1B-2271-7488-630D7DD152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B8A337-B904-7159-F3FA-441E396991E4}"/>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D492B981-0C9E-49AB-0E43-90F7DD577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3ADC2-EF97-32D5-E001-81981086F9AA}"/>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8338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545-285D-4B44-FC9C-2F760D8EBC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B444350-83CC-E486-C4CF-1FDF36E34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66E226-1C59-1AE6-A5FB-A0D2AA5EBDDC}"/>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97550E1C-3BB1-61B7-775F-3C6CB5FAF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C519B-713F-EADC-226F-0471CACD7C2D}"/>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13274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6417-696E-95C0-DCD4-6A92FB7E84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41936D-E6A1-0753-C539-ED368B94CE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D1A56B2-CE53-A618-A622-1B2671378F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12F4647-3BF5-89A3-F713-060927ED632D}"/>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6" name="Footer Placeholder 5">
            <a:extLst>
              <a:ext uri="{FF2B5EF4-FFF2-40B4-BE49-F238E27FC236}">
                <a16:creationId xmlns:a16="http://schemas.microsoft.com/office/drawing/2014/main" id="{587E2765-AB2F-674F-0BE6-049CDF0D7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CCA732-69C4-C69A-35E3-1C65F2FE029B}"/>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298524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CB70-C813-FEB0-0766-859A688C81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4EB9D99-A225-445A-2981-90B684A6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CCC15D-4F0F-0EAE-2F18-F0F00D80DB8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1E5C481-03F0-3E7C-E2F7-8BF832D65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6B4E04-2257-143E-52D5-D917609962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11F56C-2F15-7972-9176-EFC221EE0B57}"/>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8" name="Footer Placeholder 7">
            <a:extLst>
              <a:ext uri="{FF2B5EF4-FFF2-40B4-BE49-F238E27FC236}">
                <a16:creationId xmlns:a16="http://schemas.microsoft.com/office/drawing/2014/main" id="{2AA2FF65-D288-FFF9-A4F5-469514A1E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AAC1DF-3E7A-5A5A-16C4-985BC4D9E17F}"/>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319513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14D7-10DD-529F-FF78-677350DB81A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0A74105-0984-4592-63F9-A51F225F1C6B}"/>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4" name="Footer Placeholder 3">
            <a:extLst>
              <a:ext uri="{FF2B5EF4-FFF2-40B4-BE49-F238E27FC236}">
                <a16:creationId xmlns:a16="http://schemas.microsoft.com/office/drawing/2014/main" id="{846BA149-8A33-7672-2F27-B7B450C85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E4311F-DE4E-A633-31D8-D5637F965B7F}"/>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386189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0BCB4-7A14-FFFB-041C-55E45DBE0961}"/>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3" name="Footer Placeholder 2">
            <a:extLst>
              <a:ext uri="{FF2B5EF4-FFF2-40B4-BE49-F238E27FC236}">
                <a16:creationId xmlns:a16="http://schemas.microsoft.com/office/drawing/2014/main" id="{EC2B6A48-F081-914B-71CC-B6CBE521B1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1620B-971D-214B-07C8-A3EC0EA0AED7}"/>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279527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9D63-6C8E-A9E5-6F45-80FCC4A83F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F6B98BB-A8BC-471A-4EE5-176293D00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21148EF-AEF0-5286-DAB4-3BCA01B7B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C7D170-5248-E145-8A7F-C26646CD1817}"/>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6" name="Footer Placeholder 5">
            <a:extLst>
              <a:ext uri="{FF2B5EF4-FFF2-40B4-BE49-F238E27FC236}">
                <a16:creationId xmlns:a16="http://schemas.microsoft.com/office/drawing/2014/main" id="{1447F99F-4B91-3081-E753-8C4173A4F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03158-98E6-5A6F-08A1-4732C07D3D78}"/>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113017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3E1-F1A0-F91D-64D4-22131C3C2A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72E75C3-A992-DDD8-3077-649F317A7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6968A1-5646-9DFE-5313-3C4E5C2D0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5017C3-262B-50D5-A8F0-F7493FDAAF3C}"/>
              </a:ext>
            </a:extLst>
          </p:cNvPr>
          <p:cNvSpPr>
            <a:spLocks noGrp="1"/>
          </p:cNvSpPr>
          <p:nvPr>
            <p:ph type="dt" sz="half" idx="10"/>
          </p:nvPr>
        </p:nvSpPr>
        <p:spPr/>
        <p:txBody>
          <a:bodyPr/>
          <a:lstStyle/>
          <a:p>
            <a:fld id="{63632FFC-CBCD-4A6B-AB33-49FB57B442BC}" type="datetimeFigureOut">
              <a:rPr lang="en-GB" smtClean="0"/>
              <a:t>23/10/2025</a:t>
            </a:fld>
            <a:endParaRPr lang="en-GB"/>
          </a:p>
        </p:txBody>
      </p:sp>
      <p:sp>
        <p:nvSpPr>
          <p:cNvPr id="6" name="Footer Placeholder 5">
            <a:extLst>
              <a:ext uri="{FF2B5EF4-FFF2-40B4-BE49-F238E27FC236}">
                <a16:creationId xmlns:a16="http://schemas.microsoft.com/office/drawing/2014/main" id="{A35EA6AB-0557-DCAE-7DB5-7A9689278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FEA9FD-BA6F-7D68-B5F2-85F500D2246B}"/>
              </a:ext>
            </a:extLst>
          </p:cNvPr>
          <p:cNvSpPr>
            <a:spLocks noGrp="1"/>
          </p:cNvSpPr>
          <p:nvPr>
            <p:ph type="sldNum" sz="quarter" idx="12"/>
          </p:nvPr>
        </p:nvSpPr>
        <p:spPr/>
        <p:txBody>
          <a:bodyPr/>
          <a:lstStyle/>
          <a:p>
            <a:fld id="{35EC249D-05CF-4843-93AF-D1E661596BDF}" type="slidenum">
              <a:rPr lang="en-GB" smtClean="0"/>
              <a:t>‹#›</a:t>
            </a:fld>
            <a:endParaRPr lang="en-GB"/>
          </a:p>
        </p:txBody>
      </p:sp>
    </p:spTree>
    <p:extLst>
      <p:ext uri="{BB962C8B-B14F-4D97-AF65-F5344CB8AC3E}">
        <p14:creationId xmlns:p14="http://schemas.microsoft.com/office/powerpoint/2010/main" val="208970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0039D-8221-8682-C6B5-681D92751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0A6052-57AF-8D52-3ED9-22303C0BA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2ABC9E-6887-C4A3-3CC9-900147F06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32FFC-CBCD-4A6B-AB33-49FB57B442BC}" type="datetimeFigureOut">
              <a:rPr lang="en-GB" smtClean="0"/>
              <a:t>23/10/2025</a:t>
            </a:fld>
            <a:endParaRPr lang="en-GB"/>
          </a:p>
        </p:txBody>
      </p:sp>
      <p:sp>
        <p:nvSpPr>
          <p:cNvPr id="5" name="Footer Placeholder 4">
            <a:extLst>
              <a:ext uri="{FF2B5EF4-FFF2-40B4-BE49-F238E27FC236}">
                <a16:creationId xmlns:a16="http://schemas.microsoft.com/office/drawing/2014/main" id="{56BD0FDF-4085-D5B7-6520-50BEBCAEB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BA835F-8A18-EF73-2C1F-3CB0A2FF9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C249D-05CF-4843-93AF-D1E661596BDF}" type="slidenum">
              <a:rPr lang="en-GB" smtClean="0"/>
              <a:t>‹#›</a:t>
            </a:fld>
            <a:endParaRPr lang="en-GB"/>
          </a:p>
        </p:txBody>
      </p:sp>
    </p:spTree>
    <p:extLst>
      <p:ext uri="{BB962C8B-B14F-4D97-AF65-F5344CB8AC3E}">
        <p14:creationId xmlns:p14="http://schemas.microsoft.com/office/powerpoint/2010/main" val="232220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sightwordsgame.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iBS8lF48u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5500C-4A4F-F298-7D78-9C15B4A896B6}"/>
              </a:ext>
            </a:extLst>
          </p:cNvPr>
          <p:cNvSpPr txBox="1"/>
          <p:nvPr/>
        </p:nvSpPr>
        <p:spPr>
          <a:xfrm>
            <a:off x="271463" y="214313"/>
            <a:ext cx="11601450" cy="7171194"/>
          </a:xfrm>
          <a:prstGeom prst="rect">
            <a:avLst/>
          </a:prstGeom>
          <a:noFill/>
        </p:spPr>
        <p:txBody>
          <a:bodyPr wrap="square" rtlCol="0">
            <a:spAutoFit/>
          </a:bodyPr>
          <a:lstStyle/>
          <a:p>
            <a:pPr algn="ctr"/>
            <a:r>
              <a:rPr lang="en-GB" sz="8000" dirty="0">
                <a:solidFill>
                  <a:schemeClr val="bg1"/>
                </a:solidFill>
                <a:latin typeface="Comic Sans MS" panose="030F0702030302020204" pitchFamily="66" charset="0"/>
                <a:cs typeface="Arial" panose="020B0604020202020204" pitchFamily="34" charset="0"/>
              </a:rPr>
              <a:t>Teaching Early Reading</a:t>
            </a:r>
          </a:p>
          <a:p>
            <a:pPr algn="ctr"/>
            <a:endParaRPr lang="en-GB" sz="6000" dirty="0">
              <a:solidFill>
                <a:schemeClr val="bg1"/>
              </a:solidFill>
              <a:latin typeface="Comic Sans MS" panose="030F0702030302020204" pitchFamily="66" charset="0"/>
              <a:cs typeface="Arial" panose="020B0604020202020204" pitchFamily="34" charset="0"/>
            </a:endParaRPr>
          </a:p>
          <a:p>
            <a:pPr algn="ctr"/>
            <a:endParaRPr lang="en-GB" sz="6000" dirty="0">
              <a:solidFill>
                <a:schemeClr val="bg1"/>
              </a:solidFill>
              <a:latin typeface="Comic Sans MS" panose="030F0702030302020204" pitchFamily="66" charset="0"/>
              <a:cs typeface="Arial" panose="020B0604020202020204" pitchFamily="34" charset="0"/>
            </a:endParaRPr>
          </a:p>
          <a:p>
            <a:pPr algn="ctr"/>
            <a:endParaRPr lang="en-GB" sz="6000" dirty="0">
              <a:solidFill>
                <a:schemeClr val="bg1"/>
              </a:solidFill>
              <a:latin typeface="Comic Sans MS" panose="030F0702030302020204" pitchFamily="66" charset="0"/>
              <a:cs typeface="Arial" panose="020B0604020202020204" pitchFamily="34" charset="0"/>
            </a:endParaRPr>
          </a:p>
          <a:p>
            <a:pPr algn="ctr"/>
            <a:endParaRPr lang="en-GB" sz="6000" dirty="0">
              <a:solidFill>
                <a:schemeClr val="bg1"/>
              </a:solidFill>
              <a:latin typeface="Comic Sans MS" panose="030F0702030302020204" pitchFamily="66" charset="0"/>
              <a:cs typeface="Arial" panose="020B0604020202020204" pitchFamily="34" charset="0"/>
            </a:endParaRPr>
          </a:p>
          <a:p>
            <a:pPr algn="ctr"/>
            <a:r>
              <a:rPr lang="en-GB" sz="6000" dirty="0">
                <a:solidFill>
                  <a:schemeClr val="bg1"/>
                </a:solidFill>
                <a:latin typeface="Comic Sans MS" panose="030F0702030302020204" pitchFamily="66" charset="0"/>
                <a:cs typeface="Arial" panose="020B0604020202020204" pitchFamily="34" charset="0"/>
              </a:rPr>
              <a:t>Bearwood Primary School 2025</a:t>
            </a:r>
          </a:p>
          <a:p>
            <a:endParaRPr lang="en-GB" sz="8000" dirty="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4EDCFF3-E122-CD9F-B998-171A1A8B324F}"/>
              </a:ext>
            </a:extLst>
          </p:cNvPr>
          <p:cNvGraphicFramePr>
            <a:graphicFrameLocks noGrp="1"/>
          </p:cNvGraphicFramePr>
          <p:nvPr>
            <p:extLst>
              <p:ext uri="{D42A27DB-BD31-4B8C-83A1-F6EECF244321}">
                <p14:modId xmlns:p14="http://schemas.microsoft.com/office/powerpoint/2010/main" val="2537790616"/>
              </p:ext>
            </p:extLst>
          </p:nvPr>
        </p:nvGraphicFramePr>
        <p:xfrm>
          <a:off x="2132012" y="2491316"/>
          <a:ext cx="8128001" cy="11887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647584302"/>
                    </a:ext>
                  </a:extLst>
                </a:gridCol>
                <a:gridCol w="1161143">
                  <a:extLst>
                    <a:ext uri="{9D8B030D-6E8A-4147-A177-3AD203B41FA5}">
                      <a16:colId xmlns:a16="http://schemas.microsoft.com/office/drawing/2014/main" val="4068938478"/>
                    </a:ext>
                  </a:extLst>
                </a:gridCol>
                <a:gridCol w="1161143">
                  <a:extLst>
                    <a:ext uri="{9D8B030D-6E8A-4147-A177-3AD203B41FA5}">
                      <a16:colId xmlns:a16="http://schemas.microsoft.com/office/drawing/2014/main" val="3788667269"/>
                    </a:ext>
                  </a:extLst>
                </a:gridCol>
                <a:gridCol w="1161143">
                  <a:extLst>
                    <a:ext uri="{9D8B030D-6E8A-4147-A177-3AD203B41FA5}">
                      <a16:colId xmlns:a16="http://schemas.microsoft.com/office/drawing/2014/main" val="1033480825"/>
                    </a:ext>
                  </a:extLst>
                </a:gridCol>
                <a:gridCol w="1161143">
                  <a:extLst>
                    <a:ext uri="{9D8B030D-6E8A-4147-A177-3AD203B41FA5}">
                      <a16:colId xmlns:a16="http://schemas.microsoft.com/office/drawing/2014/main" val="2665693812"/>
                    </a:ext>
                  </a:extLst>
                </a:gridCol>
                <a:gridCol w="1161143">
                  <a:extLst>
                    <a:ext uri="{9D8B030D-6E8A-4147-A177-3AD203B41FA5}">
                      <a16:colId xmlns:a16="http://schemas.microsoft.com/office/drawing/2014/main" val="221988225"/>
                    </a:ext>
                  </a:extLst>
                </a:gridCol>
                <a:gridCol w="1161143">
                  <a:extLst>
                    <a:ext uri="{9D8B030D-6E8A-4147-A177-3AD203B41FA5}">
                      <a16:colId xmlns:a16="http://schemas.microsoft.com/office/drawing/2014/main" val="2235845185"/>
                    </a:ext>
                  </a:extLst>
                </a:gridCol>
              </a:tblGrid>
              <a:tr h="370840">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2162791"/>
                  </a:ext>
                </a:extLst>
              </a:tr>
            </a:tbl>
          </a:graphicData>
        </a:graphic>
      </p:graphicFrame>
      <p:pic>
        <p:nvPicPr>
          <p:cNvPr id="6" name="Picture 5">
            <a:extLst>
              <a:ext uri="{FF2B5EF4-FFF2-40B4-BE49-F238E27FC236}">
                <a16:creationId xmlns:a16="http://schemas.microsoft.com/office/drawing/2014/main" id="{D91AD15F-14A2-FA36-4C9B-1767D3AF5808}"/>
              </a:ext>
            </a:extLst>
          </p:cNvPr>
          <p:cNvPicPr>
            <a:picLocks noChangeAspect="1"/>
          </p:cNvPicPr>
          <p:nvPr/>
        </p:nvPicPr>
        <p:blipFill>
          <a:blip r:embed="rId2"/>
          <a:stretch>
            <a:fillRect/>
          </a:stretch>
        </p:blipFill>
        <p:spPr>
          <a:xfrm>
            <a:off x="2319308" y="2658074"/>
            <a:ext cx="881091" cy="799130"/>
          </a:xfrm>
          <a:prstGeom prst="rect">
            <a:avLst/>
          </a:prstGeom>
        </p:spPr>
      </p:pic>
      <p:pic>
        <p:nvPicPr>
          <p:cNvPr id="8" name="Picture 7">
            <a:extLst>
              <a:ext uri="{FF2B5EF4-FFF2-40B4-BE49-F238E27FC236}">
                <a16:creationId xmlns:a16="http://schemas.microsoft.com/office/drawing/2014/main" id="{2DE7D460-384D-D87A-F443-D808AA644A25}"/>
              </a:ext>
            </a:extLst>
          </p:cNvPr>
          <p:cNvPicPr>
            <a:picLocks noChangeAspect="1"/>
          </p:cNvPicPr>
          <p:nvPr/>
        </p:nvPicPr>
        <p:blipFill>
          <a:blip r:embed="rId3"/>
          <a:stretch>
            <a:fillRect/>
          </a:stretch>
        </p:blipFill>
        <p:spPr>
          <a:xfrm>
            <a:off x="3566303" y="2558354"/>
            <a:ext cx="881091" cy="998570"/>
          </a:xfrm>
          <a:prstGeom prst="rect">
            <a:avLst/>
          </a:prstGeom>
        </p:spPr>
      </p:pic>
      <p:pic>
        <p:nvPicPr>
          <p:cNvPr id="9" name="Picture 8">
            <a:extLst>
              <a:ext uri="{FF2B5EF4-FFF2-40B4-BE49-F238E27FC236}">
                <a16:creationId xmlns:a16="http://schemas.microsoft.com/office/drawing/2014/main" id="{A5CC3816-E75C-4E62-4D37-D4BF58A866B9}"/>
              </a:ext>
            </a:extLst>
          </p:cNvPr>
          <p:cNvPicPr>
            <a:picLocks noChangeAspect="1"/>
          </p:cNvPicPr>
          <p:nvPr/>
        </p:nvPicPr>
        <p:blipFill>
          <a:blip r:embed="rId3"/>
          <a:stretch>
            <a:fillRect/>
          </a:stretch>
        </p:blipFill>
        <p:spPr>
          <a:xfrm>
            <a:off x="9211035" y="2586391"/>
            <a:ext cx="881091" cy="998570"/>
          </a:xfrm>
          <a:prstGeom prst="rect">
            <a:avLst/>
          </a:prstGeom>
        </p:spPr>
      </p:pic>
      <p:pic>
        <p:nvPicPr>
          <p:cNvPr id="11" name="Picture 10">
            <a:extLst>
              <a:ext uri="{FF2B5EF4-FFF2-40B4-BE49-F238E27FC236}">
                <a16:creationId xmlns:a16="http://schemas.microsoft.com/office/drawing/2014/main" id="{BA190946-3E22-0956-5DCF-66CFE2B21B9A}"/>
              </a:ext>
            </a:extLst>
          </p:cNvPr>
          <p:cNvPicPr>
            <a:picLocks noChangeAspect="1"/>
          </p:cNvPicPr>
          <p:nvPr/>
        </p:nvPicPr>
        <p:blipFill>
          <a:blip r:embed="rId4"/>
          <a:stretch>
            <a:fillRect/>
          </a:stretch>
        </p:blipFill>
        <p:spPr>
          <a:xfrm>
            <a:off x="4632263" y="2725462"/>
            <a:ext cx="768412" cy="751335"/>
          </a:xfrm>
          <a:prstGeom prst="rect">
            <a:avLst/>
          </a:prstGeom>
        </p:spPr>
      </p:pic>
      <p:pic>
        <p:nvPicPr>
          <p:cNvPr id="13" name="Picture 12">
            <a:extLst>
              <a:ext uri="{FF2B5EF4-FFF2-40B4-BE49-F238E27FC236}">
                <a16:creationId xmlns:a16="http://schemas.microsoft.com/office/drawing/2014/main" id="{253B6B88-EFCA-30FC-C426-C0F8C9618020}"/>
              </a:ext>
            </a:extLst>
          </p:cNvPr>
          <p:cNvPicPr>
            <a:picLocks noChangeAspect="1"/>
          </p:cNvPicPr>
          <p:nvPr/>
        </p:nvPicPr>
        <p:blipFill>
          <a:blip r:embed="rId5"/>
          <a:stretch>
            <a:fillRect/>
          </a:stretch>
        </p:blipFill>
        <p:spPr>
          <a:xfrm>
            <a:off x="5881685" y="2781621"/>
            <a:ext cx="768412" cy="803340"/>
          </a:xfrm>
          <a:prstGeom prst="rect">
            <a:avLst/>
          </a:prstGeom>
        </p:spPr>
      </p:pic>
      <p:pic>
        <p:nvPicPr>
          <p:cNvPr id="15" name="Picture 14">
            <a:extLst>
              <a:ext uri="{FF2B5EF4-FFF2-40B4-BE49-F238E27FC236}">
                <a16:creationId xmlns:a16="http://schemas.microsoft.com/office/drawing/2014/main" id="{07BD2046-0354-AFE1-C956-C7E17D2AE237}"/>
              </a:ext>
            </a:extLst>
          </p:cNvPr>
          <p:cNvPicPr>
            <a:picLocks noChangeAspect="1"/>
          </p:cNvPicPr>
          <p:nvPr/>
        </p:nvPicPr>
        <p:blipFill>
          <a:blip r:embed="rId6"/>
          <a:stretch>
            <a:fillRect/>
          </a:stretch>
        </p:blipFill>
        <p:spPr>
          <a:xfrm>
            <a:off x="6950071" y="2610873"/>
            <a:ext cx="768411" cy="908123"/>
          </a:xfrm>
          <a:prstGeom prst="rect">
            <a:avLst/>
          </a:prstGeom>
        </p:spPr>
      </p:pic>
      <p:pic>
        <p:nvPicPr>
          <p:cNvPr id="17" name="Picture 16">
            <a:extLst>
              <a:ext uri="{FF2B5EF4-FFF2-40B4-BE49-F238E27FC236}">
                <a16:creationId xmlns:a16="http://schemas.microsoft.com/office/drawing/2014/main" id="{8D4D541C-A5EA-41D3-0C1F-649D2E48BE17}"/>
              </a:ext>
            </a:extLst>
          </p:cNvPr>
          <p:cNvPicPr>
            <a:picLocks noChangeAspect="1"/>
          </p:cNvPicPr>
          <p:nvPr/>
        </p:nvPicPr>
        <p:blipFill>
          <a:blip r:embed="rId7"/>
          <a:stretch>
            <a:fillRect/>
          </a:stretch>
        </p:blipFill>
        <p:spPr>
          <a:xfrm>
            <a:off x="8197067" y="2725462"/>
            <a:ext cx="631674" cy="822645"/>
          </a:xfrm>
          <a:prstGeom prst="rect">
            <a:avLst/>
          </a:prstGeom>
        </p:spPr>
      </p:pic>
    </p:spTree>
    <p:extLst>
      <p:ext uri="{BB962C8B-B14F-4D97-AF65-F5344CB8AC3E}">
        <p14:creationId xmlns:p14="http://schemas.microsoft.com/office/powerpoint/2010/main" val="340854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AD4259-32F5-E3B8-B0F4-CE1FA0CB3947}"/>
              </a:ext>
            </a:extLst>
          </p:cNvPr>
          <p:cNvGraphicFramePr>
            <a:graphicFrameLocks noGrp="1"/>
          </p:cNvGraphicFramePr>
          <p:nvPr>
            <p:extLst>
              <p:ext uri="{D42A27DB-BD31-4B8C-83A1-F6EECF244321}">
                <p14:modId xmlns:p14="http://schemas.microsoft.com/office/powerpoint/2010/main" val="1486005927"/>
              </p:ext>
            </p:extLst>
          </p:nvPr>
        </p:nvGraphicFramePr>
        <p:xfrm>
          <a:off x="2032000" y="768350"/>
          <a:ext cx="8127999" cy="18263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21090146"/>
                    </a:ext>
                  </a:extLst>
                </a:gridCol>
                <a:gridCol w="2709333">
                  <a:extLst>
                    <a:ext uri="{9D8B030D-6E8A-4147-A177-3AD203B41FA5}">
                      <a16:colId xmlns:a16="http://schemas.microsoft.com/office/drawing/2014/main" val="402956162"/>
                    </a:ext>
                  </a:extLst>
                </a:gridCol>
                <a:gridCol w="2709333">
                  <a:extLst>
                    <a:ext uri="{9D8B030D-6E8A-4147-A177-3AD203B41FA5}">
                      <a16:colId xmlns:a16="http://schemas.microsoft.com/office/drawing/2014/main" val="2976350418"/>
                    </a:ext>
                  </a:extLst>
                </a:gridCol>
              </a:tblGrid>
              <a:tr h="1826389">
                <a:tc>
                  <a:txBody>
                    <a:bodyPr/>
                    <a:lstStyle/>
                    <a:p>
                      <a:pPr algn="ctr"/>
                      <a:r>
                        <a:rPr lang="en-GB" sz="9600" dirty="0">
                          <a:solidFill>
                            <a:schemeClr val="tx1"/>
                          </a:solidFill>
                          <a:latin typeface="Comic Sans MS" panose="030F0702030302020204" pitchFamily="66" charset="0"/>
                        </a:rPr>
                        <a: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600" dirty="0">
                          <a:solidFill>
                            <a:schemeClr val="tx1"/>
                          </a:solidFill>
                          <a:latin typeface="Comic Sans MS" panose="030F0702030302020204" pitchFamily="66"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sz="9600" dirty="0">
                          <a:solidFill>
                            <a:schemeClr val="tx1"/>
                          </a:solidFill>
                          <a:latin typeface="Comic Sans MS" panose="030F0702030302020204" pitchFamily="66" charset="0"/>
                        </a:rPr>
                        <a:t>t</a:t>
                      </a:r>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011686"/>
                  </a:ext>
                </a:extLst>
              </a:tr>
            </a:tbl>
          </a:graphicData>
        </a:graphic>
      </p:graphicFrame>
      <p:sp>
        <p:nvSpPr>
          <p:cNvPr id="3" name="Oval 2">
            <a:extLst>
              <a:ext uri="{FF2B5EF4-FFF2-40B4-BE49-F238E27FC236}">
                <a16:creationId xmlns:a16="http://schemas.microsoft.com/office/drawing/2014/main" id="{F57FA39C-C51B-595C-02A2-C0FFD0A30EC5}"/>
              </a:ext>
            </a:extLst>
          </p:cNvPr>
          <p:cNvSpPr/>
          <p:nvPr/>
        </p:nvSpPr>
        <p:spPr>
          <a:xfrm>
            <a:off x="3014660" y="3100387"/>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A097E3-4C09-6000-606C-D95C37C1A609}"/>
              </a:ext>
            </a:extLst>
          </p:cNvPr>
          <p:cNvSpPr/>
          <p:nvPr/>
        </p:nvSpPr>
        <p:spPr>
          <a:xfrm>
            <a:off x="5781674" y="3100387"/>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660B509-EC47-7EFC-3277-B35752041554}"/>
              </a:ext>
            </a:extLst>
          </p:cNvPr>
          <p:cNvSpPr/>
          <p:nvPr/>
        </p:nvSpPr>
        <p:spPr>
          <a:xfrm>
            <a:off x="8534400" y="3073606"/>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0DC781D0-DA79-2999-6768-05546D5EC002}"/>
              </a:ext>
            </a:extLst>
          </p:cNvPr>
          <p:cNvSpPr/>
          <p:nvPr/>
        </p:nvSpPr>
        <p:spPr>
          <a:xfrm>
            <a:off x="2032000" y="4209698"/>
            <a:ext cx="8127999" cy="48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684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84DF8E-6A03-6C5C-95A5-DDBC3625368A}"/>
              </a:ext>
            </a:extLst>
          </p:cNvPr>
          <p:cNvGraphicFramePr>
            <a:graphicFrameLocks noGrp="1"/>
          </p:cNvGraphicFramePr>
          <p:nvPr>
            <p:extLst>
              <p:ext uri="{D42A27DB-BD31-4B8C-83A1-F6EECF244321}">
                <p14:modId xmlns:p14="http://schemas.microsoft.com/office/powerpoint/2010/main" val="2315622181"/>
              </p:ext>
            </p:extLst>
          </p:nvPr>
        </p:nvGraphicFramePr>
        <p:xfrm>
          <a:off x="2032000" y="625475"/>
          <a:ext cx="8127999" cy="18263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16780619"/>
                    </a:ext>
                  </a:extLst>
                </a:gridCol>
                <a:gridCol w="2709333">
                  <a:extLst>
                    <a:ext uri="{9D8B030D-6E8A-4147-A177-3AD203B41FA5}">
                      <a16:colId xmlns:a16="http://schemas.microsoft.com/office/drawing/2014/main" val="2839632178"/>
                    </a:ext>
                  </a:extLst>
                </a:gridCol>
                <a:gridCol w="2709333">
                  <a:extLst>
                    <a:ext uri="{9D8B030D-6E8A-4147-A177-3AD203B41FA5}">
                      <a16:colId xmlns:a16="http://schemas.microsoft.com/office/drawing/2014/main" val="1136667525"/>
                    </a:ext>
                  </a:extLst>
                </a:gridCol>
              </a:tblGrid>
              <a:tr h="1826389">
                <a:tc>
                  <a:txBody>
                    <a:bodyPr/>
                    <a:lstStyle/>
                    <a:p>
                      <a:pPr algn="ctr"/>
                      <a:r>
                        <a:rPr lang="en-GB" sz="9600" dirty="0">
                          <a:solidFill>
                            <a:schemeClr val="tx1"/>
                          </a:solidFill>
                          <a:latin typeface="Comic Sans MS" panose="030F0702030302020204" pitchFamily="66" charset="0"/>
                        </a:rPr>
                        <a: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9600" dirty="0">
                          <a:solidFill>
                            <a:schemeClr val="tx1"/>
                          </a:solidFill>
                          <a:latin typeface="Comic Sans MS" panose="030F0702030302020204" pitchFamily="66"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GB" sz="9600" dirty="0">
                          <a:solidFill>
                            <a:schemeClr val="tx1"/>
                          </a:solidFill>
                          <a:latin typeface="Comic Sans MS" panose="030F0702030302020204" pitchFamily="66" charset="0"/>
                        </a:rPr>
                        <a:t>t</a:t>
                      </a:r>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17052086"/>
                  </a:ext>
                </a:extLst>
              </a:tr>
            </a:tbl>
          </a:graphicData>
        </a:graphic>
      </p:graphicFrame>
      <p:sp>
        <p:nvSpPr>
          <p:cNvPr id="3" name="Oval 2">
            <a:extLst>
              <a:ext uri="{FF2B5EF4-FFF2-40B4-BE49-F238E27FC236}">
                <a16:creationId xmlns:a16="http://schemas.microsoft.com/office/drawing/2014/main" id="{768C0ADB-B28B-65B2-76C8-3C770BD10C3B}"/>
              </a:ext>
            </a:extLst>
          </p:cNvPr>
          <p:cNvSpPr/>
          <p:nvPr/>
        </p:nvSpPr>
        <p:spPr>
          <a:xfrm>
            <a:off x="638174" y="2914647"/>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67B08A27-B23A-9300-BD40-1CCB6297FD34}"/>
              </a:ext>
            </a:extLst>
          </p:cNvPr>
          <p:cNvSpPr/>
          <p:nvPr/>
        </p:nvSpPr>
        <p:spPr>
          <a:xfrm>
            <a:off x="638174" y="3389086"/>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4A351FC-B964-492F-516F-957190B409A1}"/>
              </a:ext>
            </a:extLst>
          </p:cNvPr>
          <p:cNvSpPr/>
          <p:nvPr/>
        </p:nvSpPr>
        <p:spPr>
          <a:xfrm>
            <a:off x="638174" y="4017549"/>
            <a:ext cx="628650" cy="65722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7B7697E4-EBAF-FC13-0DE6-7C958A85A87E}"/>
              </a:ext>
            </a:extLst>
          </p:cNvPr>
          <p:cNvSpPr/>
          <p:nvPr/>
        </p:nvSpPr>
        <p:spPr>
          <a:xfrm>
            <a:off x="2031999" y="4872035"/>
            <a:ext cx="8127999" cy="48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089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5B2DB9-CAE8-7635-5AE0-BE79C6045B2E}"/>
              </a:ext>
            </a:extLst>
          </p:cNvPr>
          <p:cNvGraphicFramePr>
            <a:graphicFrameLocks noGrp="1"/>
          </p:cNvGraphicFramePr>
          <p:nvPr>
            <p:extLst>
              <p:ext uri="{D42A27DB-BD31-4B8C-83A1-F6EECF244321}">
                <p14:modId xmlns:p14="http://schemas.microsoft.com/office/powerpoint/2010/main" val="318091242"/>
              </p:ext>
            </p:extLst>
          </p:nvPr>
        </p:nvGraphicFramePr>
        <p:xfrm>
          <a:off x="2166938" y="768350"/>
          <a:ext cx="8127999" cy="18263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27463867"/>
                    </a:ext>
                  </a:extLst>
                </a:gridCol>
                <a:gridCol w="2709333">
                  <a:extLst>
                    <a:ext uri="{9D8B030D-6E8A-4147-A177-3AD203B41FA5}">
                      <a16:colId xmlns:a16="http://schemas.microsoft.com/office/drawing/2014/main" val="1192977326"/>
                    </a:ext>
                  </a:extLst>
                </a:gridCol>
                <a:gridCol w="2709333">
                  <a:extLst>
                    <a:ext uri="{9D8B030D-6E8A-4147-A177-3AD203B41FA5}">
                      <a16:colId xmlns:a16="http://schemas.microsoft.com/office/drawing/2014/main" val="1834172551"/>
                    </a:ext>
                  </a:extLst>
                </a:gridCol>
              </a:tblGrid>
              <a:tr h="1826389">
                <a:tc>
                  <a:txBody>
                    <a:bodyPr/>
                    <a:lstStyle/>
                    <a:p>
                      <a:pPr algn="ctr"/>
                      <a:r>
                        <a:rPr lang="en-GB" sz="9600" dirty="0">
                          <a:solidFill>
                            <a:schemeClr val="tx1"/>
                          </a:solidFill>
                          <a:latin typeface="Comic Sans MS" panose="030F0702030302020204" pitchFamily="66" charset="0"/>
                        </a:rPr>
                        <a: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600" dirty="0">
                          <a:solidFill>
                            <a:schemeClr val="tx1"/>
                          </a:solidFill>
                          <a:latin typeface="Comic Sans MS" panose="030F0702030302020204" pitchFamily="66"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sz="9600" dirty="0">
                          <a:solidFill>
                            <a:schemeClr val="tx1"/>
                          </a:solidFill>
                          <a:latin typeface="Comic Sans MS" panose="030F0702030302020204" pitchFamily="66" charset="0"/>
                        </a:rPr>
                        <a:t>t</a:t>
                      </a:r>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010552"/>
                  </a:ext>
                </a:extLst>
              </a:tr>
            </a:tbl>
          </a:graphicData>
        </a:graphic>
      </p:graphicFrame>
      <p:pic>
        <p:nvPicPr>
          <p:cNvPr id="1026" name="Picture 2" descr="creative play magnetic letter c | Leo Reynolds | Flickr">
            <a:extLst>
              <a:ext uri="{FF2B5EF4-FFF2-40B4-BE49-F238E27FC236}">
                <a16:creationId xmlns:a16="http://schemas.microsoft.com/office/drawing/2014/main" id="{60DCE6B2-56F8-82E1-12C3-ADE8E670F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73" y="4473990"/>
            <a:ext cx="2011333" cy="2011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FD5D44-DCC9-5CDB-F5C9-86EA79EF966C}"/>
              </a:ext>
            </a:extLst>
          </p:cNvPr>
          <p:cNvPicPr>
            <a:picLocks noChangeAspect="1"/>
          </p:cNvPicPr>
          <p:nvPr/>
        </p:nvPicPr>
        <p:blipFill>
          <a:blip r:embed="rId3"/>
          <a:stretch>
            <a:fillRect/>
          </a:stretch>
        </p:blipFill>
        <p:spPr>
          <a:xfrm>
            <a:off x="5222913" y="4489952"/>
            <a:ext cx="2011333" cy="1979407"/>
          </a:xfrm>
          <a:prstGeom prst="rect">
            <a:avLst/>
          </a:prstGeom>
        </p:spPr>
      </p:pic>
      <p:pic>
        <p:nvPicPr>
          <p:cNvPr id="1030" name="Picture 6" descr="Magnetic letter t | Flickr - Photo Sharing!">
            <a:extLst>
              <a:ext uri="{FF2B5EF4-FFF2-40B4-BE49-F238E27FC236}">
                <a16:creationId xmlns:a16="http://schemas.microsoft.com/office/drawing/2014/main" id="{D3F1B97D-6519-9975-456E-F66B8BE30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25" y="4473990"/>
            <a:ext cx="1993927" cy="199392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C26DB9BE-9342-3D93-D6EB-59594F91CCB2}"/>
              </a:ext>
            </a:extLst>
          </p:cNvPr>
          <p:cNvSpPr/>
          <p:nvPr/>
        </p:nvSpPr>
        <p:spPr>
          <a:xfrm>
            <a:off x="2166938" y="3041752"/>
            <a:ext cx="8127999" cy="48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1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E63F55-3FE1-7094-D9A7-C41CF5A254F1}"/>
              </a:ext>
            </a:extLst>
          </p:cNvPr>
          <p:cNvGraphicFramePr>
            <a:graphicFrameLocks noGrp="1"/>
          </p:cNvGraphicFramePr>
          <p:nvPr>
            <p:extLst>
              <p:ext uri="{D42A27DB-BD31-4B8C-83A1-F6EECF244321}">
                <p14:modId xmlns:p14="http://schemas.microsoft.com/office/powerpoint/2010/main" val="2019282660"/>
              </p:ext>
            </p:extLst>
          </p:nvPr>
        </p:nvGraphicFramePr>
        <p:xfrm>
          <a:off x="1001485" y="740229"/>
          <a:ext cx="10232571" cy="5273040"/>
        </p:xfrm>
        <a:graphic>
          <a:graphicData uri="http://schemas.openxmlformats.org/drawingml/2006/table">
            <a:tbl>
              <a:tblPr firstRow="1" bandRow="1">
                <a:tableStyleId>{5C22544A-7EE6-4342-B048-85BDC9FD1C3A}</a:tableStyleId>
              </a:tblPr>
              <a:tblGrid>
                <a:gridCol w="5107133">
                  <a:extLst>
                    <a:ext uri="{9D8B030D-6E8A-4147-A177-3AD203B41FA5}">
                      <a16:colId xmlns:a16="http://schemas.microsoft.com/office/drawing/2014/main" val="2909786429"/>
                    </a:ext>
                  </a:extLst>
                </a:gridCol>
                <a:gridCol w="5125438">
                  <a:extLst>
                    <a:ext uri="{9D8B030D-6E8A-4147-A177-3AD203B41FA5}">
                      <a16:colId xmlns:a16="http://schemas.microsoft.com/office/drawing/2014/main" val="3052100212"/>
                    </a:ext>
                  </a:extLst>
                </a:gridCol>
              </a:tblGrid>
              <a:tr h="517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0" kern="1200" dirty="0">
                          <a:solidFill>
                            <a:schemeClr val="dk1"/>
                          </a:solidFill>
                          <a:effectLst/>
                          <a:latin typeface="Comic Sans MS" panose="030F0702030302020204" pitchFamily="66" charset="0"/>
                          <a:ea typeface="+mn-ea"/>
                          <a:cs typeface="+mn-cs"/>
                        </a:rPr>
                        <a:t>Pros of Phonics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i="0" kern="1200" dirty="0">
                          <a:solidFill>
                            <a:schemeClr val="dk1"/>
                          </a:solidFill>
                          <a:effectLst/>
                          <a:latin typeface="Comic Sans MS" panose="030F0702030302020204" pitchFamily="66" charset="0"/>
                          <a:ea typeface="+mn-ea"/>
                          <a:cs typeface="+mn-cs"/>
                        </a:rPr>
                        <a:t>Cons of Phonics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523503"/>
                  </a:ext>
                </a:extLst>
              </a:tr>
              <a:tr h="4054140">
                <a:tc>
                  <a:txBody>
                    <a:bodyPr/>
                    <a:lstStyle/>
                    <a:p>
                      <a:r>
                        <a:rPr lang="en-GB" sz="1800" b="1" i="0" kern="1200" dirty="0">
                          <a:solidFill>
                            <a:schemeClr val="dk1"/>
                          </a:solidFill>
                          <a:effectLst/>
                          <a:latin typeface="Comic Sans MS" panose="030F0702030302020204" pitchFamily="66" charset="0"/>
                          <a:ea typeface="+mn-ea"/>
                          <a:cs typeface="+mn-cs"/>
                        </a:rPr>
                        <a:t>Strong Research Base:</a:t>
                      </a:r>
                      <a:r>
                        <a:rPr lang="en-GB" sz="1800" b="0" i="0" kern="1200" dirty="0">
                          <a:solidFill>
                            <a:schemeClr val="dk1"/>
                          </a:solidFill>
                          <a:effectLst/>
                          <a:latin typeface="Comic Sans MS" panose="030F0702030302020204" pitchFamily="66" charset="0"/>
                          <a:ea typeface="+mn-ea"/>
                          <a:cs typeface="+mn-cs"/>
                        </a:rPr>
                        <a:t> Extensive research supports its effectiveness, especially for beginning and struggling readers.</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Decoding Independence:</a:t>
                      </a:r>
                      <a:r>
                        <a:rPr lang="en-GB" sz="1800" b="0" i="0" kern="1200" dirty="0">
                          <a:solidFill>
                            <a:schemeClr val="dk1"/>
                          </a:solidFill>
                          <a:effectLst/>
                          <a:latin typeface="Comic Sans MS" panose="030F0702030302020204" pitchFamily="66" charset="0"/>
                          <a:ea typeface="+mn-ea"/>
                          <a:cs typeface="+mn-cs"/>
                        </a:rPr>
                        <a:t> Gives students the tools to decode new words independently.</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Foundation for Literacy:</a:t>
                      </a:r>
                      <a:r>
                        <a:rPr lang="en-GB" sz="1800" b="0" i="0" kern="1200" dirty="0">
                          <a:solidFill>
                            <a:schemeClr val="dk1"/>
                          </a:solidFill>
                          <a:effectLst/>
                          <a:latin typeface="Comic Sans MS" panose="030F0702030302020204" pitchFamily="66" charset="0"/>
                          <a:ea typeface="+mn-ea"/>
                          <a:cs typeface="+mn-cs"/>
                        </a:rPr>
                        <a:t> Improves spelling and writing skills by building an understanding of letter-sound relationships.</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Targeted Intervention:</a:t>
                      </a:r>
                      <a:r>
                        <a:rPr lang="en-GB" sz="1800" b="0" i="0" kern="1200" dirty="0">
                          <a:solidFill>
                            <a:schemeClr val="dk1"/>
                          </a:solidFill>
                          <a:effectLst/>
                          <a:latin typeface="Comic Sans MS" panose="030F0702030302020204" pitchFamily="66" charset="0"/>
                          <a:ea typeface="+mn-ea"/>
                          <a:cs typeface="+mn-cs"/>
                        </a:rPr>
                        <a:t> Highly beneficial for students struggling with reading.</a:t>
                      </a: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1" i="0" kern="1200" dirty="0">
                          <a:solidFill>
                            <a:schemeClr val="dk1"/>
                          </a:solidFill>
                          <a:effectLst/>
                          <a:latin typeface="Comic Sans MS" panose="030F0702030302020204" pitchFamily="66" charset="0"/>
                          <a:ea typeface="+mn-ea"/>
                          <a:cs typeface="+mn-cs"/>
                        </a:rPr>
                        <a:t>Potential for Mechanical Reading:</a:t>
                      </a:r>
                      <a:r>
                        <a:rPr lang="en-GB" sz="1800" b="0" i="0" kern="1200" dirty="0">
                          <a:solidFill>
                            <a:schemeClr val="dk1"/>
                          </a:solidFill>
                          <a:effectLst/>
                          <a:latin typeface="Comic Sans MS" panose="030F0702030302020204" pitchFamily="66" charset="0"/>
                          <a:ea typeface="+mn-ea"/>
                          <a:cs typeface="+mn-cs"/>
                        </a:rPr>
                        <a:t> Exclusive use of phonics can lead to a focus on decoding without comprehension.</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Insufficient for Comprehension:</a:t>
                      </a:r>
                      <a:r>
                        <a:rPr lang="en-GB" sz="1800" b="0" i="0" kern="1200" dirty="0">
                          <a:solidFill>
                            <a:schemeClr val="dk1"/>
                          </a:solidFill>
                          <a:effectLst/>
                          <a:latin typeface="Comic Sans MS" panose="030F0702030302020204" pitchFamily="66" charset="0"/>
                          <a:ea typeface="+mn-ea"/>
                          <a:cs typeface="+mn-cs"/>
                        </a:rPr>
                        <a:t> Phonics alone doesn't develop reading comprehension; it must be combined with other reading strategies.</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Challenges with Irregular Words:</a:t>
                      </a:r>
                      <a:r>
                        <a:rPr lang="en-GB" sz="1800" b="0" i="0" kern="1200" dirty="0">
                          <a:solidFill>
                            <a:schemeClr val="dk1"/>
                          </a:solidFill>
                          <a:effectLst/>
                          <a:latin typeface="Comic Sans MS" panose="030F0702030302020204" pitchFamily="66" charset="0"/>
                          <a:ea typeface="+mn-ea"/>
                          <a:cs typeface="+mn-cs"/>
                        </a:rPr>
                        <a:t> English has many irregular words that don't conform to phonetic rules (e.g., "said," "does").</a:t>
                      </a:r>
                    </a:p>
                    <a:p>
                      <a:endParaRPr lang="en-GB" sz="1800" b="0" i="0" kern="1200" dirty="0">
                        <a:solidFill>
                          <a:schemeClr val="dk1"/>
                        </a:solidFill>
                        <a:effectLst/>
                        <a:latin typeface="Comic Sans MS" panose="030F0702030302020204" pitchFamily="66" charset="0"/>
                        <a:ea typeface="+mn-ea"/>
                        <a:cs typeface="+mn-cs"/>
                      </a:endParaRPr>
                    </a:p>
                    <a:p>
                      <a:r>
                        <a:rPr lang="en-GB" sz="1800" b="1" i="0" kern="1200" dirty="0">
                          <a:solidFill>
                            <a:schemeClr val="dk1"/>
                          </a:solidFill>
                          <a:effectLst/>
                          <a:latin typeface="Comic Sans MS" panose="030F0702030302020204" pitchFamily="66" charset="0"/>
                          <a:ea typeface="+mn-ea"/>
                          <a:cs typeface="+mn-cs"/>
                        </a:rPr>
                        <a:t>Limited Engagement for Visual Learners:</a:t>
                      </a:r>
                      <a:r>
                        <a:rPr lang="en-GB" sz="1800" b="0" i="0" kern="1200" dirty="0">
                          <a:solidFill>
                            <a:schemeClr val="dk1"/>
                          </a:solidFill>
                          <a:effectLst/>
                          <a:latin typeface="Comic Sans MS" panose="030F0702030302020204" pitchFamily="66" charset="0"/>
                          <a:ea typeface="+mn-ea"/>
                          <a:cs typeface="+mn-cs"/>
                        </a:rPr>
                        <a:t> Highly visual learners might not find traditional phonics instruction engaging.</a:t>
                      </a: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90933"/>
                  </a:ext>
                </a:extLst>
              </a:tr>
            </a:tbl>
          </a:graphicData>
        </a:graphic>
      </p:graphicFrame>
    </p:spTree>
    <p:extLst>
      <p:ext uri="{BB962C8B-B14F-4D97-AF65-F5344CB8AC3E}">
        <p14:creationId xmlns:p14="http://schemas.microsoft.com/office/powerpoint/2010/main" val="24551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428F9F-D4A5-3EF0-6F44-B615B7D08562}"/>
              </a:ext>
            </a:extLst>
          </p:cNvPr>
          <p:cNvSpPr txBox="1"/>
          <p:nvPr/>
        </p:nvSpPr>
        <p:spPr>
          <a:xfrm>
            <a:off x="290286" y="232229"/>
            <a:ext cx="11596914" cy="5262979"/>
          </a:xfrm>
          <a:prstGeom prst="rect">
            <a:avLst/>
          </a:prstGeom>
          <a:noFill/>
        </p:spPr>
        <p:txBody>
          <a:bodyPr wrap="square" rtlCol="0">
            <a:spAutoFit/>
          </a:bodyPr>
          <a:lstStyle/>
          <a:p>
            <a:pPr algn="ctr"/>
            <a:r>
              <a:rPr lang="en-GB" sz="4000" b="1" dirty="0">
                <a:solidFill>
                  <a:schemeClr val="bg1"/>
                </a:solidFill>
                <a:latin typeface="Comic Sans MS" panose="030F0702030302020204" pitchFamily="66" charset="0"/>
              </a:rPr>
              <a:t>Developing Fluency – Reading a Sentence</a:t>
            </a:r>
          </a:p>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a:p>
            <a:pPr algn="ctr"/>
            <a:r>
              <a:rPr lang="en-GB" sz="9600" b="1" dirty="0">
                <a:solidFill>
                  <a:schemeClr val="bg1"/>
                </a:solidFill>
                <a:latin typeface="Comic Sans MS" panose="030F0702030302020204" pitchFamily="66" charset="0"/>
              </a:rPr>
              <a:t>sit and nap</a:t>
            </a:r>
          </a:p>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p:txBody>
      </p:sp>
      <p:sp>
        <p:nvSpPr>
          <p:cNvPr id="3" name="Oval 2">
            <a:extLst>
              <a:ext uri="{FF2B5EF4-FFF2-40B4-BE49-F238E27FC236}">
                <a16:creationId xmlns:a16="http://schemas.microsoft.com/office/drawing/2014/main" id="{C7C5B243-86B2-A913-3AAB-0956764C7F2C}"/>
              </a:ext>
            </a:extLst>
          </p:cNvPr>
          <p:cNvSpPr/>
          <p:nvPr/>
        </p:nvSpPr>
        <p:spPr>
          <a:xfrm>
            <a:off x="2853924" y="376702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D77D8C4-F115-EC7D-76AC-1F55D2252C6A}"/>
              </a:ext>
            </a:extLst>
          </p:cNvPr>
          <p:cNvSpPr/>
          <p:nvPr/>
        </p:nvSpPr>
        <p:spPr>
          <a:xfrm>
            <a:off x="3327506" y="376702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2550F2D-1940-0139-03E6-32E4BA0626DC}"/>
              </a:ext>
            </a:extLst>
          </p:cNvPr>
          <p:cNvSpPr/>
          <p:nvPr/>
        </p:nvSpPr>
        <p:spPr>
          <a:xfrm>
            <a:off x="3793327" y="376702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46ACD12-E01A-2D18-743B-BE32A1D42059}"/>
              </a:ext>
            </a:extLst>
          </p:cNvPr>
          <p:cNvSpPr/>
          <p:nvPr/>
        </p:nvSpPr>
        <p:spPr>
          <a:xfrm>
            <a:off x="4966830" y="376702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C3D0719-6D1E-49E8-97CE-4F19A4E776D4}"/>
              </a:ext>
            </a:extLst>
          </p:cNvPr>
          <p:cNvSpPr/>
          <p:nvPr/>
        </p:nvSpPr>
        <p:spPr>
          <a:xfrm>
            <a:off x="5737166" y="376804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05CA6F7-3B6B-88F9-44F4-FB93AD1DE911}"/>
              </a:ext>
            </a:extLst>
          </p:cNvPr>
          <p:cNvSpPr/>
          <p:nvPr/>
        </p:nvSpPr>
        <p:spPr>
          <a:xfrm>
            <a:off x="6394332" y="3767021"/>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0233A25-BDD2-9752-B193-7FD314851717}"/>
              </a:ext>
            </a:extLst>
          </p:cNvPr>
          <p:cNvSpPr/>
          <p:nvPr/>
        </p:nvSpPr>
        <p:spPr>
          <a:xfrm>
            <a:off x="7567835" y="3739014"/>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11C579-5080-29CB-A614-5AAC9B059B11}"/>
              </a:ext>
            </a:extLst>
          </p:cNvPr>
          <p:cNvSpPr/>
          <p:nvPr/>
        </p:nvSpPr>
        <p:spPr>
          <a:xfrm>
            <a:off x="8239804" y="3727108"/>
            <a:ext cx="367169" cy="32861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E7E4397-D37B-05E3-69D8-CD392BFB926E}"/>
              </a:ext>
            </a:extLst>
          </p:cNvPr>
          <p:cNvSpPr/>
          <p:nvPr/>
        </p:nvSpPr>
        <p:spPr>
          <a:xfrm>
            <a:off x="8773888" y="3750921"/>
            <a:ext cx="367169" cy="3048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24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681B4-EE52-A596-519E-BBE8A8297BB4}"/>
              </a:ext>
            </a:extLst>
          </p:cNvPr>
          <p:cNvSpPr txBox="1"/>
          <p:nvPr/>
        </p:nvSpPr>
        <p:spPr>
          <a:xfrm>
            <a:off x="333829" y="246743"/>
            <a:ext cx="11176000" cy="6370975"/>
          </a:xfrm>
          <a:prstGeom prst="rect">
            <a:avLst/>
          </a:prstGeom>
          <a:noFill/>
        </p:spPr>
        <p:txBody>
          <a:bodyPr wrap="square" rtlCol="0">
            <a:spAutoFit/>
          </a:bodyPr>
          <a:lstStyle/>
          <a:p>
            <a:r>
              <a:rPr lang="en-GB" sz="5400" dirty="0">
                <a:solidFill>
                  <a:schemeClr val="bg1"/>
                </a:solidFill>
                <a:latin typeface="Comic Sans MS" panose="030F0702030302020204" pitchFamily="66" charset="0"/>
              </a:rPr>
              <a:t>Teaching irregular words</a:t>
            </a:r>
          </a:p>
          <a:p>
            <a:endParaRPr lang="en-GB" sz="5400" dirty="0">
              <a:solidFill>
                <a:schemeClr val="bg1"/>
              </a:solidFill>
              <a:latin typeface="Comic Sans MS" panose="030F0702030302020204" pitchFamily="66" charset="0"/>
            </a:endParaRPr>
          </a:p>
          <a:p>
            <a:r>
              <a:rPr lang="en-GB" sz="3200" dirty="0">
                <a:solidFill>
                  <a:schemeClr val="bg1"/>
                </a:solidFill>
                <a:latin typeface="Comic Sans MS" panose="030F0702030302020204" pitchFamily="66" charset="0"/>
              </a:rPr>
              <a:t>Not all words can be decoded; irregular words need to be automatically identified. These words are phonetically irregular as they do not follow the phonic or spelling “rules”. Interestingly approximately 25% of the most frequently used words in children’s books are irregular. </a:t>
            </a:r>
            <a:r>
              <a:rPr lang="en-GB" sz="3200" dirty="0">
                <a:solidFill>
                  <a:schemeClr val="bg1"/>
                </a:solidFill>
                <a:latin typeface="Comic Sans MS" panose="030F0702030302020204" pitchFamily="66" charset="0"/>
                <a:hlinkClick r:id="rId2"/>
              </a:rPr>
              <a:t>www.sightwordsgame.com</a:t>
            </a:r>
            <a:endParaRPr lang="en-GB" sz="3200" dirty="0">
              <a:solidFill>
                <a:schemeClr val="bg1"/>
              </a:solidFill>
              <a:latin typeface="Comic Sans MS" panose="030F0702030302020204" pitchFamily="66" charset="0"/>
            </a:endParaRPr>
          </a:p>
          <a:p>
            <a:endParaRPr lang="en-GB" sz="5400" dirty="0">
              <a:solidFill>
                <a:schemeClr val="bg1"/>
              </a:solidFill>
              <a:latin typeface="Comic Sans MS" panose="030F0702030302020204" pitchFamily="66" charset="0"/>
            </a:endParaRPr>
          </a:p>
          <a:p>
            <a:endParaRPr lang="en-GB" sz="5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5734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AA22C5-9B04-9E29-B775-CE23D737D547}"/>
              </a:ext>
            </a:extLst>
          </p:cNvPr>
          <p:cNvSpPr txBox="1"/>
          <p:nvPr/>
        </p:nvSpPr>
        <p:spPr>
          <a:xfrm>
            <a:off x="377371" y="391885"/>
            <a:ext cx="11524343" cy="8833187"/>
          </a:xfrm>
          <a:prstGeom prst="rect">
            <a:avLst/>
          </a:prstGeom>
          <a:noFill/>
        </p:spPr>
        <p:txBody>
          <a:bodyPr wrap="square">
            <a:spAutoFit/>
          </a:bodyPr>
          <a:lstStyle/>
          <a:p>
            <a:r>
              <a:rPr lang="en-GB" sz="3600" dirty="0">
                <a:solidFill>
                  <a:schemeClr val="bg1"/>
                </a:solidFill>
                <a:latin typeface="Comic Sans MS" panose="030F0702030302020204" pitchFamily="66" charset="0"/>
              </a:rPr>
              <a:t>Teach irregular words that your child will encounter regularly.</a:t>
            </a:r>
          </a:p>
          <a:p>
            <a:endParaRPr lang="en-GB" sz="4000" dirty="0">
              <a:solidFill>
                <a:schemeClr val="bg1"/>
              </a:solidFill>
              <a:latin typeface="Comic Sans MS" panose="030F0702030302020204" pitchFamily="66" charset="0"/>
            </a:endParaRPr>
          </a:p>
          <a:p>
            <a:r>
              <a:rPr lang="en-GB" sz="3200" dirty="0">
                <a:solidFill>
                  <a:schemeClr val="bg1"/>
                </a:solidFill>
                <a:latin typeface="Comic Sans MS" panose="030F0702030302020204" pitchFamily="66" charset="0"/>
              </a:rPr>
              <a:t>Phase 2 – the, to , no , go, I</a:t>
            </a:r>
          </a:p>
          <a:p>
            <a:endParaRPr lang="en-GB" sz="3200" dirty="0">
              <a:solidFill>
                <a:schemeClr val="bg1"/>
              </a:solidFill>
              <a:latin typeface="Comic Sans MS" panose="030F0702030302020204" pitchFamily="66" charset="0"/>
            </a:endParaRPr>
          </a:p>
          <a:p>
            <a:r>
              <a:rPr lang="en-GB" sz="3200" dirty="0">
                <a:solidFill>
                  <a:schemeClr val="bg1"/>
                </a:solidFill>
                <a:latin typeface="Comic Sans MS" panose="030F0702030302020204" pitchFamily="66" charset="0"/>
              </a:rPr>
              <a:t>Phase 3 – he, she, we, me, be, was , my , you, they, her, all, are</a:t>
            </a:r>
          </a:p>
          <a:p>
            <a:endParaRPr lang="en-GB" sz="3200" dirty="0">
              <a:solidFill>
                <a:schemeClr val="bg1"/>
              </a:solidFill>
              <a:latin typeface="Comic Sans MS" panose="030F0702030302020204" pitchFamily="66" charset="0"/>
            </a:endParaRPr>
          </a:p>
          <a:p>
            <a:r>
              <a:rPr lang="en-GB" sz="3200" dirty="0">
                <a:solidFill>
                  <a:schemeClr val="bg1"/>
                </a:solidFill>
                <a:latin typeface="Comic Sans MS" panose="030F0702030302020204" pitchFamily="66" charset="0"/>
              </a:rPr>
              <a:t>Phase 4 – said, so, have, like, some, come, were, there, little, one, do, when, out, what</a:t>
            </a:r>
          </a:p>
          <a:p>
            <a:endParaRPr lang="en-GB" sz="3200" dirty="0">
              <a:solidFill>
                <a:schemeClr val="bg1"/>
              </a:solidFill>
              <a:latin typeface="Comic Sans MS" panose="030F0702030302020204" pitchFamily="66" charset="0"/>
            </a:endParaRPr>
          </a:p>
          <a:p>
            <a:endParaRPr lang="en-GB" sz="4000" dirty="0">
              <a:solidFill>
                <a:schemeClr val="bg1"/>
              </a:solidFill>
              <a:latin typeface="Comic Sans MS" panose="030F0702030302020204" pitchFamily="66" charset="0"/>
            </a:endParaRPr>
          </a:p>
          <a:p>
            <a:endParaRPr lang="en-GB" sz="4000" dirty="0">
              <a:solidFill>
                <a:schemeClr val="bg1"/>
              </a:solidFill>
              <a:latin typeface="Comic Sans MS" panose="030F0702030302020204" pitchFamily="66" charset="0"/>
            </a:endParaRPr>
          </a:p>
          <a:p>
            <a:pPr marL="742950" indent="-742950">
              <a:buAutoNum type="arabicPeriod"/>
            </a:pPr>
            <a:endParaRPr lang="en-GB" sz="4000" dirty="0">
              <a:solidFill>
                <a:schemeClr val="bg1"/>
              </a:solidFill>
              <a:latin typeface="Comic Sans MS" panose="030F0702030302020204" pitchFamily="66" charset="0"/>
            </a:endParaRPr>
          </a:p>
          <a:p>
            <a:endParaRPr lang="en-GB" sz="4000" dirty="0">
              <a:solidFill>
                <a:schemeClr val="bg1"/>
              </a:solidFill>
              <a:latin typeface="Comic Sans MS" panose="030F0702030302020204" pitchFamily="66" charset="0"/>
            </a:endParaRPr>
          </a:p>
          <a:p>
            <a:endParaRPr lang="en-GB" sz="4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15116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B244C-4048-A02F-2292-CAF71AE252E0}"/>
              </a:ext>
            </a:extLst>
          </p:cNvPr>
          <p:cNvSpPr txBox="1"/>
          <p:nvPr/>
        </p:nvSpPr>
        <p:spPr>
          <a:xfrm>
            <a:off x="261257" y="174171"/>
            <a:ext cx="11553372" cy="6063198"/>
          </a:xfrm>
          <a:prstGeom prst="rect">
            <a:avLst/>
          </a:prstGeom>
          <a:noFill/>
        </p:spPr>
        <p:txBody>
          <a:bodyPr wrap="square" rtlCol="0">
            <a:spAutoFit/>
          </a:bodyPr>
          <a:lstStyle/>
          <a:p>
            <a:r>
              <a:rPr lang="en-GB" sz="4000" dirty="0">
                <a:solidFill>
                  <a:schemeClr val="bg1"/>
                </a:solidFill>
                <a:latin typeface="Comic Sans MS" panose="030F0702030302020204" pitchFamily="66" charset="0"/>
              </a:rPr>
              <a:t>Games you can play to teach Tricky Words;</a:t>
            </a:r>
          </a:p>
          <a:p>
            <a:endParaRPr lang="en-GB" sz="36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Flashcards</a:t>
            </a:r>
          </a:p>
          <a:p>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Word snap</a:t>
            </a:r>
          </a:p>
          <a:p>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Dominoes</a:t>
            </a:r>
          </a:p>
          <a:p>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Bingo</a:t>
            </a:r>
          </a:p>
          <a:p>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Quick read – How many can you read in a minute</a:t>
            </a:r>
          </a:p>
          <a:p>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Which one is the correct spelling</a:t>
            </a:r>
          </a:p>
          <a:p>
            <a:pPr marL="571500" indent="-571500">
              <a:buFont typeface="Arial" panose="020B0604020202020204" pitchFamily="34" charset="0"/>
              <a:buChar char="•"/>
            </a:pPr>
            <a:endParaRPr lang="en-GB" sz="2400" dirty="0">
              <a:solidFill>
                <a:schemeClr val="bg1"/>
              </a:solidFill>
              <a:latin typeface="Comic Sans MS" panose="030F0702030302020204" pitchFamily="66" charset="0"/>
            </a:endParaRPr>
          </a:p>
          <a:p>
            <a:pPr marL="571500" indent="-571500">
              <a:buFont typeface="Arial" panose="020B0604020202020204" pitchFamily="34" charset="0"/>
              <a:buChar char="•"/>
            </a:pPr>
            <a:r>
              <a:rPr lang="en-GB" sz="2400" dirty="0">
                <a:solidFill>
                  <a:schemeClr val="bg1"/>
                </a:solidFill>
                <a:latin typeface="Comic Sans MS" panose="030F0702030302020204" pitchFamily="66" charset="0"/>
              </a:rPr>
              <a:t>Mnemonics and rhymes</a:t>
            </a:r>
          </a:p>
        </p:txBody>
      </p:sp>
    </p:spTree>
    <p:extLst>
      <p:ext uri="{BB962C8B-B14F-4D97-AF65-F5344CB8AC3E}">
        <p14:creationId xmlns:p14="http://schemas.microsoft.com/office/powerpoint/2010/main" val="83627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DB8B5B-C679-3BFF-E4A3-BE413E08BE95}"/>
              </a:ext>
            </a:extLst>
          </p:cNvPr>
          <p:cNvSpPr txBox="1"/>
          <p:nvPr/>
        </p:nvSpPr>
        <p:spPr>
          <a:xfrm>
            <a:off x="348343" y="348343"/>
            <a:ext cx="11567886" cy="5632311"/>
          </a:xfrm>
          <a:prstGeom prst="rect">
            <a:avLst/>
          </a:prstGeom>
          <a:noFill/>
        </p:spPr>
        <p:txBody>
          <a:bodyPr wrap="square">
            <a:spAutoFit/>
          </a:bodyPr>
          <a:lstStyle/>
          <a:p>
            <a:r>
              <a:rPr lang="en-GB" sz="4000" dirty="0">
                <a:solidFill>
                  <a:schemeClr val="bg1"/>
                </a:solidFill>
                <a:latin typeface="Comic Sans MS" panose="030F0702030302020204" pitchFamily="66" charset="0"/>
              </a:rPr>
              <a:t>Useful tips;</a:t>
            </a:r>
          </a:p>
          <a:p>
            <a:endParaRPr lang="en-GB" sz="4000" dirty="0">
              <a:solidFill>
                <a:schemeClr val="bg1"/>
              </a:solidFill>
              <a:latin typeface="Comic Sans MS" panose="030F0702030302020204" pitchFamily="66" charset="0"/>
            </a:endParaRPr>
          </a:p>
          <a:p>
            <a:r>
              <a:rPr lang="en-GB" sz="4000" dirty="0">
                <a:solidFill>
                  <a:schemeClr val="bg1"/>
                </a:solidFill>
                <a:latin typeface="Comic Sans MS" panose="030F0702030302020204" pitchFamily="66" charset="0"/>
              </a:rPr>
              <a:t>1. Teach the irregular words prior to reading them.</a:t>
            </a:r>
          </a:p>
          <a:p>
            <a:endParaRPr lang="en-GB" sz="4000" dirty="0">
              <a:solidFill>
                <a:schemeClr val="bg1"/>
              </a:solidFill>
              <a:latin typeface="Comic Sans MS" panose="030F0702030302020204" pitchFamily="66" charset="0"/>
            </a:endParaRPr>
          </a:p>
          <a:p>
            <a:r>
              <a:rPr lang="en-GB" sz="4000" dirty="0">
                <a:solidFill>
                  <a:schemeClr val="bg1"/>
                </a:solidFill>
                <a:latin typeface="Comic Sans MS" panose="030F0702030302020204" pitchFamily="66" charset="0"/>
              </a:rPr>
              <a:t>2. Review tricky words on a daily basis.</a:t>
            </a:r>
          </a:p>
          <a:p>
            <a:endParaRPr lang="en-GB" sz="4000" dirty="0">
              <a:solidFill>
                <a:schemeClr val="bg1"/>
              </a:solidFill>
              <a:latin typeface="Comic Sans MS" panose="030F0702030302020204" pitchFamily="66" charset="0"/>
            </a:endParaRPr>
          </a:p>
          <a:p>
            <a:r>
              <a:rPr lang="en-GB" sz="4000" dirty="0">
                <a:solidFill>
                  <a:schemeClr val="bg1"/>
                </a:solidFill>
                <a:latin typeface="Comic Sans MS" panose="030F0702030302020204" pitchFamily="66" charset="0"/>
              </a:rPr>
              <a:t>3. Provide your child with opportunities to use the newly taught words.</a:t>
            </a:r>
          </a:p>
        </p:txBody>
      </p:sp>
    </p:spTree>
    <p:extLst>
      <p:ext uri="{BB962C8B-B14F-4D97-AF65-F5344CB8AC3E}">
        <p14:creationId xmlns:p14="http://schemas.microsoft.com/office/powerpoint/2010/main" val="17615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mple View of Reading formula by TutorJack">
            <a:extLst>
              <a:ext uri="{FF2B5EF4-FFF2-40B4-BE49-F238E27FC236}">
                <a16:creationId xmlns:a16="http://schemas.microsoft.com/office/drawing/2014/main" id="{6C2F2DBB-9FB7-7F16-9C11-2A3B01D41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14" y="522514"/>
            <a:ext cx="7750629" cy="5812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3D8813-A1BA-E256-133F-285B2ABC7D2E}"/>
              </a:ext>
            </a:extLst>
          </p:cNvPr>
          <p:cNvSpPr txBox="1"/>
          <p:nvPr/>
        </p:nvSpPr>
        <p:spPr>
          <a:xfrm>
            <a:off x="8621486" y="612844"/>
            <a:ext cx="3149600" cy="5632311"/>
          </a:xfrm>
          <a:prstGeom prst="rect">
            <a:avLst/>
          </a:prstGeom>
          <a:noFill/>
        </p:spPr>
        <p:txBody>
          <a:bodyPr wrap="square">
            <a:spAutoFit/>
          </a:bodyPr>
          <a:lstStyle/>
          <a:p>
            <a:r>
              <a:rPr lang="en-GB" sz="2400" b="0" i="0" dirty="0">
                <a:solidFill>
                  <a:schemeClr val="bg1"/>
                </a:solidFill>
                <a:effectLst/>
                <a:latin typeface="Comic Sans MS" panose="030F0702030302020204" pitchFamily="66" charset="0"/>
              </a:rPr>
              <a:t>If either decoding or language comprehension is weak, reading comprehension suffers. Since the formula uses multiplication, any gap—whether in sounding out words or understanding their meaning—impacts the overall ability to comprehend text. </a:t>
            </a:r>
            <a:endParaRPr lang="en-GB"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550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17894-A51B-42D5-61BB-F256B3842526}"/>
              </a:ext>
            </a:extLst>
          </p:cNvPr>
          <p:cNvPicPr>
            <a:picLocks noChangeAspect="1"/>
          </p:cNvPicPr>
          <p:nvPr/>
        </p:nvPicPr>
        <p:blipFill>
          <a:blip r:embed="rId2"/>
          <a:stretch>
            <a:fillRect/>
          </a:stretch>
        </p:blipFill>
        <p:spPr>
          <a:xfrm>
            <a:off x="1226062" y="342321"/>
            <a:ext cx="9739875" cy="4544189"/>
          </a:xfrm>
          <a:prstGeom prst="rect">
            <a:avLst/>
          </a:prstGeom>
        </p:spPr>
      </p:pic>
      <p:graphicFrame>
        <p:nvGraphicFramePr>
          <p:cNvPr id="4" name="Table 3">
            <a:extLst>
              <a:ext uri="{FF2B5EF4-FFF2-40B4-BE49-F238E27FC236}">
                <a16:creationId xmlns:a16="http://schemas.microsoft.com/office/drawing/2014/main" id="{9DE3C0CA-255D-E3DC-37CC-284F539B61C6}"/>
              </a:ext>
            </a:extLst>
          </p:cNvPr>
          <p:cNvGraphicFramePr>
            <a:graphicFrameLocks noGrp="1"/>
          </p:cNvGraphicFramePr>
          <p:nvPr>
            <p:extLst>
              <p:ext uri="{D42A27DB-BD31-4B8C-83A1-F6EECF244321}">
                <p14:modId xmlns:p14="http://schemas.microsoft.com/office/powerpoint/2010/main" val="3644686659"/>
              </p:ext>
            </p:extLst>
          </p:nvPr>
        </p:nvGraphicFramePr>
        <p:xfrm>
          <a:off x="2266950" y="5211762"/>
          <a:ext cx="8128001" cy="11887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75113564"/>
                    </a:ext>
                  </a:extLst>
                </a:gridCol>
                <a:gridCol w="1161143">
                  <a:extLst>
                    <a:ext uri="{9D8B030D-6E8A-4147-A177-3AD203B41FA5}">
                      <a16:colId xmlns:a16="http://schemas.microsoft.com/office/drawing/2014/main" val="1969702339"/>
                    </a:ext>
                  </a:extLst>
                </a:gridCol>
                <a:gridCol w="1161143">
                  <a:extLst>
                    <a:ext uri="{9D8B030D-6E8A-4147-A177-3AD203B41FA5}">
                      <a16:colId xmlns:a16="http://schemas.microsoft.com/office/drawing/2014/main" val="2711803369"/>
                    </a:ext>
                  </a:extLst>
                </a:gridCol>
                <a:gridCol w="1161143">
                  <a:extLst>
                    <a:ext uri="{9D8B030D-6E8A-4147-A177-3AD203B41FA5}">
                      <a16:colId xmlns:a16="http://schemas.microsoft.com/office/drawing/2014/main" val="3133366196"/>
                    </a:ext>
                  </a:extLst>
                </a:gridCol>
                <a:gridCol w="1161143">
                  <a:extLst>
                    <a:ext uri="{9D8B030D-6E8A-4147-A177-3AD203B41FA5}">
                      <a16:colId xmlns:a16="http://schemas.microsoft.com/office/drawing/2014/main" val="715551671"/>
                    </a:ext>
                  </a:extLst>
                </a:gridCol>
                <a:gridCol w="1161143">
                  <a:extLst>
                    <a:ext uri="{9D8B030D-6E8A-4147-A177-3AD203B41FA5}">
                      <a16:colId xmlns:a16="http://schemas.microsoft.com/office/drawing/2014/main" val="2223845241"/>
                    </a:ext>
                  </a:extLst>
                </a:gridCol>
                <a:gridCol w="1161143">
                  <a:extLst>
                    <a:ext uri="{9D8B030D-6E8A-4147-A177-3AD203B41FA5}">
                      <a16:colId xmlns:a16="http://schemas.microsoft.com/office/drawing/2014/main" val="3782752178"/>
                    </a:ext>
                  </a:extLst>
                </a:gridCol>
              </a:tblGrid>
              <a:tr h="370840">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375324"/>
                  </a:ext>
                </a:extLst>
              </a:tr>
            </a:tbl>
          </a:graphicData>
        </a:graphic>
      </p:graphicFrame>
      <p:pic>
        <p:nvPicPr>
          <p:cNvPr id="5" name="Picture 4">
            <a:extLst>
              <a:ext uri="{FF2B5EF4-FFF2-40B4-BE49-F238E27FC236}">
                <a16:creationId xmlns:a16="http://schemas.microsoft.com/office/drawing/2014/main" id="{E7FEBDB3-5420-A205-DBFD-2D20DC8E8324}"/>
              </a:ext>
            </a:extLst>
          </p:cNvPr>
          <p:cNvPicPr>
            <a:picLocks noChangeAspect="1"/>
          </p:cNvPicPr>
          <p:nvPr/>
        </p:nvPicPr>
        <p:blipFill>
          <a:blip r:embed="rId3"/>
          <a:stretch>
            <a:fillRect/>
          </a:stretch>
        </p:blipFill>
        <p:spPr>
          <a:xfrm>
            <a:off x="2447895" y="5406557"/>
            <a:ext cx="881091" cy="799130"/>
          </a:xfrm>
          <a:prstGeom prst="rect">
            <a:avLst/>
          </a:prstGeom>
        </p:spPr>
      </p:pic>
      <p:pic>
        <p:nvPicPr>
          <p:cNvPr id="6" name="Picture 5">
            <a:extLst>
              <a:ext uri="{FF2B5EF4-FFF2-40B4-BE49-F238E27FC236}">
                <a16:creationId xmlns:a16="http://schemas.microsoft.com/office/drawing/2014/main" id="{A8E599FE-928C-2FB2-7A6B-75AD0D639222}"/>
              </a:ext>
            </a:extLst>
          </p:cNvPr>
          <p:cNvPicPr>
            <a:picLocks noChangeAspect="1"/>
          </p:cNvPicPr>
          <p:nvPr/>
        </p:nvPicPr>
        <p:blipFill>
          <a:blip r:embed="rId4"/>
          <a:stretch>
            <a:fillRect/>
          </a:stretch>
        </p:blipFill>
        <p:spPr>
          <a:xfrm>
            <a:off x="9303559" y="5273672"/>
            <a:ext cx="881091" cy="998570"/>
          </a:xfrm>
          <a:prstGeom prst="rect">
            <a:avLst/>
          </a:prstGeom>
        </p:spPr>
      </p:pic>
      <p:pic>
        <p:nvPicPr>
          <p:cNvPr id="7" name="Picture 6">
            <a:extLst>
              <a:ext uri="{FF2B5EF4-FFF2-40B4-BE49-F238E27FC236}">
                <a16:creationId xmlns:a16="http://schemas.microsoft.com/office/drawing/2014/main" id="{509033E5-1216-EE7A-F8C2-7BC808922A13}"/>
              </a:ext>
            </a:extLst>
          </p:cNvPr>
          <p:cNvPicPr>
            <a:picLocks noChangeAspect="1"/>
          </p:cNvPicPr>
          <p:nvPr/>
        </p:nvPicPr>
        <p:blipFill>
          <a:blip r:embed="rId4"/>
          <a:stretch>
            <a:fillRect/>
          </a:stretch>
        </p:blipFill>
        <p:spPr>
          <a:xfrm>
            <a:off x="3566303" y="5273672"/>
            <a:ext cx="881091" cy="998570"/>
          </a:xfrm>
          <a:prstGeom prst="rect">
            <a:avLst/>
          </a:prstGeom>
        </p:spPr>
      </p:pic>
      <p:pic>
        <p:nvPicPr>
          <p:cNvPr id="8" name="Picture 7">
            <a:extLst>
              <a:ext uri="{FF2B5EF4-FFF2-40B4-BE49-F238E27FC236}">
                <a16:creationId xmlns:a16="http://schemas.microsoft.com/office/drawing/2014/main" id="{9C9B8769-E582-77F6-FDE1-AFDDA8849ADF}"/>
              </a:ext>
            </a:extLst>
          </p:cNvPr>
          <p:cNvPicPr>
            <a:picLocks noChangeAspect="1"/>
          </p:cNvPicPr>
          <p:nvPr/>
        </p:nvPicPr>
        <p:blipFill>
          <a:blip r:embed="rId5"/>
          <a:stretch>
            <a:fillRect/>
          </a:stretch>
        </p:blipFill>
        <p:spPr>
          <a:xfrm>
            <a:off x="4684711" y="5397289"/>
            <a:ext cx="768412" cy="751335"/>
          </a:xfrm>
          <a:prstGeom prst="rect">
            <a:avLst/>
          </a:prstGeom>
        </p:spPr>
      </p:pic>
      <p:pic>
        <p:nvPicPr>
          <p:cNvPr id="9" name="Picture 8">
            <a:extLst>
              <a:ext uri="{FF2B5EF4-FFF2-40B4-BE49-F238E27FC236}">
                <a16:creationId xmlns:a16="http://schemas.microsoft.com/office/drawing/2014/main" id="{2FC5F697-81E7-75E8-006D-B445AE9EB946}"/>
              </a:ext>
            </a:extLst>
          </p:cNvPr>
          <p:cNvPicPr>
            <a:picLocks noChangeAspect="1"/>
          </p:cNvPicPr>
          <p:nvPr/>
        </p:nvPicPr>
        <p:blipFill>
          <a:blip r:embed="rId6"/>
          <a:stretch>
            <a:fillRect/>
          </a:stretch>
        </p:blipFill>
        <p:spPr>
          <a:xfrm>
            <a:off x="5879979" y="5406557"/>
            <a:ext cx="768412" cy="803340"/>
          </a:xfrm>
          <a:prstGeom prst="rect">
            <a:avLst/>
          </a:prstGeom>
        </p:spPr>
      </p:pic>
      <p:pic>
        <p:nvPicPr>
          <p:cNvPr id="10" name="Picture 9">
            <a:extLst>
              <a:ext uri="{FF2B5EF4-FFF2-40B4-BE49-F238E27FC236}">
                <a16:creationId xmlns:a16="http://schemas.microsoft.com/office/drawing/2014/main" id="{59BE1A33-BC2C-699A-414C-C59C8BDB4E3D}"/>
              </a:ext>
            </a:extLst>
          </p:cNvPr>
          <p:cNvPicPr>
            <a:picLocks noChangeAspect="1"/>
          </p:cNvPicPr>
          <p:nvPr/>
        </p:nvPicPr>
        <p:blipFill>
          <a:blip r:embed="rId7"/>
          <a:stretch>
            <a:fillRect/>
          </a:stretch>
        </p:blipFill>
        <p:spPr>
          <a:xfrm>
            <a:off x="7075247" y="5318894"/>
            <a:ext cx="768411" cy="908123"/>
          </a:xfrm>
          <a:prstGeom prst="rect">
            <a:avLst/>
          </a:prstGeom>
        </p:spPr>
      </p:pic>
      <p:pic>
        <p:nvPicPr>
          <p:cNvPr id="11" name="Picture 10">
            <a:extLst>
              <a:ext uri="{FF2B5EF4-FFF2-40B4-BE49-F238E27FC236}">
                <a16:creationId xmlns:a16="http://schemas.microsoft.com/office/drawing/2014/main" id="{F3272680-D938-FF85-4399-CFACC3A58B3B}"/>
              </a:ext>
            </a:extLst>
          </p:cNvPr>
          <p:cNvPicPr>
            <a:picLocks noChangeAspect="1"/>
          </p:cNvPicPr>
          <p:nvPr/>
        </p:nvPicPr>
        <p:blipFill>
          <a:blip r:embed="rId8"/>
          <a:stretch>
            <a:fillRect/>
          </a:stretch>
        </p:blipFill>
        <p:spPr>
          <a:xfrm>
            <a:off x="8270514" y="5449597"/>
            <a:ext cx="631674" cy="822645"/>
          </a:xfrm>
          <a:prstGeom prst="rect">
            <a:avLst/>
          </a:prstGeom>
        </p:spPr>
      </p:pic>
    </p:spTree>
    <p:extLst>
      <p:ext uri="{BB962C8B-B14F-4D97-AF65-F5344CB8AC3E}">
        <p14:creationId xmlns:p14="http://schemas.microsoft.com/office/powerpoint/2010/main" val="155230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4CBF27-CC33-5373-1F61-78F02F4B2008}"/>
              </a:ext>
            </a:extLst>
          </p:cNvPr>
          <p:cNvSpPr txBox="1"/>
          <p:nvPr/>
        </p:nvSpPr>
        <p:spPr>
          <a:xfrm>
            <a:off x="2481943" y="3059668"/>
            <a:ext cx="9361713" cy="707886"/>
          </a:xfrm>
          <a:prstGeom prst="rect">
            <a:avLst/>
          </a:prstGeom>
          <a:noFill/>
        </p:spPr>
        <p:txBody>
          <a:bodyPr wrap="square">
            <a:spAutoFit/>
          </a:bodyPr>
          <a:lstStyle/>
          <a:p>
            <a:r>
              <a:rPr lang="en-GB" sz="4000" dirty="0">
                <a:solidFill>
                  <a:schemeClr val="bg1"/>
                </a:solidFill>
                <a:hlinkClick r:id="rId2">
                  <a:extLst>
                    <a:ext uri="{A12FA001-AC4F-418D-AE19-62706E023703}">
                      <ahyp:hlinkClr xmlns:ahyp="http://schemas.microsoft.com/office/drawing/2018/hyperlinkcolor" val="tx"/>
                    </a:ext>
                  </a:extLst>
                </a:hlinkClick>
              </a:rPr>
              <a:t>The magic of sharing stories at home</a:t>
            </a:r>
            <a:endParaRPr lang="en-GB" sz="4000" dirty="0">
              <a:solidFill>
                <a:schemeClr val="bg1"/>
              </a:solidFill>
            </a:endParaRPr>
          </a:p>
        </p:txBody>
      </p:sp>
    </p:spTree>
    <p:extLst>
      <p:ext uri="{BB962C8B-B14F-4D97-AF65-F5344CB8AC3E}">
        <p14:creationId xmlns:p14="http://schemas.microsoft.com/office/powerpoint/2010/main" val="271538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0978C-66C7-06B4-E59D-63D84573A560}"/>
              </a:ext>
            </a:extLst>
          </p:cNvPr>
          <p:cNvSpPr txBox="1"/>
          <p:nvPr/>
        </p:nvSpPr>
        <p:spPr>
          <a:xfrm>
            <a:off x="377371" y="362857"/>
            <a:ext cx="11306629" cy="4770537"/>
          </a:xfrm>
          <a:prstGeom prst="rect">
            <a:avLst/>
          </a:prstGeom>
          <a:noFill/>
        </p:spPr>
        <p:txBody>
          <a:bodyPr wrap="square" rtlCol="0">
            <a:spAutoFit/>
          </a:bodyPr>
          <a:lstStyle/>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a:p>
            <a:pPr algn="ctr"/>
            <a:r>
              <a:rPr lang="en-GB" sz="4000" b="1" dirty="0">
                <a:solidFill>
                  <a:schemeClr val="bg1"/>
                </a:solidFill>
                <a:latin typeface="Comic Sans MS" panose="030F0702030302020204" pitchFamily="66" charset="0"/>
              </a:rPr>
              <a:t>My child doesn’t want to read at home.</a:t>
            </a:r>
          </a:p>
          <a:p>
            <a:endParaRPr lang="en-GB" sz="7200" b="1" dirty="0">
              <a:solidFill>
                <a:schemeClr val="bg1"/>
              </a:solidFill>
              <a:latin typeface="Comic Sans MS" panose="030F0702030302020204" pitchFamily="66" charset="0"/>
            </a:endParaRPr>
          </a:p>
          <a:p>
            <a:endParaRPr lang="en-GB" sz="72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0079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BEB54-AF6A-70B3-6DC3-ABBA9AA39514}"/>
              </a:ext>
            </a:extLst>
          </p:cNvPr>
          <p:cNvSpPr txBox="1"/>
          <p:nvPr/>
        </p:nvSpPr>
        <p:spPr>
          <a:xfrm>
            <a:off x="464457" y="290287"/>
            <a:ext cx="11321143" cy="6001643"/>
          </a:xfrm>
          <a:prstGeom prst="rect">
            <a:avLst/>
          </a:prstGeom>
          <a:noFill/>
        </p:spPr>
        <p:txBody>
          <a:bodyPr wrap="square">
            <a:spAutoFit/>
          </a:bodyPr>
          <a:lstStyle/>
          <a:p>
            <a:r>
              <a:rPr lang="en-GB" sz="3200" b="1" u="sng" dirty="0">
                <a:solidFill>
                  <a:schemeClr val="bg1"/>
                </a:solidFill>
                <a:latin typeface="Comic Sans MS" panose="030F0702030302020204" pitchFamily="66" charset="0"/>
              </a:rPr>
              <a:t>Indicators on Learners' Reading Attitude</a:t>
            </a:r>
          </a:p>
          <a:p>
            <a:endParaRPr lang="en-GB" sz="3200" b="1" u="sng" dirty="0">
              <a:solidFill>
                <a:schemeClr val="bg1"/>
              </a:solidFill>
              <a:latin typeface="Comic Sans MS" panose="030F0702030302020204" pitchFamily="66" charset="0"/>
            </a:endParaRPr>
          </a:p>
          <a:p>
            <a:r>
              <a:rPr lang="en-GB" sz="3200" dirty="0">
                <a:solidFill>
                  <a:schemeClr val="bg1"/>
                </a:solidFill>
                <a:latin typeface="Comic Sans MS" panose="030F0702030302020204" pitchFamily="66" charset="0"/>
              </a:rPr>
              <a:t>     1. Establishing a Reading Routine.  </a:t>
            </a:r>
          </a:p>
          <a:p>
            <a:r>
              <a:rPr lang="en-GB" sz="3200" dirty="0">
                <a:solidFill>
                  <a:schemeClr val="bg1"/>
                </a:solidFill>
                <a:latin typeface="Comic Sans MS" panose="030F0702030302020204" pitchFamily="66" charset="0"/>
              </a:rPr>
              <a:t>     2. Providing rewards. </a:t>
            </a:r>
          </a:p>
          <a:p>
            <a:r>
              <a:rPr lang="en-GB" sz="3200" dirty="0">
                <a:solidFill>
                  <a:schemeClr val="bg1"/>
                </a:solidFill>
                <a:latin typeface="Comic Sans MS" panose="030F0702030302020204" pitchFamily="66" charset="0"/>
              </a:rPr>
              <a:t>     3. Modelling Good Reading Habits. </a:t>
            </a:r>
          </a:p>
          <a:p>
            <a:r>
              <a:rPr lang="en-GB" sz="3200" dirty="0">
                <a:solidFill>
                  <a:schemeClr val="bg1"/>
                </a:solidFill>
                <a:latin typeface="Comic Sans MS" panose="030F0702030302020204" pitchFamily="66" charset="0"/>
              </a:rPr>
              <a:t>     4. Encourage Reading.</a:t>
            </a:r>
          </a:p>
          <a:p>
            <a:r>
              <a:rPr lang="en-GB" sz="3200" dirty="0">
                <a:solidFill>
                  <a:schemeClr val="bg1"/>
                </a:solidFill>
                <a:latin typeface="Comic Sans MS" panose="030F0702030302020204" pitchFamily="66" charset="0"/>
              </a:rPr>
              <a:t>     5. Reading with them. </a:t>
            </a:r>
          </a:p>
          <a:p>
            <a:r>
              <a:rPr lang="en-GB" sz="3200" dirty="0">
                <a:solidFill>
                  <a:schemeClr val="bg1"/>
                </a:solidFill>
                <a:latin typeface="Comic Sans MS" panose="030F0702030302020204" pitchFamily="66" charset="0"/>
              </a:rPr>
              <a:t>     6. Discussing the book.    </a:t>
            </a:r>
          </a:p>
          <a:p>
            <a:r>
              <a:rPr lang="en-GB" sz="3200" dirty="0">
                <a:solidFill>
                  <a:schemeClr val="bg1"/>
                </a:solidFill>
                <a:latin typeface="Comic Sans MS" panose="030F0702030302020204" pitchFamily="66" charset="0"/>
              </a:rPr>
              <a:t>     7. Setting goals to improve the reading level. </a:t>
            </a:r>
          </a:p>
          <a:p>
            <a:r>
              <a:rPr lang="en-GB" sz="3200" dirty="0">
                <a:solidFill>
                  <a:schemeClr val="bg1"/>
                </a:solidFill>
                <a:latin typeface="Comic Sans MS" panose="030F0702030302020204" pitchFamily="66" charset="0"/>
              </a:rPr>
              <a:t>     8. Exploring different genres of books. </a:t>
            </a:r>
          </a:p>
          <a:p>
            <a:r>
              <a:rPr lang="en-GB" sz="3200" dirty="0">
                <a:solidFill>
                  <a:schemeClr val="bg1"/>
                </a:solidFill>
                <a:latin typeface="Comic Sans MS" panose="030F0702030302020204" pitchFamily="66" charset="0"/>
              </a:rPr>
              <a:t>     9. Reading Aloud. </a:t>
            </a:r>
          </a:p>
          <a:p>
            <a:r>
              <a:rPr lang="en-GB" sz="3200" dirty="0">
                <a:solidFill>
                  <a:schemeClr val="bg1"/>
                </a:solidFill>
                <a:latin typeface="Comic Sans MS" panose="030F0702030302020204" pitchFamily="66" charset="0"/>
              </a:rPr>
              <a:t>     10. Reading for fun.               </a:t>
            </a:r>
            <a:r>
              <a:rPr lang="en-GB" sz="3200" i="1" dirty="0">
                <a:solidFill>
                  <a:schemeClr val="bg1"/>
                </a:solidFill>
              </a:rPr>
              <a:t>Carina </a:t>
            </a:r>
            <a:r>
              <a:rPr lang="en-GB" sz="3200" i="1" dirty="0" err="1">
                <a:solidFill>
                  <a:schemeClr val="bg1"/>
                </a:solidFill>
              </a:rPr>
              <a:t>Arancillo</a:t>
            </a:r>
            <a:r>
              <a:rPr lang="en-GB" sz="3200" i="1" dirty="0">
                <a:solidFill>
                  <a:schemeClr val="bg1"/>
                </a:solidFill>
              </a:rPr>
              <a:t> Gino,  2023.</a:t>
            </a:r>
            <a:endParaRPr lang="en-GB" sz="3200" dirty="0"/>
          </a:p>
        </p:txBody>
      </p:sp>
    </p:spTree>
    <p:extLst>
      <p:ext uri="{BB962C8B-B14F-4D97-AF65-F5344CB8AC3E}">
        <p14:creationId xmlns:p14="http://schemas.microsoft.com/office/powerpoint/2010/main" val="242561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308C9-1983-89EA-688F-95E904289F73}"/>
              </a:ext>
            </a:extLst>
          </p:cNvPr>
          <p:cNvSpPr txBox="1"/>
          <p:nvPr/>
        </p:nvSpPr>
        <p:spPr>
          <a:xfrm>
            <a:off x="414338" y="214313"/>
            <a:ext cx="11158537" cy="1754326"/>
          </a:xfrm>
          <a:prstGeom prst="rect">
            <a:avLst/>
          </a:prstGeom>
          <a:noFill/>
        </p:spPr>
        <p:txBody>
          <a:bodyPr wrap="square" rtlCol="0">
            <a:spAutoFit/>
          </a:bodyPr>
          <a:lstStyle/>
          <a:p>
            <a:pPr algn="ctr"/>
            <a:r>
              <a:rPr lang="en-GB" sz="3600" dirty="0">
                <a:solidFill>
                  <a:schemeClr val="bg1"/>
                </a:solidFill>
                <a:latin typeface="Comic Sans MS" panose="030F0702030302020204" pitchFamily="66" charset="0"/>
              </a:rPr>
              <a:t>Top Tips when hearing your child read.</a:t>
            </a:r>
          </a:p>
          <a:p>
            <a:endParaRPr lang="en-GB" sz="3600" dirty="0">
              <a:solidFill>
                <a:schemeClr val="bg1"/>
              </a:solidFill>
              <a:latin typeface="Comic Sans MS" panose="030F0702030302020204" pitchFamily="66" charset="0"/>
            </a:endParaRPr>
          </a:p>
          <a:p>
            <a:endParaRPr lang="en-GB" sz="3600" dirty="0">
              <a:solidFill>
                <a:schemeClr val="bg1"/>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8D78EE44-B785-4291-689F-C50532F8FDAD}"/>
              </a:ext>
            </a:extLst>
          </p:cNvPr>
          <p:cNvGraphicFramePr>
            <a:graphicFrameLocks noGrp="1"/>
          </p:cNvGraphicFramePr>
          <p:nvPr>
            <p:extLst>
              <p:ext uri="{D42A27DB-BD31-4B8C-83A1-F6EECF244321}">
                <p14:modId xmlns:p14="http://schemas.microsoft.com/office/powerpoint/2010/main" val="405364899"/>
              </p:ext>
            </p:extLst>
          </p:nvPr>
        </p:nvGraphicFramePr>
        <p:xfrm>
          <a:off x="619125" y="939447"/>
          <a:ext cx="11158536" cy="5712634"/>
        </p:xfrm>
        <a:graphic>
          <a:graphicData uri="http://schemas.openxmlformats.org/drawingml/2006/table">
            <a:tbl>
              <a:tblPr firstRow="1" bandRow="1">
                <a:tableStyleId>{5C22544A-7EE6-4342-B048-85BDC9FD1C3A}</a:tableStyleId>
              </a:tblPr>
              <a:tblGrid>
                <a:gridCol w="5553075">
                  <a:extLst>
                    <a:ext uri="{9D8B030D-6E8A-4147-A177-3AD203B41FA5}">
                      <a16:colId xmlns:a16="http://schemas.microsoft.com/office/drawing/2014/main" val="3646233028"/>
                    </a:ext>
                  </a:extLst>
                </a:gridCol>
                <a:gridCol w="5605461">
                  <a:extLst>
                    <a:ext uri="{9D8B030D-6E8A-4147-A177-3AD203B41FA5}">
                      <a16:colId xmlns:a16="http://schemas.microsoft.com/office/drawing/2014/main" val="2758932903"/>
                    </a:ext>
                  </a:extLst>
                </a:gridCol>
              </a:tblGrid>
              <a:tr h="803628">
                <a:tc>
                  <a:txBody>
                    <a:bodyPr/>
                    <a:lstStyle/>
                    <a:p>
                      <a:endParaRPr lang="en-GB" dirty="0">
                        <a:solidFill>
                          <a:schemeClr val="tx1"/>
                        </a:solidFill>
                      </a:endParaRPr>
                    </a:p>
                    <a:p>
                      <a:pPr algn="ctr"/>
                      <a:r>
                        <a:rPr lang="en-GB" sz="2400" dirty="0">
                          <a:solidFill>
                            <a:schemeClr val="tx1"/>
                          </a:solidFill>
                          <a:latin typeface="Comic Sans MS" panose="030F0702030302020204" pitchFamily="66" charset="0"/>
                        </a:rPr>
                        <a:t>Before the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pPr algn="ctr"/>
                      <a:r>
                        <a:rPr lang="en-GB" sz="2400" dirty="0">
                          <a:solidFill>
                            <a:schemeClr val="tx1"/>
                          </a:solidFill>
                          <a:latin typeface="Comic Sans MS" panose="030F0702030302020204" pitchFamily="66" charset="0"/>
                        </a:rPr>
                        <a:t>During the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9443500"/>
                  </a:ext>
                </a:extLst>
              </a:tr>
              <a:tr h="4909006">
                <a:tc>
                  <a:txBody>
                    <a:bodyPr/>
                    <a:lstStyle/>
                    <a:p>
                      <a:pPr marL="285750" indent="-285750">
                        <a:buFont typeface="Arial" panose="020B0604020202020204" pitchFamily="34" charset="0"/>
                        <a:buChar char="•"/>
                      </a:pPr>
                      <a:r>
                        <a:rPr lang="en-GB" sz="1600" dirty="0">
                          <a:solidFill>
                            <a:schemeClr val="tx1"/>
                          </a:solidFill>
                          <a:latin typeface="Comic Sans MS" panose="030F0702030302020204" pitchFamily="66" charset="0"/>
                        </a:rPr>
                        <a:t>Choose a place that is quiet and not in a space where you are going to be disturbed lots - this will help both you and the child focus. </a:t>
                      </a:r>
                    </a:p>
                    <a:p>
                      <a:endParaRPr lang="en-GB" sz="1600" dirty="0">
                        <a:solidFill>
                          <a:schemeClr val="tx1"/>
                        </a:solidFill>
                        <a:latin typeface="Comic Sans MS" panose="030F0702030302020204" pitchFamily="66" charset="0"/>
                      </a:endParaRPr>
                    </a:p>
                    <a:p>
                      <a:r>
                        <a:rPr lang="en-GB" sz="1600" dirty="0">
                          <a:solidFill>
                            <a:schemeClr val="tx1"/>
                          </a:solidFill>
                          <a:latin typeface="Comic Sans MS" panose="030F0702030302020204" pitchFamily="66" charset="0"/>
                        </a:rPr>
                        <a:t>● Be prepared - if you can, look at the book that the child is reading so that you have an overview of it. </a:t>
                      </a:r>
                    </a:p>
                    <a:p>
                      <a:endParaRPr lang="en-GB" sz="1600" dirty="0">
                        <a:solidFill>
                          <a:schemeClr val="tx1"/>
                        </a:solidFill>
                        <a:latin typeface="Comic Sans MS" panose="030F0702030302020204" pitchFamily="66" charset="0"/>
                      </a:endParaRPr>
                    </a:p>
                    <a:p>
                      <a:r>
                        <a:rPr lang="en-GB" sz="1600" dirty="0">
                          <a:solidFill>
                            <a:schemeClr val="tx1"/>
                          </a:solidFill>
                          <a:latin typeface="Comic Sans MS" panose="030F0702030302020204" pitchFamily="66" charset="0"/>
                        </a:rPr>
                        <a:t>● Talk about the book as a whole before you start - look at the front cover discuss what you are expecting to happen in the book from the clues on the front cover. </a:t>
                      </a:r>
                    </a:p>
                    <a:p>
                      <a:endParaRPr lang="en-GB" sz="1600" dirty="0">
                        <a:solidFill>
                          <a:schemeClr val="tx1"/>
                        </a:solidFill>
                        <a:latin typeface="Comic Sans MS" panose="030F0702030302020204" pitchFamily="66" charset="0"/>
                      </a:endParaRPr>
                    </a:p>
                    <a:p>
                      <a:r>
                        <a:rPr lang="en-GB" sz="1600" dirty="0">
                          <a:solidFill>
                            <a:schemeClr val="tx1"/>
                          </a:solidFill>
                          <a:latin typeface="Comic Sans MS" panose="030F0702030302020204" pitchFamily="66" charset="0"/>
                        </a:rPr>
                        <a:t>● Start by reading a small section of the book to the child to get the reading going and draw their interest. </a:t>
                      </a:r>
                    </a:p>
                    <a:p>
                      <a:endParaRPr lang="en-GB" sz="1600" dirty="0">
                        <a:solidFill>
                          <a:schemeClr val="tx1"/>
                        </a:solidFill>
                        <a:latin typeface="Comic Sans MS" panose="030F0702030302020204" pitchFamily="66" charset="0"/>
                      </a:endParaRPr>
                    </a:p>
                    <a:p>
                      <a:r>
                        <a:rPr lang="en-GB" sz="1600" dirty="0">
                          <a:solidFill>
                            <a:schemeClr val="tx1"/>
                          </a:solidFill>
                          <a:latin typeface="Comic Sans MS" panose="030F0702030302020204" pitchFamily="66" charset="0"/>
                        </a:rPr>
                        <a:t>● If it’s a book that they have already started, ask them to review what has happened so far.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latin typeface="Comic Sans MS" panose="030F0702030302020204" pitchFamily="66" charset="0"/>
                        </a:rPr>
                        <a:t>● Be patient, give them time rather than filling in the blanks for them, try to count to 10 before intervening. </a:t>
                      </a:r>
                    </a:p>
                    <a:p>
                      <a:endParaRPr lang="en-GB" sz="1600" dirty="0">
                        <a:latin typeface="Comic Sans MS" panose="030F0702030302020204" pitchFamily="66" charset="0"/>
                      </a:endParaRPr>
                    </a:p>
                    <a:p>
                      <a:r>
                        <a:rPr lang="en-GB" sz="1600" dirty="0">
                          <a:latin typeface="Comic Sans MS" panose="030F0702030302020204" pitchFamily="66" charset="0"/>
                        </a:rPr>
                        <a:t>● When you are offering help try to give them tools rather than just tell them the word. Use phrases such as: “Well done, you had a go” “Well done you used expression” “Good, you corrected yourself”, “Good, but did that sound right?” “I like the way you read that” “Listen, and I will demonstrate this sentence” </a:t>
                      </a:r>
                    </a:p>
                    <a:p>
                      <a:endParaRPr lang="en-GB" sz="1600" dirty="0">
                        <a:latin typeface="Comic Sans MS" panose="030F0702030302020204" pitchFamily="66" charset="0"/>
                      </a:endParaRPr>
                    </a:p>
                    <a:p>
                      <a:r>
                        <a:rPr lang="en-GB" sz="1600" dirty="0">
                          <a:latin typeface="Comic Sans MS" panose="030F0702030302020204" pitchFamily="66" charset="0"/>
                        </a:rPr>
                        <a:t>● Really praise self-correction and solving their own sounding out problems – this will encourage them to do it more. </a:t>
                      </a:r>
                    </a:p>
                    <a:p>
                      <a:endParaRPr lang="en-GB" sz="1600" dirty="0">
                        <a:latin typeface="Comic Sans MS" panose="030F0702030302020204" pitchFamily="66" charset="0"/>
                      </a:endParaRPr>
                    </a:p>
                    <a:p>
                      <a:r>
                        <a:rPr lang="en-GB" sz="1600" dirty="0">
                          <a:latin typeface="Comic Sans MS" panose="030F0702030302020204" pitchFamily="66" charset="0"/>
                        </a:rPr>
                        <a:t>● Encourage the segmentation and blending of sounds to support the sounding out process. </a:t>
                      </a:r>
                    </a:p>
                    <a:p>
                      <a:endParaRPr lang="en-GB" sz="1600" dirty="0">
                        <a:latin typeface="Comic Sans MS" panose="030F0702030302020204" pitchFamily="66" charset="0"/>
                      </a:endParaRPr>
                    </a:p>
                    <a:p>
                      <a:r>
                        <a:rPr lang="en-GB" sz="1600" dirty="0">
                          <a:latin typeface="Comic Sans MS" panose="030F0702030302020204" pitchFamily="66" charset="0"/>
                        </a:rPr>
                        <a:t>● Ask some prediction questions as you are hearing them, read – possibly before the turn of a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730844"/>
                  </a:ext>
                </a:extLst>
              </a:tr>
            </a:tbl>
          </a:graphicData>
        </a:graphic>
      </p:graphicFrame>
    </p:spTree>
    <p:extLst>
      <p:ext uri="{BB962C8B-B14F-4D97-AF65-F5344CB8AC3E}">
        <p14:creationId xmlns:p14="http://schemas.microsoft.com/office/powerpoint/2010/main" val="409489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B1AC6-7514-2EC3-895D-D2DC2A3C0F24}"/>
              </a:ext>
            </a:extLst>
          </p:cNvPr>
          <p:cNvSpPr txBox="1"/>
          <p:nvPr/>
        </p:nvSpPr>
        <p:spPr>
          <a:xfrm>
            <a:off x="2888344" y="960431"/>
            <a:ext cx="6669980" cy="1938992"/>
          </a:xfrm>
          <a:prstGeom prst="rect">
            <a:avLst/>
          </a:prstGeom>
          <a:noFill/>
        </p:spPr>
        <p:txBody>
          <a:bodyPr wrap="square" rtlCol="0">
            <a:spAutoFit/>
          </a:bodyPr>
          <a:lstStyle/>
          <a:p>
            <a:pPr algn="ctr"/>
            <a:r>
              <a:rPr lang="en-GB" sz="4000" b="1" dirty="0">
                <a:solidFill>
                  <a:schemeClr val="bg1"/>
                </a:solidFill>
                <a:latin typeface="Comic Sans MS" panose="030F0702030302020204" pitchFamily="66" charset="0"/>
              </a:rPr>
              <a:t>Questions</a:t>
            </a:r>
          </a:p>
          <a:p>
            <a:pPr algn="ctr"/>
            <a:endParaRPr lang="en-GB" sz="4000" b="1" dirty="0">
              <a:solidFill>
                <a:schemeClr val="bg1"/>
              </a:solidFill>
              <a:latin typeface="Comic Sans MS" panose="030F0702030302020204" pitchFamily="66" charset="0"/>
            </a:endParaRPr>
          </a:p>
          <a:p>
            <a:pPr algn="ctr"/>
            <a:endParaRPr lang="en-GB" sz="4000" b="1" dirty="0">
              <a:solidFill>
                <a:schemeClr val="bg1"/>
              </a:solidFill>
              <a:latin typeface="Comic Sans MS" panose="030F0702030302020204" pitchFamily="66" charset="0"/>
            </a:endParaRPr>
          </a:p>
        </p:txBody>
      </p:sp>
      <p:pic>
        <p:nvPicPr>
          <p:cNvPr id="4098" name="Picture 2" descr="Free QUESTION MARKS, Download Free QUESTION MARKS png images, Free ...">
            <a:extLst>
              <a:ext uri="{FF2B5EF4-FFF2-40B4-BE49-F238E27FC236}">
                <a16:creationId xmlns:a16="http://schemas.microsoft.com/office/drawing/2014/main" id="{3760009B-8A5D-777D-2177-C805B2919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036" y="1929927"/>
            <a:ext cx="2850923" cy="41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8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837CB-1A31-AD2B-84FB-8F984E5C940F}"/>
              </a:ext>
            </a:extLst>
          </p:cNvPr>
          <p:cNvSpPr txBox="1"/>
          <p:nvPr/>
        </p:nvSpPr>
        <p:spPr>
          <a:xfrm>
            <a:off x="514350" y="442913"/>
            <a:ext cx="11144250" cy="2308324"/>
          </a:xfrm>
          <a:prstGeom prst="rect">
            <a:avLst/>
          </a:prstGeom>
          <a:noFill/>
        </p:spPr>
        <p:txBody>
          <a:bodyPr wrap="square" rtlCol="0">
            <a:spAutoFit/>
          </a:bodyPr>
          <a:lstStyle/>
          <a:p>
            <a:pPr algn="ctr"/>
            <a:r>
              <a:rPr lang="en-GB" sz="3600" dirty="0">
                <a:solidFill>
                  <a:schemeClr val="bg1"/>
                </a:solidFill>
                <a:latin typeface="Comic Sans MS" panose="030F0702030302020204" pitchFamily="66" charset="0"/>
              </a:rPr>
              <a:t>Let’s practise – let’s invite your child to come and read with you.</a:t>
            </a:r>
          </a:p>
          <a:p>
            <a:endParaRPr lang="en-GB" sz="3600" dirty="0">
              <a:solidFill>
                <a:schemeClr val="bg1"/>
              </a:solidFill>
              <a:latin typeface="Comic Sans MS" panose="030F0702030302020204" pitchFamily="66" charset="0"/>
            </a:endParaRPr>
          </a:p>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A92124CF-AF68-8DE1-8F48-4BE9D81145EB}"/>
              </a:ext>
            </a:extLst>
          </p:cNvPr>
          <p:cNvPicPr>
            <a:picLocks noChangeAspect="1"/>
          </p:cNvPicPr>
          <p:nvPr/>
        </p:nvPicPr>
        <p:blipFill>
          <a:blip r:embed="rId2"/>
          <a:stretch>
            <a:fillRect/>
          </a:stretch>
        </p:blipFill>
        <p:spPr>
          <a:xfrm>
            <a:off x="3102533" y="1932096"/>
            <a:ext cx="5761589" cy="3817350"/>
          </a:xfrm>
          <a:prstGeom prst="rect">
            <a:avLst/>
          </a:prstGeom>
        </p:spPr>
      </p:pic>
    </p:spTree>
    <p:extLst>
      <p:ext uri="{BB962C8B-B14F-4D97-AF65-F5344CB8AC3E}">
        <p14:creationId xmlns:p14="http://schemas.microsoft.com/office/powerpoint/2010/main" val="360455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2EBDD7-161B-8527-15DA-4318387CE6FF}"/>
              </a:ext>
            </a:extLst>
          </p:cNvPr>
          <p:cNvSpPr txBox="1"/>
          <p:nvPr/>
        </p:nvSpPr>
        <p:spPr>
          <a:xfrm>
            <a:off x="200025" y="242888"/>
            <a:ext cx="11215688" cy="10064294"/>
          </a:xfrm>
          <a:prstGeom prst="rect">
            <a:avLst/>
          </a:prstGeom>
          <a:noFill/>
        </p:spPr>
        <p:txBody>
          <a:bodyPr wrap="square" rtlCol="0">
            <a:spAutoFit/>
          </a:bodyPr>
          <a:lstStyle/>
          <a:p>
            <a:pPr algn="ctr"/>
            <a:r>
              <a:rPr lang="en-GB" sz="7200" dirty="0">
                <a:solidFill>
                  <a:schemeClr val="bg1"/>
                </a:solidFill>
                <a:latin typeface="Comic Sans MS" panose="030F0702030302020204" pitchFamily="66" charset="0"/>
              </a:rPr>
              <a:t>Learning to read is hard. </a:t>
            </a:r>
          </a:p>
          <a:p>
            <a:pPr algn="ctr"/>
            <a:endParaRPr lang="en-GB" sz="2800" dirty="0">
              <a:solidFill>
                <a:schemeClr val="bg1"/>
              </a:solidFill>
              <a:latin typeface="Comic Sans MS" panose="030F0702030302020204" pitchFamily="66" charset="0"/>
            </a:endParaRPr>
          </a:p>
          <a:p>
            <a:pPr algn="ctr"/>
            <a:endParaRPr lang="en-GB" sz="2800" dirty="0">
              <a:solidFill>
                <a:schemeClr val="bg1"/>
              </a:solidFill>
              <a:latin typeface="Comic Sans MS" panose="030F0702030302020204" pitchFamily="66" charset="0"/>
            </a:endParaRPr>
          </a:p>
          <a:p>
            <a:pPr algn="ctr"/>
            <a:r>
              <a:rPr lang="en-GB" sz="2800" dirty="0">
                <a:solidFill>
                  <a:schemeClr val="bg1"/>
                </a:solidFill>
                <a:latin typeface="Comic Sans MS" panose="030F0702030302020204" pitchFamily="66" charset="0"/>
              </a:rPr>
              <a:t>Your child needs </a:t>
            </a:r>
            <a:r>
              <a:rPr lang="en-GB" sz="2800" b="1" dirty="0">
                <a:solidFill>
                  <a:schemeClr val="bg1"/>
                </a:solidFill>
                <a:latin typeface="Comic Sans MS" panose="030F0702030302020204" pitchFamily="66" charset="0"/>
              </a:rPr>
              <a:t>your </a:t>
            </a:r>
            <a:r>
              <a:rPr lang="en-GB" sz="2800" dirty="0">
                <a:solidFill>
                  <a:schemeClr val="bg1"/>
                </a:solidFill>
                <a:latin typeface="Comic Sans MS" panose="030F0702030302020204" pitchFamily="66" charset="0"/>
              </a:rPr>
              <a:t>help, support and encouragement.</a:t>
            </a:r>
          </a:p>
          <a:p>
            <a:pPr algn="ctr"/>
            <a:endParaRPr lang="en-GB" sz="2800" dirty="0">
              <a:solidFill>
                <a:schemeClr val="bg1"/>
              </a:solidFill>
              <a:latin typeface="Comic Sans MS" panose="030F0702030302020204" pitchFamily="66" charset="0"/>
            </a:endParaRPr>
          </a:p>
          <a:p>
            <a:pPr algn="ctr"/>
            <a:r>
              <a:rPr lang="en-GB" sz="7200" dirty="0">
                <a:solidFill>
                  <a:schemeClr val="bg1"/>
                </a:solidFill>
                <a:latin typeface="Comic Sans MS" panose="030F0702030302020204" pitchFamily="66" charset="0"/>
              </a:rPr>
              <a:t>Parental involvement in reading is beneficial.</a:t>
            </a:r>
          </a:p>
          <a:p>
            <a:pPr algn="ctr"/>
            <a:endParaRPr lang="en-GB" sz="7200" dirty="0">
              <a:solidFill>
                <a:schemeClr val="bg1"/>
              </a:solidFill>
              <a:latin typeface="Comic Sans MS" panose="030F0702030302020204" pitchFamily="66" charset="0"/>
            </a:endParaRPr>
          </a:p>
          <a:p>
            <a:pPr marL="457200" indent="-457200">
              <a:buFont typeface="Arial" panose="020B0604020202020204" pitchFamily="34" charset="0"/>
              <a:buChar char="•"/>
            </a:pPr>
            <a:endParaRPr lang="en-GB" sz="2800" dirty="0">
              <a:solidFill>
                <a:schemeClr val="bg1"/>
              </a:solidFill>
              <a:latin typeface="Comic Sans MS" panose="030F0702030302020204" pitchFamily="66" charset="0"/>
            </a:endParaRPr>
          </a:p>
          <a:p>
            <a:pPr marL="457200" indent="-457200">
              <a:buFont typeface="Arial" panose="020B0604020202020204" pitchFamily="34" charset="0"/>
              <a:buChar char="•"/>
            </a:pPr>
            <a:endParaRPr lang="en-GB" sz="28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6272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AA2CC4DE-AC50-1CD4-4E97-823CE540936A}"/>
              </a:ext>
            </a:extLst>
          </p:cNvPr>
          <p:cNvSpPr/>
          <p:nvPr/>
        </p:nvSpPr>
        <p:spPr>
          <a:xfrm>
            <a:off x="377372" y="319314"/>
            <a:ext cx="10871200" cy="590731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B2C45050-8954-E11B-7493-716315E81828}"/>
              </a:ext>
            </a:extLst>
          </p:cNvPr>
          <p:cNvSpPr txBox="1"/>
          <p:nvPr/>
        </p:nvSpPr>
        <p:spPr>
          <a:xfrm>
            <a:off x="2133600" y="1553029"/>
            <a:ext cx="7576457" cy="646331"/>
          </a:xfrm>
          <a:prstGeom prst="rect">
            <a:avLst/>
          </a:prstGeom>
          <a:noFill/>
        </p:spPr>
        <p:txBody>
          <a:bodyPr wrap="square" rtlCol="0">
            <a:spAutoFit/>
          </a:bodyPr>
          <a:lstStyle/>
          <a:p>
            <a:endParaRPr lang="en-GB" dirty="0"/>
          </a:p>
          <a:p>
            <a:endParaRPr lang="en-GB" dirty="0"/>
          </a:p>
        </p:txBody>
      </p:sp>
      <p:sp>
        <p:nvSpPr>
          <p:cNvPr id="10" name="TextBox 9">
            <a:extLst>
              <a:ext uri="{FF2B5EF4-FFF2-40B4-BE49-F238E27FC236}">
                <a16:creationId xmlns:a16="http://schemas.microsoft.com/office/drawing/2014/main" id="{642AD033-BAC5-09A2-5090-0EEF047E322A}"/>
              </a:ext>
            </a:extLst>
          </p:cNvPr>
          <p:cNvSpPr txBox="1"/>
          <p:nvPr/>
        </p:nvSpPr>
        <p:spPr>
          <a:xfrm>
            <a:off x="1973942" y="1553029"/>
            <a:ext cx="9274629" cy="4401205"/>
          </a:xfrm>
          <a:prstGeom prst="rect">
            <a:avLst/>
          </a:prstGeom>
          <a:noFill/>
        </p:spPr>
        <p:txBody>
          <a:bodyPr wrap="square" rtlCol="0">
            <a:spAutoFit/>
          </a:bodyPr>
          <a:lstStyle/>
          <a:p>
            <a:r>
              <a:rPr lang="en-GB" sz="4000" b="1" dirty="0">
                <a:latin typeface="Comic Sans MS" panose="030F0702030302020204" pitchFamily="66" charset="0"/>
              </a:rPr>
              <a:t>Parental involvement significantly impacts children’s reading comprehension, motivation, and attitudes towards reading.      </a:t>
            </a:r>
          </a:p>
          <a:p>
            <a:r>
              <a:rPr lang="en-GB" sz="4000" b="1" dirty="0">
                <a:latin typeface="Comic Sans MS" panose="030F0702030302020204" pitchFamily="66" charset="0"/>
              </a:rPr>
              <a:t>                  </a:t>
            </a:r>
          </a:p>
          <a:p>
            <a:r>
              <a:rPr lang="en-GB" sz="4000" dirty="0">
                <a:latin typeface="Comic Sans MS" panose="030F0702030302020204" pitchFamily="66" charset="0"/>
              </a:rPr>
              <a:t>                       </a:t>
            </a:r>
          </a:p>
          <a:p>
            <a:r>
              <a:rPr lang="en-GB" sz="4000" dirty="0">
                <a:latin typeface="Comic Sans MS" panose="030F0702030302020204" pitchFamily="66" charset="0"/>
              </a:rPr>
              <a:t>                                </a:t>
            </a:r>
            <a:r>
              <a:rPr lang="en-GB" sz="2400" dirty="0">
                <a:latin typeface="Comic Sans MS" panose="030F0702030302020204" pitchFamily="66" charset="0"/>
              </a:rPr>
              <a:t>US Department of Education</a:t>
            </a:r>
            <a:endParaRPr lang="en-GB" sz="4000" dirty="0">
              <a:latin typeface="Comic Sans MS" panose="030F0702030302020204" pitchFamily="66" charset="0"/>
            </a:endParaRPr>
          </a:p>
        </p:txBody>
      </p:sp>
    </p:spTree>
    <p:extLst>
      <p:ext uri="{BB962C8B-B14F-4D97-AF65-F5344CB8AC3E}">
        <p14:creationId xmlns:p14="http://schemas.microsoft.com/office/powerpoint/2010/main" val="36933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7615-7C89-1B03-9BA1-0D352E7692E0}"/>
            </a:ext>
          </a:extLst>
        </p:cNvPr>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C46C2141-7B3C-E3CE-F386-693B6D19C141}"/>
              </a:ext>
            </a:extLst>
          </p:cNvPr>
          <p:cNvSpPr/>
          <p:nvPr/>
        </p:nvSpPr>
        <p:spPr>
          <a:xfrm>
            <a:off x="377372" y="319314"/>
            <a:ext cx="10871200" cy="590731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50ECC719-887A-5B20-73D5-5F0C43E80839}"/>
              </a:ext>
            </a:extLst>
          </p:cNvPr>
          <p:cNvSpPr txBox="1"/>
          <p:nvPr/>
        </p:nvSpPr>
        <p:spPr>
          <a:xfrm>
            <a:off x="2133600" y="1553029"/>
            <a:ext cx="7576457" cy="646331"/>
          </a:xfrm>
          <a:prstGeom prst="rect">
            <a:avLst/>
          </a:prstGeom>
          <a:noFill/>
        </p:spPr>
        <p:txBody>
          <a:bodyPr wrap="square" rtlCol="0">
            <a:spAutoFit/>
          </a:bodyPr>
          <a:lstStyle/>
          <a:p>
            <a:endParaRPr lang="en-GB" dirty="0"/>
          </a:p>
          <a:p>
            <a:endParaRPr lang="en-GB" dirty="0"/>
          </a:p>
        </p:txBody>
      </p:sp>
      <p:sp>
        <p:nvSpPr>
          <p:cNvPr id="10" name="TextBox 9">
            <a:extLst>
              <a:ext uri="{FF2B5EF4-FFF2-40B4-BE49-F238E27FC236}">
                <a16:creationId xmlns:a16="http://schemas.microsoft.com/office/drawing/2014/main" id="{0344DDF1-2699-994E-4541-0B4095B686DE}"/>
              </a:ext>
            </a:extLst>
          </p:cNvPr>
          <p:cNvSpPr txBox="1"/>
          <p:nvPr/>
        </p:nvSpPr>
        <p:spPr>
          <a:xfrm>
            <a:off x="1973942" y="1553029"/>
            <a:ext cx="9274629" cy="4401205"/>
          </a:xfrm>
          <a:prstGeom prst="rect">
            <a:avLst/>
          </a:prstGeom>
          <a:noFill/>
        </p:spPr>
        <p:txBody>
          <a:bodyPr wrap="square" rtlCol="0">
            <a:spAutoFit/>
          </a:bodyPr>
          <a:lstStyle/>
          <a:p>
            <a:r>
              <a:rPr lang="en-GB" sz="4000" b="1" dirty="0">
                <a:latin typeface="Comic Sans MS" panose="030F0702030302020204" pitchFamily="66" charset="0"/>
              </a:rPr>
              <a:t>Children benefit from parental involvement in reading programs, with higher fluency and effort.</a:t>
            </a:r>
          </a:p>
          <a:p>
            <a:endParaRPr lang="en-GB" sz="4000" b="1" dirty="0">
              <a:latin typeface="Comic Sans MS" panose="030F0702030302020204" pitchFamily="66" charset="0"/>
            </a:endParaRPr>
          </a:p>
          <a:p>
            <a:r>
              <a:rPr lang="en-GB" sz="4000" b="1" dirty="0">
                <a:latin typeface="Comic Sans MS" panose="030F0702030302020204" pitchFamily="66" charset="0"/>
              </a:rPr>
              <a:t>                  </a:t>
            </a:r>
          </a:p>
          <a:p>
            <a:r>
              <a:rPr lang="en-GB" sz="4000" dirty="0">
                <a:latin typeface="Comic Sans MS" panose="030F0702030302020204" pitchFamily="66" charset="0"/>
              </a:rPr>
              <a:t>                       </a:t>
            </a:r>
          </a:p>
          <a:p>
            <a:r>
              <a:rPr lang="en-GB" sz="4000" dirty="0">
                <a:latin typeface="Comic Sans MS" panose="030F0702030302020204" pitchFamily="66" charset="0"/>
              </a:rPr>
              <a:t>                                            </a:t>
            </a:r>
            <a:r>
              <a:rPr lang="en-GB" sz="2400" dirty="0">
                <a:latin typeface="Comic Sans MS" panose="030F0702030302020204" pitchFamily="66" charset="0"/>
              </a:rPr>
              <a:t>Intech Open</a:t>
            </a:r>
            <a:endParaRPr lang="en-GB" sz="4000" dirty="0">
              <a:latin typeface="Comic Sans MS" panose="030F0702030302020204" pitchFamily="66" charset="0"/>
            </a:endParaRPr>
          </a:p>
        </p:txBody>
      </p:sp>
    </p:spTree>
    <p:extLst>
      <p:ext uri="{BB962C8B-B14F-4D97-AF65-F5344CB8AC3E}">
        <p14:creationId xmlns:p14="http://schemas.microsoft.com/office/powerpoint/2010/main" val="181156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BDF0-821B-722A-F71D-8466D2984810}"/>
            </a:ext>
          </a:extLst>
        </p:cNvPr>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FB66805E-ABDA-5E53-22EA-4456B3FB0156}"/>
              </a:ext>
            </a:extLst>
          </p:cNvPr>
          <p:cNvSpPr/>
          <p:nvPr/>
        </p:nvSpPr>
        <p:spPr>
          <a:xfrm>
            <a:off x="377372" y="319314"/>
            <a:ext cx="10871200" cy="590731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1B203B4A-5F3F-9B48-770D-DC306DE31C76}"/>
              </a:ext>
            </a:extLst>
          </p:cNvPr>
          <p:cNvSpPr txBox="1"/>
          <p:nvPr/>
        </p:nvSpPr>
        <p:spPr>
          <a:xfrm>
            <a:off x="2133600" y="1553029"/>
            <a:ext cx="7576457" cy="646331"/>
          </a:xfrm>
          <a:prstGeom prst="rect">
            <a:avLst/>
          </a:prstGeom>
          <a:noFill/>
        </p:spPr>
        <p:txBody>
          <a:bodyPr wrap="square" rtlCol="0">
            <a:spAutoFit/>
          </a:bodyPr>
          <a:lstStyle/>
          <a:p>
            <a:endParaRPr lang="en-GB" dirty="0"/>
          </a:p>
          <a:p>
            <a:endParaRPr lang="en-GB" dirty="0"/>
          </a:p>
        </p:txBody>
      </p:sp>
      <p:sp>
        <p:nvSpPr>
          <p:cNvPr id="10" name="TextBox 9">
            <a:extLst>
              <a:ext uri="{FF2B5EF4-FFF2-40B4-BE49-F238E27FC236}">
                <a16:creationId xmlns:a16="http://schemas.microsoft.com/office/drawing/2014/main" id="{CC53FBE9-C971-E264-60BA-F02A6D6B5C86}"/>
              </a:ext>
            </a:extLst>
          </p:cNvPr>
          <p:cNvSpPr txBox="1"/>
          <p:nvPr/>
        </p:nvSpPr>
        <p:spPr>
          <a:xfrm>
            <a:off x="1284513" y="1669143"/>
            <a:ext cx="9274629" cy="4401205"/>
          </a:xfrm>
          <a:prstGeom prst="rect">
            <a:avLst/>
          </a:prstGeom>
          <a:noFill/>
        </p:spPr>
        <p:txBody>
          <a:bodyPr wrap="square" rtlCol="0">
            <a:spAutoFit/>
          </a:bodyPr>
          <a:lstStyle/>
          <a:p>
            <a:r>
              <a:rPr lang="en-GB" sz="4000" b="1" dirty="0">
                <a:latin typeface="Comic Sans MS" panose="030F0702030302020204" pitchFamily="66" charset="0"/>
              </a:rPr>
              <a:t>Active parental engagement in reading related activities such as reading together and providing access to books, contributes to reading development.                     </a:t>
            </a:r>
          </a:p>
          <a:p>
            <a:r>
              <a:rPr lang="en-GB" sz="4000" dirty="0">
                <a:latin typeface="Comic Sans MS" panose="030F0702030302020204" pitchFamily="66" charset="0"/>
              </a:rPr>
              <a:t>                                </a:t>
            </a:r>
          </a:p>
          <a:p>
            <a:r>
              <a:rPr lang="en-GB" sz="4000" dirty="0">
                <a:latin typeface="Comic Sans MS" panose="030F0702030302020204" pitchFamily="66" charset="0"/>
              </a:rPr>
              <a:t>                    </a:t>
            </a:r>
            <a:r>
              <a:rPr lang="en-GB" sz="2000" dirty="0"/>
              <a:t>United International Journal for Research &amp; Technology </a:t>
            </a:r>
            <a:endParaRPr lang="en-GB" sz="2000" dirty="0">
              <a:latin typeface="Comic Sans MS" panose="030F0702030302020204" pitchFamily="66" charset="0"/>
            </a:endParaRPr>
          </a:p>
        </p:txBody>
      </p:sp>
    </p:spTree>
    <p:extLst>
      <p:ext uri="{BB962C8B-B14F-4D97-AF65-F5344CB8AC3E}">
        <p14:creationId xmlns:p14="http://schemas.microsoft.com/office/powerpoint/2010/main" val="387239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B953-1720-02CD-52FB-B1551132DE91}"/>
            </a:ext>
          </a:extLst>
        </p:cNvPr>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097F3672-0091-6BEB-523D-FE16661BD19C}"/>
              </a:ext>
            </a:extLst>
          </p:cNvPr>
          <p:cNvSpPr/>
          <p:nvPr/>
        </p:nvSpPr>
        <p:spPr>
          <a:xfrm>
            <a:off x="391886" y="475343"/>
            <a:ext cx="10871200" cy="590731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365F14B9-52AA-BE1D-3C95-5BA9653E3FB0}"/>
              </a:ext>
            </a:extLst>
          </p:cNvPr>
          <p:cNvSpPr txBox="1"/>
          <p:nvPr/>
        </p:nvSpPr>
        <p:spPr>
          <a:xfrm>
            <a:off x="2133600" y="1553029"/>
            <a:ext cx="7576457" cy="646331"/>
          </a:xfrm>
          <a:prstGeom prst="rect">
            <a:avLst/>
          </a:prstGeom>
          <a:noFill/>
        </p:spPr>
        <p:txBody>
          <a:bodyPr wrap="square" rtlCol="0">
            <a:spAutoFit/>
          </a:bodyPr>
          <a:lstStyle/>
          <a:p>
            <a:endParaRPr lang="en-GB" dirty="0"/>
          </a:p>
          <a:p>
            <a:endParaRPr lang="en-GB" dirty="0"/>
          </a:p>
        </p:txBody>
      </p:sp>
      <p:sp>
        <p:nvSpPr>
          <p:cNvPr id="10" name="TextBox 9">
            <a:extLst>
              <a:ext uri="{FF2B5EF4-FFF2-40B4-BE49-F238E27FC236}">
                <a16:creationId xmlns:a16="http://schemas.microsoft.com/office/drawing/2014/main" id="{C3DA49E0-3F33-E168-5182-24833BDAA64F}"/>
              </a:ext>
            </a:extLst>
          </p:cNvPr>
          <p:cNvSpPr txBox="1"/>
          <p:nvPr/>
        </p:nvSpPr>
        <p:spPr>
          <a:xfrm>
            <a:off x="1709057" y="1642430"/>
            <a:ext cx="8773886" cy="4770537"/>
          </a:xfrm>
          <a:prstGeom prst="rect">
            <a:avLst/>
          </a:prstGeom>
          <a:noFill/>
        </p:spPr>
        <p:txBody>
          <a:bodyPr wrap="square" rtlCol="0">
            <a:spAutoFit/>
          </a:bodyPr>
          <a:lstStyle/>
          <a:p>
            <a:r>
              <a:rPr lang="en-GB" sz="2800" b="1" dirty="0">
                <a:latin typeface="Comic Sans MS" panose="030F0702030302020204" pitchFamily="66" charset="0"/>
              </a:rPr>
              <a:t>Parental engagement in early reading techniques significantly enhances children’s early literacy skills. These findings underscore the importance of fostering a reading environment at home and the positive impact of parental involvement on children’s reading abilities and performance.</a:t>
            </a:r>
            <a:r>
              <a:rPr lang="en-GB" sz="2800" dirty="0">
                <a:latin typeface="Comic Sans MS" panose="030F0702030302020204" pitchFamily="66" charset="0"/>
              </a:rPr>
              <a:t>                      </a:t>
            </a:r>
          </a:p>
          <a:p>
            <a:r>
              <a:rPr lang="en-GB" sz="4000" dirty="0">
                <a:latin typeface="Comic Sans MS" panose="030F0702030302020204" pitchFamily="66" charset="0"/>
              </a:rPr>
              <a:t>                                </a:t>
            </a:r>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                                                      </a:t>
            </a:r>
          </a:p>
          <a:p>
            <a:r>
              <a:rPr lang="en-GB" sz="2400" dirty="0">
                <a:latin typeface="Comic Sans MS" panose="030F0702030302020204" pitchFamily="66" charset="0"/>
              </a:rPr>
              <a:t>                                                       </a:t>
            </a:r>
          </a:p>
          <a:p>
            <a:r>
              <a:rPr lang="en-GB" sz="2400" dirty="0">
                <a:latin typeface="Comic Sans MS" panose="030F0702030302020204" pitchFamily="66" charset="0"/>
              </a:rPr>
              <a:t>                                                   Research Schools Network</a:t>
            </a:r>
            <a:endParaRPr lang="en-GB" sz="4000" dirty="0">
              <a:latin typeface="Comic Sans MS" panose="030F0702030302020204" pitchFamily="66" charset="0"/>
            </a:endParaRPr>
          </a:p>
        </p:txBody>
      </p:sp>
    </p:spTree>
    <p:extLst>
      <p:ext uri="{BB962C8B-B14F-4D97-AF65-F5344CB8AC3E}">
        <p14:creationId xmlns:p14="http://schemas.microsoft.com/office/powerpoint/2010/main" val="389799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DBDBE3-E0B2-B216-5242-82C6F48DC896}"/>
              </a:ext>
            </a:extLst>
          </p:cNvPr>
          <p:cNvSpPr txBox="1"/>
          <p:nvPr/>
        </p:nvSpPr>
        <p:spPr>
          <a:xfrm>
            <a:off x="566057" y="174172"/>
            <a:ext cx="11117943" cy="2492990"/>
          </a:xfrm>
          <a:prstGeom prst="rect">
            <a:avLst/>
          </a:prstGeom>
          <a:noFill/>
        </p:spPr>
        <p:txBody>
          <a:bodyPr wrap="square">
            <a:spAutoFit/>
          </a:bodyPr>
          <a:lstStyle/>
          <a:p>
            <a:r>
              <a:rPr lang="en-GB" sz="3200" b="1" dirty="0">
                <a:solidFill>
                  <a:schemeClr val="bg1"/>
                </a:solidFill>
                <a:latin typeface="Comic Sans MS" panose="030F0702030302020204" pitchFamily="66" charset="0"/>
              </a:rPr>
              <a:t>BookTrust research: Children are 40% more likely to enjoy reading if their parents or carers do</a:t>
            </a:r>
          </a:p>
          <a:p>
            <a:endParaRPr lang="en-GB" sz="3200" b="1" dirty="0">
              <a:solidFill>
                <a:schemeClr val="bg1"/>
              </a:solidFill>
              <a:latin typeface="Comic Sans MS" panose="030F0702030302020204" pitchFamily="66" charset="0"/>
            </a:endParaRPr>
          </a:p>
          <a:p>
            <a:endParaRPr lang="en-GB" sz="3200" b="1" dirty="0">
              <a:solidFill>
                <a:schemeClr val="bg1"/>
              </a:solidFill>
              <a:latin typeface="Comic Sans MS" panose="030F0702030302020204" pitchFamily="66" charset="0"/>
            </a:endParaRPr>
          </a:p>
          <a:p>
            <a:endParaRPr lang="en-GB" sz="2800" i="1" dirty="0">
              <a:solidFill>
                <a:schemeClr val="bg1"/>
              </a:solidFill>
              <a:latin typeface="Comic Sans MS" panose="030F0702030302020204" pitchFamily="66" charset="0"/>
            </a:endParaRPr>
          </a:p>
        </p:txBody>
      </p:sp>
      <p:pic>
        <p:nvPicPr>
          <p:cNvPr id="2050" name="Picture 2">
            <a:extLst>
              <a:ext uri="{FF2B5EF4-FFF2-40B4-BE49-F238E27FC236}">
                <a16:creationId xmlns:a16="http://schemas.microsoft.com/office/drawing/2014/main" id="{F317CC12-47A1-C3CC-E119-70C3E2956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257" y="1904092"/>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4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0F51C-9A72-46F5-1DF3-7108BED02B71}"/>
              </a:ext>
            </a:extLst>
          </p:cNvPr>
          <p:cNvSpPr txBox="1"/>
          <p:nvPr/>
        </p:nvSpPr>
        <p:spPr>
          <a:xfrm>
            <a:off x="228599" y="171451"/>
            <a:ext cx="11963401" cy="7725192"/>
          </a:xfrm>
          <a:prstGeom prst="rect">
            <a:avLst/>
          </a:prstGeom>
          <a:noFill/>
        </p:spPr>
        <p:txBody>
          <a:bodyPr wrap="square" rtlCol="0">
            <a:spAutoFit/>
          </a:bodyPr>
          <a:lstStyle/>
          <a:p>
            <a:r>
              <a:rPr lang="en-GB" sz="3200" dirty="0">
                <a:solidFill>
                  <a:schemeClr val="bg1"/>
                </a:solidFill>
                <a:latin typeface="Comic Sans MS" panose="030F0702030302020204" pitchFamily="66" charset="0"/>
              </a:rPr>
              <a:t>At Bearwood we use a phonics- based approach where children are given </a:t>
            </a:r>
            <a:r>
              <a:rPr lang="en-GB" sz="3200" b="1" dirty="0">
                <a:solidFill>
                  <a:schemeClr val="bg1"/>
                </a:solidFill>
                <a:latin typeface="Comic Sans MS" panose="030F0702030302020204" pitchFamily="66" charset="0"/>
              </a:rPr>
              <a:t>decodable</a:t>
            </a:r>
            <a:r>
              <a:rPr lang="en-GB" sz="3200" dirty="0">
                <a:solidFill>
                  <a:schemeClr val="bg1"/>
                </a:solidFill>
                <a:latin typeface="Comic Sans MS" panose="030F0702030302020204" pitchFamily="66" charset="0"/>
              </a:rPr>
              <a:t> books using sounds they have already been taught. This method focuses on the relationship between letters- graphemes and sounds - phonemes. </a:t>
            </a:r>
          </a:p>
          <a:p>
            <a:endParaRPr lang="en-GB" sz="3200" dirty="0">
              <a:solidFill>
                <a:schemeClr val="bg1"/>
              </a:solidFill>
              <a:latin typeface="Comic Sans MS" panose="030F0702030302020204" pitchFamily="66" charset="0"/>
            </a:endParaRPr>
          </a:p>
          <a:p>
            <a:r>
              <a:rPr lang="en-GB" sz="3200" b="1" u="sng" dirty="0">
                <a:solidFill>
                  <a:schemeClr val="bg1"/>
                </a:solidFill>
                <a:latin typeface="Comic Sans MS" panose="030F0702030302020204" pitchFamily="66" charset="0"/>
              </a:rPr>
              <a:t>Steps to decoding a word</a:t>
            </a:r>
          </a:p>
          <a:p>
            <a:endParaRPr lang="en-GB" dirty="0">
              <a:solidFill>
                <a:schemeClr val="bg1"/>
              </a:solidFill>
            </a:endParaRPr>
          </a:p>
          <a:p>
            <a:endParaRPr lang="en-GB" dirty="0">
              <a:solidFill>
                <a:schemeClr val="bg1"/>
              </a:solidFill>
            </a:endParaRPr>
          </a:p>
          <a:p>
            <a:pPr>
              <a:buFont typeface="Arial" panose="020B0604020202020204" pitchFamily="34" charset="0"/>
              <a:buChar char="•"/>
            </a:pPr>
            <a:r>
              <a:rPr lang="en-GB" sz="3200" dirty="0">
                <a:solidFill>
                  <a:schemeClr val="bg1"/>
                </a:solidFill>
                <a:latin typeface="Comic Sans MS" panose="030F0702030302020204" pitchFamily="66" charset="0"/>
              </a:rPr>
              <a:t>Step 1: Identify the symbol.</a:t>
            </a:r>
          </a:p>
          <a:p>
            <a:endParaRPr lang="en-GB" sz="3200" dirty="0">
              <a:solidFill>
                <a:schemeClr val="bg1"/>
              </a:solidFill>
              <a:latin typeface="Comic Sans MS" panose="030F0702030302020204" pitchFamily="66" charset="0"/>
            </a:endParaRPr>
          </a:p>
          <a:p>
            <a:pPr>
              <a:buFont typeface="Arial" panose="020B0604020202020204" pitchFamily="34" charset="0"/>
              <a:buChar char="•"/>
            </a:pPr>
            <a:r>
              <a:rPr lang="en-GB" sz="3200" dirty="0">
                <a:solidFill>
                  <a:schemeClr val="bg1"/>
                </a:solidFill>
                <a:latin typeface="Comic Sans MS" panose="030F0702030302020204" pitchFamily="66" charset="0"/>
              </a:rPr>
              <a:t>Step 2: Recall the associated sound.</a:t>
            </a:r>
          </a:p>
          <a:p>
            <a:endParaRPr lang="en-GB" sz="3200" dirty="0">
              <a:solidFill>
                <a:schemeClr val="bg1"/>
              </a:solidFill>
              <a:latin typeface="Comic Sans MS" panose="030F0702030302020204" pitchFamily="66" charset="0"/>
            </a:endParaRPr>
          </a:p>
          <a:p>
            <a:pPr>
              <a:buFont typeface="Arial" panose="020B0604020202020204" pitchFamily="34" charset="0"/>
              <a:buChar char="•"/>
            </a:pPr>
            <a:r>
              <a:rPr lang="en-GB" sz="3200" dirty="0">
                <a:solidFill>
                  <a:schemeClr val="bg1"/>
                </a:solidFill>
                <a:latin typeface="Comic Sans MS" panose="030F0702030302020204" pitchFamily="66" charset="0"/>
              </a:rPr>
              <a:t>Step 3: Blend consecutive sounds into a word.</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150163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1086</Words>
  <Application>Microsoft Office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McKehon</dc:creator>
  <cp:lastModifiedBy>Jennifer Proud</cp:lastModifiedBy>
  <cp:revision>3</cp:revision>
  <dcterms:created xsi:type="dcterms:W3CDTF">2025-10-04T04:15:44Z</dcterms:created>
  <dcterms:modified xsi:type="dcterms:W3CDTF">2025-10-23T08:44:57Z</dcterms:modified>
</cp:coreProperties>
</file>