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7" r:id="rId4"/>
  </p:sldMasterIdLst>
  <p:notesMasterIdLst>
    <p:notesMasterId r:id="rId28"/>
  </p:notesMasterIdLst>
  <p:sldIdLst>
    <p:sldId id="256" r:id="rId5"/>
    <p:sldId id="257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9" r:id="rId21"/>
    <p:sldId id="360" r:id="rId22"/>
    <p:sldId id="361" r:id="rId23"/>
    <p:sldId id="362" r:id="rId24"/>
    <p:sldId id="363" r:id="rId25"/>
    <p:sldId id="364" r:id="rId26"/>
    <p:sldId id="365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1BF56C-CDFF-4BF8-82FC-8D76BACCBE3E}">
  <a:tblStyle styleId="{521BF56C-CDFF-4BF8-82FC-8D76BACCBE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4" autoAdjust="0"/>
    <p:restoredTop sz="92182" autoAdjust="0"/>
  </p:normalViewPr>
  <p:slideViewPr>
    <p:cSldViewPr snapToGrid="0">
      <p:cViewPr varScale="1">
        <p:scale>
          <a:sx n="139" d="100"/>
          <a:sy n="139" d="100"/>
        </p:scale>
        <p:origin x="11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/>
              <a:t>Although the structure of the day is the same for Year 1 and Year 2 there will be some difference in how the day works. </a:t>
            </a:r>
          </a:p>
          <a:p>
            <a:r>
              <a:rPr lang="en-GB" dirty="0"/>
              <a:t>For Reading – Year 1 will do a Reading workshop with activities to help support their Early Reading, linking to sounds they have been learning in their phonics lessons</a:t>
            </a:r>
          </a:p>
          <a:p>
            <a:pPr marL="158750" indent="0">
              <a:buNone/>
            </a:pPr>
            <a:r>
              <a:rPr lang="en-GB" dirty="0"/>
              <a:t>	           Year 2 will do Shared Reading lessons – these lessons are designed to help develop comprehension skills about text they are reading – as well as discussing texts using different skills      		           (prediction, questioning, summarising etc.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GB" dirty="0"/>
              <a:t>Maths – both year groups will have access to concrete, pictorial and abstract resources in their lessons. Year 1 will be much more practical based learning, linking to continuous provision activities that will be set up for them. 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GB" dirty="0"/>
              <a:t>Phonics/Spellings – Both year groups will continue to work through the Leslie Clarke programme. Year 1 will do phonics lessons, the beginning of the year will be focused on revising sounds the learnt in Reception and then learning all new phase 5 sounds – as well as alternative pronunciations. Year 2 will do Spelling lessons – focusing on spelling rules to enhance their written work. 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GB" dirty="0"/>
              <a:t>English - 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en-GB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en-GB" dirty="0"/>
          </a:p>
          <a:p>
            <a:pPr marL="158750" indent="0">
              <a:buNone/>
            </a:pPr>
            <a:endParaRPr lang="en-GB" dirty="0"/>
          </a:p>
          <a:p>
            <a:pPr marL="158750" indent="0">
              <a:buNone/>
            </a:pPr>
            <a:endParaRPr lang="en-GB" dirty="0"/>
          </a:p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98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are expecting to decode both Real and Alien words and then blend sounds together correctly.</a:t>
            </a:r>
          </a:p>
        </p:txBody>
      </p:sp>
    </p:spTree>
    <p:extLst>
      <p:ext uri="{BB962C8B-B14F-4D97-AF65-F5344CB8AC3E}">
        <p14:creationId xmlns:p14="http://schemas.microsoft.com/office/powerpoint/2010/main" val="131412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2171"/>
            <a:ext cx="9144003" cy="5139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 flipH="1">
            <a:off x="8277700" y="-896475"/>
            <a:ext cx="1769400" cy="1769400"/>
            <a:chOff x="-888300" y="-896475"/>
            <a:chExt cx="1769400" cy="17694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flipH="1">
              <a:off x="524030" y="549290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1377900" y="977478"/>
            <a:ext cx="6388200" cy="2581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066770" y="3230932"/>
            <a:ext cx="639030" cy="681244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904821" y="1918320"/>
            <a:ext cx="319515" cy="340622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3196" y="2941383"/>
            <a:ext cx="319515" cy="340622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5526900" y="753900"/>
            <a:ext cx="2239200" cy="2235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408800" y="753900"/>
            <a:ext cx="1118100" cy="223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3850325" y="753900"/>
            <a:ext cx="558600" cy="2235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88300" y="-896475"/>
            <a:ext cx="1769400" cy="1769400"/>
            <a:chOff x="-888300" y="-896475"/>
            <a:chExt cx="1769400" cy="1769400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flipH="1">
              <a:off x="524030" y="549290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269875" y="872872"/>
            <a:ext cx="1579200" cy="1579200"/>
            <a:chOff x="767005" y="878856"/>
            <a:chExt cx="1579200" cy="1579200"/>
          </a:xfrm>
        </p:grpSpPr>
        <p:sp>
          <p:nvSpPr>
            <p:cNvPr id="28" name="Google Shape;28;p2"/>
            <p:cNvSpPr/>
            <p:nvPr/>
          </p:nvSpPr>
          <p:spPr>
            <a:xfrm>
              <a:off x="767005" y="878856"/>
              <a:ext cx="1579200" cy="1579200"/>
            </a:xfrm>
            <a:prstGeom prst="arc">
              <a:avLst>
                <a:gd name="adj1" fmla="val 8987451"/>
                <a:gd name="adj2" fmla="val 1789958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08150" y="1016700"/>
              <a:ext cx="189600" cy="1896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10800000">
            <a:off x="6300365" y="2075637"/>
            <a:ext cx="1579200" cy="1579200"/>
            <a:chOff x="767005" y="878856"/>
            <a:chExt cx="1579200" cy="1579200"/>
          </a:xfrm>
        </p:grpSpPr>
        <p:sp>
          <p:nvSpPr>
            <p:cNvPr id="31" name="Google Shape;31;p2"/>
            <p:cNvSpPr/>
            <p:nvPr/>
          </p:nvSpPr>
          <p:spPr>
            <a:xfrm>
              <a:off x="767005" y="878856"/>
              <a:ext cx="1579200" cy="1579200"/>
            </a:xfrm>
            <a:prstGeom prst="arc">
              <a:avLst>
                <a:gd name="adj1" fmla="val 8987451"/>
                <a:gd name="adj2" fmla="val 1789958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08150" y="1016700"/>
              <a:ext cx="189600" cy="1896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 flipH="1">
            <a:off x="7086617" y="568974"/>
            <a:ext cx="1391971" cy="1328125"/>
            <a:chOff x="807201" y="3067243"/>
            <a:chExt cx="1307015" cy="1247065"/>
          </a:xfrm>
        </p:grpSpPr>
        <p:sp>
          <p:nvSpPr>
            <p:cNvPr id="34" name="Google Shape;34;p2"/>
            <p:cNvSpPr/>
            <p:nvPr/>
          </p:nvSpPr>
          <p:spPr>
            <a:xfrm rot="-1431304">
              <a:off x="947234" y="3236058"/>
              <a:ext cx="1026948" cy="909434"/>
            </a:xfrm>
            <a:custGeom>
              <a:avLst/>
              <a:gdLst/>
              <a:ahLst/>
              <a:cxnLst/>
              <a:rect l="l" t="t" r="r" b="b"/>
              <a:pathLst>
                <a:path w="49576" h="43903" extrusionOk="0">
                  <a:moveTo>
                    <a:pt x="36925" y="1"/>
                  </a:moveTo>
                  <a:cubicBezTo>
                    <a:pt x="34733" y="1"/>
                    <a:pt x="32618" y="673"/>
                    <a:pt x="30738" y="1961"/>
                  </a:cubicBezTo>
                  <a:cubicBezTo>
                    <a:pt x="28079" y="3738"/>
                    <a:pt x="25947" y="6581"/>
                    <a:pt x="24696" y="9965"/>
                  </a:cubicBezTo>
                  <a:cubicBezTo>
                    <a:pt x="24696" y="10136"/>
                    <a:pt x="24525" y="10136"/>
                    <a:pt x="24525" y="10136"/>
                  </a:cubicBezTo>
                  <a:cubicBezTo>
                    <a:pt x="24340" y="10136"/>
                    <a:pt x="24170" y="10136"/>
                    <a:pt x="24170" y="9965"/>
                  </a:cubicBezTo>
                  <a:cubicBezTo>
                    <a:pt x="22918" y="6581"/>
                    <a:pt x="20786" y="3738"/>
                    <a:pt x="18127" y="1961"/>
                  </a:cubicBezTo>
                  <a:cubicBezTo>
                    <a:pt x="16350" y="724"/>
                    <a:pt x="14033" y="13"/>
                    <a:pt x="11729" y="13"/>
                  </a:cubicBezTo>
                  <a:cubicBezTo>
                    <a:pt x="10663" y="13"/>
                    <a:pt x="9597" y="184"/>
                    <a:pt x="8530" y="539"/>
                  </a:cubicBezTo>
                  <a:cubicBezTo>
                    <a:pt x="5332" y="1435"/>
                    <a:pt x="2659" y="3567"/>
                    <a:pt x="1237" y="6581"/>
                  </a:cubicBezTo>
                  <a:cubicBezTo>
                    <a:pt x="0" y="9610"/>
                    <a:pt x="0" y="12979"/>
                    <a:pt x="1237" y="16889"/>
                  </a:cubicBezTo>
                  <a:cubicBezTo>
                    <a:pt x="1777" y="17955"/>
                    <a:pt x="2133" y="19022"/>
                    <a:pt x="2659" y="20273"/>
                  </a:cubicBezTo>
                  <a:cubicBezTo>
                    <a:pt x="4265" y="23287"/>
                    <a:pt x="6568" y="26486"/>
                    <a:pt x="9412" y="29870"/>
                  </a:cubicBezTo>
                  <a:cubicBezTo>
                    <a:pt x="13677" y="34490"/>
                    <a:pt x="19904" y="40348"/>
                    <a:pt x="24525" y="43902"/>
                  </a:cubicBezTo>
                  <a:cubicBezTo>
                    <a:pt x="28961" y="40348"/>
                    <a:pt x="35359" y="34490"/>
                    <a:pt x="39453" y="29870"/>
                  </a:cubicBezTo>
                  <a:cubicBezTo>
                    <a:pt x="49576" y="18311"/>
                    <a:pt x="49576" y="10847"/>
                    <a:pt x="47628" y="6581"/>
                  </a:cubicBezTo>
                  <a:cubicBezTo>
                    <a:pt x="46206" y="3567"/>
                    <a:pt x="43718" y="1435"/>
                    <a:pt x="40335" y="539"/>
                  </a:cubicBezTo>
                  <a:cubicBezTo>
                    <a:pt x="39193" y="178"/>
                    <a:pt x="38049" y="1"/>
                    <a:pt x="36925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1431148">
              <a:off x="1180861" y="3463287"/>
              <a:ext cx="583254" cy="516512"/>
            </a:xfrm>
            <a:custGeom>
              <a:avLst/>
              <a:gdLst/>
              <a:ahLst/>
              <a:cxnLst/>
              <a:rect l="l" t="t" r="r" b="b"/>
              <a:pathLst>
                <a:path w="49576" h="43903" extrusionOk="0">
                  <a:moveTo>
                    <a:pt x="36925" y="1"/>
                  </a:moveTo>
                  <a:cubicBezTo>
                    <a:pt x="34733" y="1"/>
                    <a:pt x="32618" y="673"/>
                    <a:pt x="30738" y="1961"/>
                  </a:cubicBezTo>
                  <a:cubicBezTo>
                    <a:pt x="28079" y="3738"/>
                    <a:pt x="25947" y="6581"/>
                    <a:pt x="24696" y="9965"/>
                  </a:cubicBezTo>
                  <a:cubicBezTo>
                    <a:pt x="24696" y="10136"/>
                    <a:pt x="24525" y="10136"/>
                    <a:pt x="24525" y="10136"/>
                  </a:cubicBezTo>
                  <a:cubicBezTo>
                    <a:pt x="24340" y="10136"/>
                    <a:pt x="24170" y="10136"/>
                    <a:pt x="24170" y="9965"/>
                  </a:cubicBezTo>
                  <a:cubicBezTo>
                    <a:pt x="22918" y="6581"/>
                    <a:pt x="20786" y="3738"/>
                    <a:pt x="18127" y="1961"/>
                  </a:cubicBezTo>
                  <a:cubicBezTo>
                    <a:pt x="16350" y="724"/>
                    <a:pt x="14033" y="13"/>
                    <a:pt x="11729" y="13"/>
                  </a:cubicBezTo>
                  <a:cubicBezTo>
                    <a:pt x="10663" y="13"/>
                    <a:pt x="9597" y="184"/>
                    <a:pt x="8530" y="539"/>
                  </a:cubicBezTo>
                  <a:cubicBezTo>
                    <a:pt x="5332" y="1435"/>
                    <a:pt x="2659" y="3567"/>
                    <a:pt x="1237" y="6581"/>
                  </a:cubicBezTo>
                  <a:cubicBezTo>
                    <a:pt x="0" y="9610"/>
                    <a:pt x="0" y="12979"/>
                    <a:pt x="1237" y="16889"/>
                  </a:cubicBezTo>
                  <a:cubicBezTo>
                    <a:pt x="1777" y="17955"/>
                    <a:pt x="2133" y="19022"/>
                    <a:pt x="2659" y="20273"/>
                  </a:cubicBezTo>
                  <a:cubicBezTo>
                    <a:pt x="4265" y="23287"/>
                    <a:pt x="6568" y="26486"/>
                    <a:pt x="9412" y="29870"/>
                  </a:cubicBezTo>
                  <a:cubicBezTo>
                    <a:pt x="13677" y="34490"/>
                    <a:pt x="19904" y="40348"/>
                    <a:pt x="24525" y="43902"/>
                  </a:cubicBezTo>
                  <a:cubicBezTo>
                    <a:pt x="28961" y="40348"/>
                    <a:pt x="35359" y="34490"/>
                    <a:pt x="39453" y="29870"/>
                  </a:cubicBezTo>
                  <a:cubicBezTo>
                    <a:pt x="49576" y="18311"/>
                    <a:pt x="49576" y="10847"/>
                    <a:pt x="47628" y="6581"/>
                  </a:cubicBezTo>
                  <a:cubicBezTo>
                    <a:pt x="46206" y="3567"/>
                    <a:pt x="43718" y="1435"/>
                    <a:pt x="40335" y="539"/>
                  </a:cubicBezTo>
                  <a:cubicBezTo>
                    <a:pt x="39193" y="178"/>
                    <a:pt x="38049" y="1"/>
                    <a:pt x="3692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2041800" y="1044375"/>
            <a:ext cx="5060400" cy="2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2307600" y="3780850"/>
            <a:ext cx="4528800" cy="3285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4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2171"/>
            <a:ext cx="9144003" cy="51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720000" y="1896900"/>
            <a:ext cx="4588800" cy="13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929450"/>
            <a:ext cx="1632900" cy="7134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1"/>
          </p:nvPr>
        </p:nvSpPr>
        <p:spPr>
          <a:xfrm>
            <a:off x="720000" y="3500650"/>
            <a:ext cx="4355400" cy="460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 flipH="1">
            <a:off x="7300177" y="3391471"/>
            <a:ext cx="3688926" cy="1850947"/>
            <a:chOff x="3396275" y="1859950"/>
            <a:chExt cx="1310500" cy="657600"/>
          </a:xfrm>
        </p:grpSpPr>
        <p:sp>
          <p:nvSpPr>
            <p:cNvPr id="44" name="Google Shape;44;p3"/>
            <p:cNvSpPr/>
            <p:nvPr/>
          </p:nvSpPr>
          <p:spPr>
            <a:xfrm>
              <a:off x="3573975" y="2037675"/>
              <a:ext cx="955075" cy="479875"/>
            </a:xfrm>
            <a:custGeom>
              <a:avLst/>
              <a:gdLst/>
              <a:ahLst/>
              <a:cxnLst/>
              <a:rect l="l" t="t" r="r" b="b"/>
              <a:pathLst>
                <a:path w="38203" h="19195" extrusionOk="0">
                  <a:moveTo>
                    <a:pt x="19009" y="1"/>
                  </a:moveTo>
                  <a:cubicBezTo>
                    <a:pt x="8531" y="1"/>
                    <a:pt x="1" y="8531"/>
                    <a:pt x="1" y="19194"/>
                  </a:cubicBezTo>
                  <a:lnTo>
                    <a:pt x="2304" y="19194"/>
                  </a:lnTo>
                  <a:cubicBezTo>
                    <a:pt x="2304" y="9953"/>
                    <a:pt x="9768" y="2304"/>
                    <a:pt x="19009" y="2304"/>
                  </a:cubicBezTo>
                  <a:cubicBezTo>
                    <a:pt x="28435" y="2304"/>
                    <a:pt x="35900" y="9953"/>
                    <a:pt x="35900" y="19194"/>
                  </a:cubicBezTo>
                  <a:lnTo>
                    <a:pt x="38203" y="19194"/>
                  </a:lnTo>
                  <a:cubicBezTo>
                    <a:pt x="38203" y="8531"/>
                    <a:pt x="29672" y="1"/>
                    <a:pt x="1900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396275" y="1859950"/>
              <a:ext cx="1310500" cy="657600"/>
            </a:xfrm>
            <a:custGeom>
              <a:avLst/>
              <a:gdLst/>
              <a:ahLst/>
              <a:cxnLst/>
              <a:rect l="l" t="t" r="r" b="b"/>
              <a:pathLst>
                <a:path w="52420" h="26304" extrusionOk="0">
                  <a:moveTo>
                    <a:pt x="26117" y="1"/>
                  </a:moveTo>
                  <a:cubicBezTo>
                    <a:pt x="11729" y="1"/>
                    <a:pt x="0" y="11730"/>
                    <a:pt x="0" y="26303"/>
                  </a:cubicBezTo>
                  <a:lnTo>
                    <a:pt x="2303" y="26303"/>
                  </a:lnTo>
                  <a:cubicBezTo>
                    <a:pt x="2303" y="13152"/>
                    <a:pt x="12966" y="2489"/>
                    <a:pt x="26117" y="2489"/>
                  </a:cubicBezTo>
                  <a:cubicBezTo>
                    <a:pt x="39453" y="2489"/>
                    <a:pt x="50116" y="13152"/>
                    <a:pt x="50116" y="26303"/>
                  </a:cubicBezTo>
                  <a:lnTo>
                    <a:pt x="52419" y="26303"/>
                  </a:lnTo>
                  <a:cubicBezTo>
                    <a:pt x="52419" y="11730"/>
                    <a:pt x="40690" y="1"/>
                    <a:pt x="261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453850" y="1922150"/>
              <a:ext cx="1195350" cy="595400"/>
            </a:xfrm>
            <a:custGeom>
              <a:avLst/>
              <a:gdLst/>
              <a:ahLst/>
              <a:cxnLst/>
              <a:rect l="l" t="t" r="r" b="b"/>
              <a:pathLst>
                <a:path w="47814" h="23816" extrusionOk="0">
                  <a:moveTo>
                    <a:pt x="23814" y="1"/>
                  </a:moveTo>
                  <a:cubicBezTo>
                    <a:pt x="10663" y="1"/>
                    <a:pt x="0" y="10664"/>
                    <a:pt x="0" y="23815"/>
                  </a:cubicBezTo>
                  <a:lnTo>
                    <a:pt x="2488" y="23815"/>
                  </a:lnTo>
                  <a:cubicBezTo>
                    <a:pt x="2488" y="11901"/>
                    <a:pt x="12085" y="2304"/>
                    <a:pt x="23814" y="2304"/>
                  </a:cubicBezTo>
                  <a:cubicBezTo>
                    <a:pt x="35728" y="2304"/>
                    <a:pt x="45325" y="11901"/>
                    <a:pt x="45325" y="23815"/>
                  </a:cubicBezTo>
                  <a:lnTo>
                    <a:pt x="47813" y="23815"/>
                  </a:lnTo>
                  <a:cubicBezTo>
                    <a:pt x="47813" y="10664"/>
                    <a:pt x="37150" y="1"/>
                    <a:pt x="2381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3516050" y="1979750"/>
              <a:ext cx="1070950" cy="537800"/>
            </a:xfrm>
            <a:custGeom>
              <a:avLst/>
              <a:gdLst/>
              <a:ahLst/>
              <a:cxnLst/>
              <a:rect l="l" t="t" r="r" b="b"/>
              <a:pathLst>
                <a:path w="42838" h="21512" extrusionOk="0">
                  <a:moveTo>
                    <a:pt x="21326" y="0"/>
                  </a:moveTo>
                  <a:cubicBezTo>
                    <a:pt x="9597" y="0"/>
                    <a:pt x="0" y="9597"/>
                    <a:pt x="0" y="21511"/>
                  </a:cubicBezTo>
                  <a:lnTo>
                    <a:pt x="2318" y="21511"/>
                  </a:lnTo>
                  <a:cubicBezTo>
                    <a:pt x="2318" y="10848"/>
                    <a:pt x="10848" y="2318"/>
                    <a:pt x="21326" y="2318"/>
                  </a:cubicBezTo>
                  <a:cubicBezTo>
                    <a:pt x="31989" y="2318"/>
                    <a:pt x="40520" y="10848"/>
                    <a:pt x="40520" y="21511"/>
                  </a:cubicBezTo>
                  <a:lnTo>
                    <a:pt x="42837" y="21511"/>
                  </a:lnTo>
                  <a:cubicBezTo>
                    <a:pt x="42837" y="9597"/>
                    <a:pt x="33240" y="0"/>
                    <a:pt x="2132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631550" y="2095250"/>
              <a:ext cx="839925" cy="422300"/>
            </a:xfrm>
            <a:custGeom>
              <a:avLst/>
              <a:gdLst/>
              <a:ahLst/>
              <a:cxnLst/>
              <a:rect l="l" t="t" r="r" b="b"/>
              <a:pathLst>
                <a:path w="33597" h="16892" extrusionOk="0">
                  <a:moveTo>
                    <a:pt x="16706" y="1"/>
                  </a:moveTo>
                  <a:cubicBezTo>
                    <a:pt x="7465" y="1"/>
                    <a:pt x="1" y="7650"/>
                    <a:pt x="1" y="16891"/>
                  </a:cubicBezTo>
                  <a:lnTo>
                    <a:pt x="2489" y="16891"/>
                  </a:lnTo>
                  <a:cubicBezTo>
                    <a:pt x="2489" y="8887"/>
                    <a:pt x="8887" y="2489"/>
                    <a:pt x="16706" y="2489"/>
                  </a:cubicBezTo>
                  <a:cubicBezTo>
                    <a:pt x="24711" y="2489"/>
                    <a:pt x="31108" y="8887"/>
                    <a:pt x="31108" y="16891"/>
                  </a:cubicBezTo>
                  <a:lnTo>
                    <a:pt x="33597" y="16891"/>
                  </a:lnTo>
                  <a:cubicBezTo>
                    <a:pt x="33597" y="7650"/>
                    <a:pt x="26132" y="1"/>
                    <a:pt x="167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693750" y="2157450"/>
              <a:ext cx="715525" cy="360100"/>
            </a:xfrm>
            <a:custGeom>
              <a:avLst/>
              <a:gdLst/>
              <a:ahLst/>
              <a:cxnLst/>
              <a:rect l="l" t="t" r="r" b="b"/>
              <a:pathLst>
                <a:path w="28621" h="14404" extrusionOk="0">
                  <a:moveTo>
                    <a:pt x="14218" y="1"/>
                  </a:moveTo>
                  <a:cubicBezTo>
                    <a:pt x="6399" y="1"/>
                    <a:pt x="1" y="6399"/>
                    <a:pt x="1" y="14403"/>
                  </a:cubicBezTo>
                  <a:lnTo>
                    <a:pt x="2318" y="14403"/>
                  </a:lnTo>
                  <a:cubicBezTo>
                    <a:pt x="2318" y="7820"/>
                    <a:pt x="7650" y="2489"/>
                    <a:pt x="14218" y="2489"/>
                  </a:cubicBezTo>
                  <a:cubicBezTo>
                    <a:pt x="20972" y="2489"/>
                    <a:pt x="26303" y="7820"/>
                    <a:pt x="26303" y="14403"/>
                  </a:cubicBezTo>
                  <a:lnTo>
                    <a:pt x="28620" y="14403"/>
                  </a:lnTo>
                  <a:cubicBezTo>
                    <a:pt x="28620" y="6399"/>
                    <a:pt x="22223" y="1"/>
                    <a:pt x="1421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751700" y="2219650"/>
              <a:ext cx="599650" cy="297900"/>
            </a:xfrm>
            <a:custGeom>
              <a:avLst/>
              <a:gdLst/>
              <a:ahLst/>
              <a:cxnLst/>
              <a:rect l="l" t="t" r="r" b="b"/>
              <a:pathLst>
                <a:path w="23986" h="11916" extrusionOk="0">
                  <a:moveTo>
                    <a:pt x="11900" y="1"/>
                  </a:moveTo>
                  <a:cubicBezTo>
                    <a:pt x="5332" y="1"/>
                    <a:pt x="0" y="5332"/>
                    <a:pt x="0" y="11915"/>
                  </a:cubicBezTo>
                  <a:lnTo>
                    <a:pt x="2488" y="11915"/>
                  </a:lnTo>
                  <a:cubicBezTo>
                    <a:pt x="2488" y="6584"/>
                    <a:pt x="6754" y="2318"/>
                    <a:pt x="11900" y="2318"/>
                  </a:cubicBezTo>
                  <a:cubicBezTo>
                    <a:pt x="17232" y="2318"/>
                    <a:pt x="21497" y="6584"/>
                    <a:pt x="21497" y="11915"/>
                  </a:cubicBezTo>
                  <a:lnTo>
                    <a:pt x="23985" y="11915"/>
                  </a:lnTo>
                  <a:cubicBezTo>
                    <a:pt x="23985" y="5332"/>
                    <a:pt x="18654" y="1"/>
                    <a:pt x="1190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3"/>
          <p:cNvGrpSpPr/>
          <p:nvPr/>
        </p:nvGrpSpPr>
        <p:grpSpPr>
          <a:xfrm rot="10800000">
            <a:off x="3213016" y="-130696"/>
            <a:ext cx="2717977" cy="1363797"/>
            <a:chOff x="3396275" y="1859950"/>
            <a:chExt cx="1310500" cy="657600"/>
          </a:xfrm>
        </p:grpSpPr>
        <p:sp>
          <p:nvSpPr>
            <p:cNvPr id="52" name="Google Shape;52;p3"/>
            <p:cNvSpPr/>
            <p:nvPr/>
          </p:nvSpPr>
          <p:spPr>
            <a:xfrm>
              <a:off x="3573975" y="2037675"/>
              <a:ext cx="955075" cy="479875"/>
            </a:xfrm>
            <a:custGeom>
              <a:avLst/>
              <a:gdLst/>
              <a:ahLst/>
              <a:cxnLst/>
              <a:rect l="l" t="t" r="r" b="b"/>
              <a:pathLst>
                <a:path w="38203" h="19195" extrusionOk="0">
                  <a:moveTo>
                    <a:pt x="19009" y="1"/>
                  </a:moveTo>
                  <a:cubicBezTo>
                    <a:pt x="8531" y="1"/>
                    <a:pt x="1" y="8531"/>
                    <a:pt x="1" y="19194"/>
                  </a:cubicBezTo>
                  <a:lnTo>
                    <a:pt x="2304" y="19194"/>
                  </a:lnTo>
                  <a:cubicBezTo>
                    <a:pt x="2304" y="9953"/>
                    <a:pt x="9768" y="2304"/>
                    <a:pt x="19009" y="2304"/>
                  </a:cubicBezTo>
                  <a:cubicBezTo>
                    <a:pt x="28435" y="2304"/>
                    <a:pt x="35900" y="9953"/>
                    <a:pt x="35900" y="19194"/>
                  </a:cubicBezTo>
                  <a:lnTo>
                    <a:pt x="38203" y="19194"/>
                  </a:lnTo>
                  <a:cubicBezTo>
                    <a:pt x="38203" y="8531"/>
                    <a:pt x="29672" y="1"/>
                    <a:pt x="1900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396275" y="1859950"/>
              <a:ext cx="1310500" cy="657600"/>
            </a:xfrm>
            <a:custGeom>
              <a:avLst/>
              <a:gdLst/>
              <a:ahLst/>
              <a:cxnLst/>
              <a:rect l="l" t="t" r="r" b="b"/>
              <a:pathLst>
                <a:path w="52420" h="26304" extrusionOk="0">
                  <a:moveTo>
                    <a:pt x="26117" y="1"/>
                  </a:moveTo>
                  <a:cubicBezTo>
                    <a:pt x="11729" y="1"/>
                    <a:pt x="0" y="11730"/>
                    <a:pt x="0" y="26303"/>
                  </a:cubicBezTo>
                  <a:lnTo>
                    <a:pt x="2303" y="26303"/>
                  </a:lnTo>
                  <a:cubicBezTo>
                    <a:pt x="2303" y="13152"/>
                    <a:pt x="12966" y="2489"/>
                    <a:pt x="26117" y="2489"/>
                  </a:cubicBezTo>
                  <a:cubicBezTo>
                    <a:pt x="39453" y="2489"/>
                    <a:pt x="50116" y="13152"/>
                    <a:pt x="50116" y="26303"/>
                  </a:cubicBezTo>
                  <a:lnTo>
                    <a:pt x="52419" y="26303"/>
                  </a:lnTo>
                  <a:cubicBezTo>
                    <a:pt x="52419" y="11730"/>
                    <a:pt x="40690" y="1"/>
                    <a:pt x="261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3850" y="1922150"/>
              <a:ext cx="1195350" cy="595400"/>
            </a:xfrm>
            <a:custGeom>
              <a:avLst/>
              <a:gdLst/>
              <a:ahLst/>
              <a:cxnLst/>
              <a:rect l="l" t="t" r="r" b="b"/>
              <a:pathLst>
                <a:path w="47814" h="23816" extrusionOk="0">
                  <a:moveTo>
                    <a:pt x="23814" y="1"/>
                  </a:moveTo>
                  <a:cubicBezTo>
                    <a:pt x="10663" y="1"/>
                    <a:pt x="0" y="10664"/>
                    <a:pt x="0" y="23815"/>
                  </a:cubicBezTo>
                  <a:lnTo>
                    <a:pt x="2488" y="23815"/>
                  </a:lnTo>
                  <a:cubicBezTo>
                    <a:pt x="2488" y="11901"/>
                    <a:pt x="12085" y="2304"/>
                    <a:pt x="23814" y="2304"/>
                  </a:cubicBezTo>
                  <a:cubicBezTo>
                    <a:pt x="35728" y="2304"/>
                    <a:pt x="45325" y="11901"/>
                    <a:pt x="45325" y="23815"/>
                  </a:cubicBezTo>
                  <a:lnTo>
                    <a:pt x="47813" y="23815"/>
                  </a:lnTo>
                  <a:cubicBezTo>
                    <a:pt x="47813" y="10664"/>
                    <a:pt x="37150" y="1"/>
                    <a:pt x="2381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516050" y="1979750"/>
              <a:ext cx="1070950" cy="537800"/>
            </a:xfrm>
            <a:custGeom>
              <a:avLst/>
              <a:gdLst/>
              <a:ahLst/>
              <a:cxnLst/>
              <a:rect l="l" t="t" r="r" b="b"/>
              <a:pathLst>
                <a:path w="42838" h="21512" extrusionOk="0">
                  <a:moveTo>
                    <a:pt x="21326" y="0"/>
                  </a:moveTo>
                  <a:cubicBezTo>
                    <a:pt x="9597" y="0"/>
                    <a:pt x="0" y="9597"/>
                    <a:pt x="0" y="21511"/>
                  </a:cubicBezTo>
                  <a:lnTo>
                    <a:pt x="2318" y="21511"/>
                  </a:lnTo>
                  <a:cubicBezTo>
                    <a:pt x="2318" y="10848"/>
                    <a:pt x="10848" y="2318"/>
                    <a:pt x="21326" y="2318"/>
                  </a:cubicBezTo>
                  <a:cubicBezTo>
                    <a:pt x="31989" y="2318"/>
                    <a:pt x="40520" y="10848"/>
                    <a:pt x="40520" y="21511"/>
                  </a:cubicBezTo>
                  <a:lnTo>
                    <a:pt x="42837" y="21511"/>
                  </a:lnTo>
                  <a:cubicBezTo>
                    <a:pt x="42837" y="9597"/>
                    <a:pt x="33240" y="0"/>
                    <a:pt x="2132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631550" y="2095250"/>
              <a:ext cx="839925" cy="422300"/>
            </a:xfrm>
            <a:custGeom>
              <a:avLst/>
              <a:gdLst/>
              <a:ahLst/>
              <a:cxnLst/>
              <a:rect l="l" t="t" r="r" b="b"/>
              <a:pathLst>
                <a:path w="33597" h="16892" extrusionOk="0">
                  <a:moveTo>
                    <a:pt x="16706" y="1"/>
                  </a:moveTo>
                  <a:cubicBezTo>
                    <a:pt x="7465" y="1"/>
                    <a:pt x="1" y="7650"/>
                    <a:pt x="1" y="16891"/>
                  </a:cubicBezTo>
                  <a:lnTo>
                    <a:pt x="2489" y="16891"/>
                  </a:lnTo>
                  <a:cubicBezTo>
                    <a:pt x="2489" y="8887"/>
                    <a:pt x="8887" y="2489"/>
                    <a:pt x="16706" y="2489"/>
                  </a:cubicBezTo>
                  <a:cubicBezTo>
                    <a:pt x="24711" y="2489"/>
                    <a:pt x="31108" y="8887"/>
                    <a:pt x="31108" y="16891"/>
                  </a:cubicBezTo>
                  <a:lnTo>
                    <a:pt x="33597" y="16891"/>
                  </a:lnTo>
                  <a:cubicBezTo>
                    <a:pt x="33597" y="7650"/>
                    <a:pt x="26132" y="1"/>
                    <a:pt x="167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693750" y="2157450"/>
              <a:ext cx="715525" cy="360100"/>
            </a:xfrm>
            <a:custGeom>
              <a:avLst/>
              <a:gdLst/>
              <a:ahLst/>
              <a:cxnLst/>
              <a:rect l="l" t="t" r="r" b="b"/>
              <a:pathLst>
                <a:path w="28621" h="14404" extrusionOk="0">
                  <a:moveTo>
                    <a:pt x="14218" y="1"/>
                  </a:moveTo>
                  <a:cubicBezTo>
                    <a:pt x="6399" y="1"/>
                    <a:pt x="1" y="6399"/>
                    <a:pt x="1" y="14403"/>
                  </a:cubicBezTo>
                  <a:lnTo>
                    <a:pt x="2318" y="14403"/>
                  </a:lnTo>
                  <a:cubicBezTo>
                    <a:pt x="2318" y="7820"/>
                    <a:pt x="7650" y="2489"/>
                    <a:pt x="14218" y="2489"/>
                  </a:cubicBezTo>
                  <a:cubicBezTo>
                    <a:pt x="20972" y="2489"/>
                    <a:pt x="26303" y="7820"/>
                    <a:pt x="26303" y="14403"/>
                  </a:cubicBezTo>
                  <a:lnTo>
                    <a:pt x="28620" y="14403"/>
                  </a:lnTo>
                  <a:cubicBezTo>
                    <a:pt x="28620" y="6399"/>
                    <a:pt x="22223" y="1"/>
                    <a:pt x="1421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751700" y="2219650"/>
              <a:ext cx="599650" cy="297900"/>
            </a:xfrm>
            <a:custGeom>
              <a:avLst/>
              <a:gdLst/>
              <a:ahLst/>
              <a:cxnLst/>
              <a:rect l="l" t="t" r="r" b="b"/>
              <a:pathLst>
                <a:path w="23986" h="11916" extrusionOk="0">
                  <a:moveTo>
                    <a:pt x="11900" y="1"/>
                  </a:moveTo>
                  <a:cubicBezTo>
                    <a:pt x="5332" y="1"/>
                    <a:pt x="0" y="5332"/>
                    <a:pt x="0" y="11915"/>
                  </a:cubicBezTo>
                  <a:lnTo>
                    <a:pt x="2488" y="11915"/>
                  </a:lnTo>
                  <a:cubicBezTo>
                    <a:pt x="2488" y="6584"/>
                    <a:pt x="6754" y="2318"/>
                    <a:pt x="11900" y="2318"/>
                  </a:cubicBezTo>
                  <a:cubicBezTo>
                    <a:pt x="17232" y="2318"/>
                    <a:pt x="21497" y="6584"/>
                    <a:pt x="21497" y="11915"/>
                  </a:cubicBezTo>
                  <a:lnTo>
                    <a:pt x="23985" y="11915"/>
                  </a:lnTo>
                  <a:cubicBezTo>
                    <a:pt x="23985" y="5332"/>
                    <a:pt x="18654" y="1"/>
                    <a:pt x="1190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3"/>
          <p:cNvGrpSpPr/>
          <p:nvPr/>
        </p:nvGrpSpPr>
        <p:grpSpPr>
          <a:xfrm>
            <a:off x="8607656" y="1049494"/>
            <a:ext cx="254564" cy="815711"/>
            <a:chOff x="8607656" y="1049494"/>
            <a:chExt cx="254564" cy="815711"/>
          </a:xfrm>
        </p:grpSpPr>
        <p:sp>
          <p:nvSpPr>
            <p:cNvPr id="60" name="Google Shape;60;p3"/>
            <p:cNvSpPr/>
            <p:nvPr/>
          </p:nvSpPr>
          <p:spPr>
            <a:xfrm rot="10800000">
              <a:off x="8607656" y="1593811"/>
              <a:ext cx="254564" cy="271394"/>
            </a:xfrm>
            <a:custGeom>
              <a:avLst/>
              <a:gdLst/>
              <a:ahLst/>
              <a:cxnLst/>
              <a:rect l="l" t="t" r="r" b="b"/>
              <a:pathLst>
                <a:path w="5162" h="5503" extrusionOk="0">
                  <a:moveTo>
                    <a:pt x="2488" y="0"/>
                  </a:moveTo>
                  <a:cubicBezTo>
                    <a:pt x="2133" y="1237"/>
                    <a:pt x="1252" y="2133"/>
                    <a:pt x="0" y="2659"/>
                  </a:cubicBezTo>
                  <a:cubicBezTo>
                    <a:pt x="1252" y="3199"/>
                    <a:pt x="2133" y="4266"/>
                    <a:pt x="2488" y="5502"/>
                  </a:cubicBezTo>
                  <a:cubicBezTo>
                    <a:pt x="3029" y="4266"/>
                    <a:pt x="3910" y="3199"/>
                    <a:pt x="5161" y="2659"/>
                  </a:cubicBezTo>
                  <a:cubicBezTo>
                    <a:pt x="3910" y="2133"/>
                    <a:pt x="3029" y="1237"/>
                    <a:pt x="2488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>
              <a:off x="8666612" y="1321644"/>
              <a:ext cx="136651" cy="145678"/>
            </a:xfrm>
            <a:custGeom>
              <a:avLst/>
              <a:gdLst/>
              <a:ahLst/>
              <a:cxnLst/>
              <a:rect l="l" t="t" r="r" b="b"/>
              <a:pathLst>
                <a:path w="5162" h="5503" extrusionOk="0">
                  <a:moveTo>
                    <a:pt x="2488" y="0"/>
                  </a:moveTo>
                  <a:cubicBezTo>
                    <a:pt x="2133" y="1237"/>
                    <a:pt x="1252" y="2133"/>
                    <a:pt x="0" y="2659"/>
                  </a:cubicBezTo>
                  <a:cubicBezTo>
                    <a:pt x="1252" y="3199"/>
                    <a:pt x="2133" y="4266"/>
                    <a:pt x="2488" y="5502"/>
                  </a:cubicBezTo>
                  <a:cubicBezTo>
                    <a:pt x="3029" y="4266"/>
                    <a:pt x="3910" y="3199"/>
                    <a:pt x="5161" y="2659"/>
                  </a:cubicBezTo>
                  <a:cubicBezTo>
                    <a:pt x="3910" y="2133"/>
                    <a:pt x="3029" y="1237"/>
                    <a:pt x="248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>
              <a:off x="8666612" y="1049494"/>
              <a:ext cx="136651" cy="145678"/>
            </a:xfrm>
            <a:custGeom>
              <a:avLst/>
              <a:gdLst/>
              <a:ahLst/>
              <a:cxnLst/>
              <a:rect l="l" t="t" r="r" b="b"/>
              <a:pathLst>
                <a:path w="5162" h="5503" extrusionOk="0">
                  <a:moveTo>
                    <a:pt x="2488" y="0"/>
                  </a:moveTo>
                  <a:cubicBezTo>
                    <a:pt x="2133" y="1237"/>
                    <a:pt x="1252" y="2133"/>
                    <a:pt x="0" y="2659"/>
                  </a:cubicBezTo>
                  <a:cubicBezTo>
                    <a:pt x="1252" y="3199"/>
                    <a:pt x="2133" y="4266"/>
                    <a:pt x="2488" y="5502"/>
                  </a:cubicBezTo>
                  <a:cubicBezTo>
                    <a:pt x="3029" y="4266"/>
                    <a:pt x="3910" y="3199"/>
                    <a:pt x="5161" y="2659"/>
                  </a:cubicBezTo>
                  <a:cubicBezTo>
                    <a:pt x="3910" y="2133"/>
                    <a:pt x="3029" y="1237"/>
                    <a:pt x="248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3"/>
          <p:cNvGrpSpPr/>
          <p:nvPr/>
        </p:nvGrpSpPr>
        <p:grpSpPr>
          <a:xfrm flipH="1">
            <a:off x="8586411" y="-593048"/>
            <a:ext cx="1154003" cy="1154003"/>
            <a:chOff x="-888300" y="-896475"/>
            <a:chExt cx="1769400" cy="1769400"/>
          </a:xfrm>
        </p:grpSpPr>
        <p:sp>
          <p:nvSpPr>
            <p:cNvPr id="64" name="Google Shape;64;p3"/>
            <p:cNvSpPr/>
            <p:nvPr/>
          </p:nvSpPr>
          <p:spPr>
            <a:xfrm>
              <a:off x="-888300" y="-896475"/>
              <a:ext cx="1769400" cy="1769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21107" y="505926"/>
              <a:ext cx="221700" cy="2217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2171"/>
            <a:ext cx="9144003" cy="5139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4"/>
          <p:cNvGrpSpPr/>
          <p:nvPr/>
        </p:nvGrpSpPr>
        <p:grpSpPr>
          <a:xfrm>
            <a:off x="-559539" y="-593048"/>
            <a:ext cx="1154003" cy="1154003"/>
            <a:chOff x="-888300" y="-896475"/>
            <a:chExt cx="1769400" cy="1769400"/>
          </a:xfrm>
        </p:grpSpPr>
        <p:grpSp>
          <p:nvGrpSpPr>
            <p:cNvPr id="69" name="Google Shape;69;p4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70" name="Google Shape;70;p4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" name="Google Shape;72;p4"/>
            <p:cNvSpPr/>
            <p:nvPr/>
          </p:nvSpPr>
          <p:spPr>
            <a:xfrm flipH="1">
              <a:off x="524030" y="549290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4"/>
          <p:cNvGrpSpPr/>
          <p:nvPr/>
        </p:nvGrpSpPr>
        <p:grpSpPr>
          <a:xfrm flipH="1">
            <a:off x="8559061" y="-593048"/>
            <a:ext cx="1154003" cy="1154003"/>
            <a:chOff x="-888300" y="-896475"/>
            <a:chExt cx="1769400" cy="1769400"/>
          </a:xfrm>
        </p:grpSpPr>
        <p:grpSp>
          <p:nvGrpSpPr>
            <p:cNvPr id="74" name="Google Shape;74;p4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75" name="Google Shape;75;p4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" name="Google Shape;77;p4"/>
            <p:cNvSpPr/>
            <p:nvPr/>
          </p:nvSpPr>
          <p:spPr>
            <a:xfrm flipH="1">
              <a:off x="524030" y="549290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8574870" y="4604013"/>
            <a:ext cx="1154100" cy="1154100"/>
            <a:chOff x="8574870" y="4604013"/>
            <a:chExt cx="1154100" cy="1154100"/>
          </a:xfrm>
        </p:grpSpPr>
        <p:sp>
          <p:nvSpPr>
            <p:cNvPr id="79" name="Google Shape;79;p4"/>
            <p:cNvSpPr/>
            <p:nvPr/>
          </p:nvSpPr>
          <p:spPr>
            <a:xfrm rot="10800000">
              <a:off x="8574870" y="4604013"/>
              <a:ext cx="1154100" cy="11541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682300" y="4697998"/>
              <a:ext cx="144600" cy="1446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4"/>
          <p:cNvGrpSpPr/>
          <p:nvPr/>
        </p:nvGrpSpPr>
        <p:grpSpPr>
          <a:xfrm flipH="1">
            <a:off x="-584980" y="4604013"/>
            <a:ext cx="1154100" cy="1154100"/>
            <a:chOff x="8574870" y="4604013"/>
            <a:chExt cx="1154100" cy="1154100"/>
          </a:xfrm>
        </p:grpSpPr>
        <p:sp>
          <p:nvSpPr>
            <p:cNvPr id="82" name="Google Shape;82;p4"/>
            <p:cNvSpPr/>
            <p:nvPr/>
          </p:nvSpPr>
          <p:spPr>
            <a:xfrm rot="10800000">
              <a:off x="8574870" y="4604013"/>
              <a:ext cx="1154100" cy="11541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682300" y="4697998"/>
              <a:ext cx="144600" cy="1446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4"/>
          <p:cNvSpPr/>
          <p:nvPr/>
        </p:nvSpPr>
        <p:spPr>
          <a:xfrm rot="10800000">
            <a:off x="304845" y="4104036"/>
            <a:ext cx="254564" cy="271394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 rot="10800000">
            <a:off x="363801" y="3831869"/>
            <a:ext cx="136651" cy="145678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 rot="10800000">
            <a:off x="363801" y="3559719"/>
            <a:ext cx="136651" cy="145678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8594318" y="767994"/>
            <a:ext cx="254564" cy="271394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8653275" y="1165877"/>
            <a:ext cx="136651" cy="145678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8653275" y="1438027"/>
            <a:ext cx="136651" cy="145678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720000" y="1166775"/>
            <a:ext cx="7704000" cy="34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Google Shape;1055;p44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2171"/>
            <a:ext cx="9144003" cy="51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57" name="Google Shape;1057;p44"/>
          <p:cNvGrpSpPr/>
          <p:nvPr/>
        </p:nvGrpSpPr>
        <p:grpSpPr>
          <a:xfrm rot="10800000">
            <a:off x="8277700" y="4329000"/>
            <a:ext cx="1769400" cy="1769400"/>
            <a:chOff x="-888300" y="-896475"/>
            <a:chExt cx="1769400" cy="1769400"/>
          </a:xfrm>
        </p:grpSpPr>
        <p:grpSp>
          <p:nvGrpSpPr>
            <p:cNvPr id="1058" name="Google Shape;1058;p44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1059" name="Google Shape;1059;p44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4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1" name="Google Shape;1061;p44"/>
            <p:cNvSpPr/>
            <p:nvPr/>
          </p:nvSpPr>
          <p:spPr>
            <a:xfrm rot="10800000" flipH="1">
              <a:off x="524030" y="533382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44"/>
          <p:cNvGrpSpPr/>
          <p:nvPr/>
        </p:nvGrpSpPr>
        <p:grpSpPr>
          <a:xfrm rot="10800000" flipH="1">
            <a:off x="-888300" y="4329000"/>
            <a:ext cx="1769400" cy="1769400"/>
            <a:chOff x="-888300" y="-896475"/>
            <a:chExt cx="1769400" cy="1769400"/>
          </a:xfrm>
        </p:grpSpPr>
        <p:grpSp>
          <p:nvGrpSpPr>
            <p:cNvPr id="1063" name="Google Shape;1063;p44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1064" name="Google Shape;1064;p44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4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6" name="Google Shape;1066;p44"/>
            <p:cNvSpPr/>
            <p:nvPr/>
          </p:nvSpPr>
          <p:spPr>
            <a:xfrm rot="10800000" flipH="1">
              <a:off x="524030" y="522777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" name="Google Shape;1280;p57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2171"/>
            <a:ext cx="9144003" cy="5139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1" name="Google Shape;1281;p57"/>
          <p:cNvGrpSpPr/>
          <p:nvPr/>
        </p:nvGrpSpPr>
        <p:grpSpPr>
          <a:xfrm>
            <a:off x="-559539" y="-593048"/>
            <a:ext cx="1154003" cy="1154003"/>
            <a:chOff x="-888300" y="-896475"/>
            <a:chExt cx="1769400" cy="1769400"/>
          </a:xfrm>
        </p:grpSpPr>
        <p:grpSp>
          <p:nvGrpSpPr>
            <p:cNvPr id="1282" name="Google Shape;1282;p57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1283" name="Google Shape;1283;p57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7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5" name="Google Shape;1285;p57"/>
            <p:cNvSpPr/>
            <p:nvPr/>
          </p:nvSpPr>
          <p:spPr>
            <a:xfrm flipH="1">
              <a:off x="524030" y="549290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57"/>
          <p:cNvGrpSpPr/>
          <p:nvPr/>
        </p:nvGrpSpPr>
        <p:grpSpPr>
          <a:xfrm flipH="1">
            <a:off x="-584980" y="4604013"/>
            <a:ext cx="1154100" cy="1154100"/>
            <a:chOff x="8574870" y="4604013"/>
            <a:chExt cx="1154100" cy="1154100"/>
          </a:xfrm>
        </p:grpSpPr>
        <p:sp>
          <p:nvSpPr>
            <p:cNvPr id="1287" name="Google Shape;1287;p57"/>
            <p:cNvSpPr/>
            <p:nvPr/>
          </p:nvSpPr>
          <p:spPr>
            <a:xfrm rot="10800000">
              <a:off x="8574870" y="4604013"/>
              <a:ext cx="1154100" cy="11541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7"/>
            <p:cNvSpPr/>
            <p:nvPr/>
          </p:nvSpPr>
          <p:spPr>
            <a:xfrm>
              <a:off x="8682300" y="4697998"/>
              <a:ext cx="144600" cy="1446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9" name="Google Shape;1289;p57"/>
          <p:cNvSpPr/>
          <p:nvPr/>
        </p:nvSpPr>
        <p:spPr>
          <a:xfrm rot="10800000">
            <a:off x="304845" y="4104036"/>
            <a:ext cx="254564" cy="271394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57"/>
          <p:cNvSpPr/>
          <p:nvPr/>
        </p:nvSpPr>
        <p:spPr>
          <a:xfrm rot="10800000">
            <a:off x="363801" y="3831869"/>
            <a:ext cx="136651" cy="145678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57"/>
          <p:cNvSpPr/>
          <p:nvPr/>
        </p:nvSpPr>
        <p:spPr>
          <a:xfrm rot="10800000">
            <a:off x="363801" y="3559719"/>
            <a:ext cx="136651" cy="145678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2" name="Google Shape;1292;p57"/>
          <p:cNvGrpSpPr/>
          <p:nvPr/>
        </p:nvGrpSpPr>
        <p:grpSpPr>
          <a:xfrm flipH="1">
            <a:off x="7300177" y="3391471"/>
            <a:ext cx="3688926" cy="1850947"/>
            <a:chOff x="3396275" y="1859950"/>
            <a:chExt cx="1310500" cy="657600"/>
          </a:xfrm>
        </p:grpSpPr>
        <p:sp>
          <p:nvSpPr>
            <p:cNvPr id="1293" name="Google Shape;1293;p57"/>
            <p:cNvSpPr/>
            <p:nvPr/>
          </p:nvSpPr>
          <p:spPr>
            <a:xfrm>
              <a:off x="3573975" y="2037675"/>
              <a:ext cx="955075" cy="479875"/>
            </a:xfrm>
            <a:custGeom>
              <a:avLst/>
              <a:gdLst/>
              <a:ahLst/>
              <a:cxnLst/>
              <a:rect l="l" t="t" r="r" b="b"/>
              <a:pathLst>
                <a:path w="38203" h="19195" extrusionOk="0">
                  <a:moveTo>
                    <a:pt x="19009" y="1"/>
                  </a:moveTo>
                  <a:cubicBezTo>
                    <a:pt x="8531" y="1"/>
                    <a:pt x="1" y="8531"/>
                    <a:pt x="1" y="19194"/>
                  </a:cubicBezTo>
                  <a:lnTo>
                    <a:pt x="2304" y="19194"/>
                  </a:lnTo>
                  <a:cubicBezTo>
                    <a:pt x="2304" y="9953"/>
                    <a:pt x="9768" y="2304"/>
                    <a:pt x="19009" y="2304"/>
                  </a:cubicBezTo>
                  <a:cubicBezTo>
                    <a:pt x="28435" y="2304"/>
                    <a:pt x="35900" y="9953"/>
                    <a:pt x="35900" y="19194"/>
                  </a:cubicBezTo>
                  <a:lnTo>
                    <a:pt x="38203" y="19194"/>
                  </a:lnTo>
                  <a:cubicBezTo>
                    <a:pt x="38203" y="8531"/>
                    <a:pt x="29672" y="1"/>
                    <a:pt x="1900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7"/>
            <p:cNvSpPr/>
            <p:nvPr/>
          </p:nvSpPr>
          <p:spPr>
            <a:xfrm>
              <a:off x="3396275" y="1859950"/>
              <a:ext cx="1310500" cy="657600"/>
            </a:xfrm>
            <a:custGeom>
              <a:avLst/>
              <a:gdLst/>
              <a:ahLst/>
              <a:cxnLst/>
              <a:rect l="l" t="t" r="r" b="b"/>
              <a:pathLst>
                <a:path w="52420" h="26304" extrusionOk="0">
                  <a:moveTo>
                    <a:pt x="26117" y="1"/>
                  </a:moveTo>
                  <a:cubicBezTo>
                    <a:pt x="11729" y="1"/>
                    <a:pt x="0" y="11730"/>
                    <a:pt x="0" y="26303"/>
                  </a:cubicBezTo>
                  <a:lnTo>
                    <a:pt x="2303" y="26303"/>
                  </a:lnTo>
                  <a:cubicBezTo>
                    <a:pt x="2303" y="13152"/>
                    <a:pt x="12966" y="2489"/>
                    <a:pt x="26117" y="2489"/>
                  </a:cubicBezTo>
                  <a:cubicBezTo>
                    <a:pt x="39453" y="2489"/>
                    <a:pt x="50116" y="13152"/>
                    <a:pt x="50116" y="26303"/>
                  </a:cubicBezTo>
                  <a:lnTo>
                    <a:pt x="52419" y="26303"/>
                  </a:lnTo>
                  <a:cubicBezTo>
                    <a:pt x="52419" y="11730"/>
                    <a:pt x="40690" y="1"/>
                    <a:pt x="261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7"/>
            <p:cNvSpPr/>
            <p:nvPr/>
          </p:nvSpPr>
          <p:spPr>
            <a:xfrm>
              <a:off x="3453850" y="1922150"/>
              <a:ext cx="1195350" cy="595400"/>
            </a:xfrm>
            <a:custGeom>
              <a:avLst/>
              <a:gdLst/>
              <a:ahLst/>
              <a:cxnLst/>
              <a:rect l="l" t="t" r="r" b="b"/>
              <a:pathLst>
                <a:path w="47814" h="23816" extrusionOk="0">
                  <a:moveTo>
                    <a:pt x="23814" y="1"/>
                  </a:moveTo>
                  <a:cubicBezTo>
                    <a:pt x="10663" y="1"/>
                    <a:pt x="0" y="10664"/>
                    <a:pt x="0" y="23815"/>
                  </a:cubicBezTo>
                  <a:lnTo>
                    <a:pt x="2488" y="23815"/>
                  </a:lnTo>
                  <a:cubicBezTo>
                    <a:pt x="2488" y="11901"/>
                    <a:pt x="12085" y="2304"/>
                    <a:pt x="23814" y="2304"/>
                  </a:cubicBezTo>
                  <a:cubicBezTo>
                    <a:pt x="35728" y="2304"/>
                    <a:pt x="45325" y="11901"/>
                    <a:pt x="45325" y="23815"/>
                  </a:cubicBezTo>
                  <a:lnTo>
                    <a:pt x="47813" y="23815"/>
                  </a:lnTo>
                  <a:cubicBezTo>
                    <a:pt x="47813" y="10664"/>
                    <a:pt x="37150" y="1"/>
                    <a:pt x="2381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7"/>
            <p:cNvSpPr/>
            <p:nvPr/>
          </p:nvSpPr>
          <p:spPr>
            <a:xfrm>
              <a:off x="3516050" y="1979750"/>
              <a:ext cx="1070950" cy="537800"/>
            </a:xfrm>
            <a:custGeom>
              <a:avLst/>
              <a:gdLst/>
              <a:ahLst/>
              <a:cxnLst/>
              <a:rect l="l" t="t" r="r" b="b"/>
              <a:pathLst>
                <a:path w="42838" h="21512" extrusionOk="0">
                  <a:moveTo>
                    <a:pt x="21326" y="0"/>
                  </a:moveTo>
                  <a:cubicBezTo>
                    <a:pt x="9597" y="0"/>
                    <a:pt x="0" y="9597"/>
                    <a:pt x="0" y="21511"/>
                  </a:cubicBezTo>
                  <a:lnTo>
                    <a:pt x="2318" y="21511"/>
                  </a:lnTo>
                  <a:cubicBezTo>
                    <a:pt x="2318" y="10848"/>
                    <a:pt x="10848" y="2318"/>
                    <a:pt x="21326" y="2318"/>
                  </a:cubicBezTo>
                  <a:cubicBezTo>
                    <a:pt x="31989" y="2318"/>
                    <a:pt x="40520" y="10848"/>
                    <a:pt x="40520" y="21511"/>
                  </a:cubicBezTo>
                  <a:lnTo>
                    <a:pt x="42837" y="21511"/>
                  </a:lnTo>
                  <a:cubicBezTo>
                    <a:pt x="42837" y="9597"/>
                    <a:pt x="33240" y="0"/>
                    <a:pt x="2132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7"/>
            <p:cNvSpPr/>
            <p:nvPr/>
          </p:nvSpPr>
          <p:spPr>
            <a:xfrm>
              <a:off x="3631550" y="2095250"/>
              <a:ext cx="839925" cy="422300"/>
            </a:xfrm>
            <a:custGeom>
              <a:avLst/>
              <a:gdLst/>
              <a:ahLst/>
              <a:cxnLst/>
              <a:rect l="l" t="t" r="r" b="b"/>
              <a:pathLst>
                <a:path w="33597" h="16892" extrusionOk="0">
                  <a:moveTo>
                    <a:pt x="16706" y="1"/>
                  </a:moveTo>
                  <a:cubicBezTo>
                    <a:pt x="7465" y="1"/>
                    <a:pt x="1" y="7650"/>
                    <a:pt x="1" y="16891"/>
                  </a:cubicBezTo>
                  <a:lnTo>
                    <a:pt x="2489" y="16891"/>
                  </a:lnTo>
                  <a:cubicBezTo>
                    <a:pt x="2489" y="8887"/>
                    <a:pt x="8887" y="2489"/>
                    <a:pt x="16706" y="2489"/>
                  </a:cubicBezTo>
                  <a:cubicBezTo>
                    <a:pt x="24711" y="2489"/>
                    <a:pt x="31108" y="8887"/>
                    <a:pt x="31108" y="16891"/>
                  </a:cubicBezTo>
                  <a:lnTo>
                    <a:pt x="33597" y="16891"/>
                  </a:lnTo>
                  <a:cubicBezTo>
                    <a:pt x="33597" y="7650"/>
                    <a:pt x="26132" y="1"/>
                    <a:pt x="167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7"/>
            <p:cNvSpPr/>
            <p:nvPr/>
          </p:nvSpPr>
          <p:spPr>
            <a:xfrm>
              <a:off x="3693750" y="2157450"/>
              <a:ext cx="715525" cy="360100"/>
            </a:xfrm>
            <a:custGeom>
              <a:avLst/>
              <a:gdLst/>
              <a:ahLst/>
              <a:cxnLst/>
              <a:rect l="l" t="t" r="r" b="b"/>
              <a:pathLst>
                <a:path w="28621" h="14404" extrusionOk="0">
                  <a:moveTo>
                    <a:pt x="14218" y="1"/>
                  </a:moveTo>
                  <a:cubicBezTo>
                    <a:pt x="6399" y="1"/>
                    <a:pt x="1" y="6399"/>
                    <a:pt x="1" y="14403"/>
                  </a:cubicBezTo>
                  <a:lnTo>
                    <a:pt x="2318" y="14403"/>
                  </a:lnTo>
                  <a:cubicBezTo>
                    <a:pt x="2318" y="7820"/>
                    <a:pt x="7650" y="2489"/>
                    <a:pt x="14218" y="2489"/>
                  </a:cubicBezTo>
                  <a:cubicBezTo>
                    <a:pt x="20972" y="2489"/>
                    <a:pt x="26303" y="7820"/>
                    <a:pt x="26303" y="14403"/>
                  </a:cubicBezTo>
                  <a:lnTo>
                    <a:pt x="28620" y="14403"/>
                  </a:lnTo>
                  <a:cubicBezTo>
                    <a:pt x="28620" y="6399"/>
                    <a:pt x="22223" y="1"/>
                    <a:pt x="1421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7"/>
            <p:cNvSpPr/>
            <p:nvPr/>
          </p:nvSpPr>
          <p:spPr>
            <a:xfrm>
              <a:off x="3751700" y="2219650"/>
              <a:ext cx="599650" cy="297900"/>
            </a:xfrm>
            <a:custGeom>
              <a:avLst/>
              <a:gdLst/>
              <a:ahLst/>
              <a:cxnLst/>
              <a:rect l="l" t="t" r="r" b="b"/>
              <a:pathLst>
                <a:path w="23986" h="11916" extrusionOk="0">
                  <a:moveTo>
                    <a:pt x="11900" y="1"/>
                  </a:moveTo>
                  <a:cubicBezTo>
                    <a:pt x="5332" y="1"/>
                    <a:pt x="0" y="5332"/>
                    <a:pt x="0" y="11915"/>
                  </a:cubicBezTo>
                  <a:lnTo>
                    <a:pt x="2488" y="11915"/>
                  </a:lnTo>
                  <a:cubicBezTo>
                    <a:pt x="2488" y="6584"/>
                    <a:pt x="6754" y="2318"/>
                    <a:pt x="11900" y="2318"/>
                  </a:cubicBezTo>
                  <a:cubicBezTo>
                    <a:pt x="17232" y="2318"/>
                    <a:pt x="21497" y="6584"/>
                    <a:pt x="21497" y="11915"/>
                  </a:cubicBezTo>
                  <a:lnTo>
                    <a:pt x="23985" y="11915"/>
                  </a:lnTo>
                  <a:cubicBezTo>
                    <a:pt x="23985" y="5332"/>
                    <a:pt x="18654" y="1"/>
                    <a:pt x="1190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57"/>
          <p:cNvGrpSpPr/>
          <p:nvPr/>
        </p:nvGrpSpPr>
        <p:grpSpPr>
          <a:xfrm flipH="1">
            <a:off x="8559061" y="-593048"/>
            <a:ext cx="1154003" cy="1154003"/>
            <a:chOff x="-888300" y="-896475"/>
            <a:chExt cx="1769400" cy="1769400"/>
          </a:xfrm>
        </p:grpSpPr>
        <p:grpSp>
          <p:nvGrpSpPr>
            <p:cNvPr id="1301" name="Google Shape;1301;p57"/>
            <p:cNvGrpSpPr/>
            <p:nvPr/>
          </p:nvGrpSpPr>
          <p:grpSpPr>
            <a:xfrm>
              <a:off x="-888300" y="-896475"/>
              <a:ext cx="1769400" cy="1769400"/>
              <a:chOff x="-888300" y="-896475"/>
              <a:chExt cx="1769400" cy="1769400"/>
            </a:xfrm>
          </p:grpSpPr>
          <p:sp>
            <p:nvSpPr>
              <p:cNvPr id="1302" name="Google Shape;1302;p57"/>
              <p:cNvSpPr/>
              <p:nvPr/>
            </p:nvSpPr>
            <p:spPr>
              <a:xfrm>
                <a:off x="-888300" y="-896475"/>
                <a:ext cx="1769400" cy="17694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7"/>
              <p:cNvSpPr/>
              <p:nvPr/>
            </p:nvSpPr>
            <p:spPr>
              <a:xfrm>
                <a:off x="455075" y="439888"/>
                <a:ext cx="353700" cy="3537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57"/>
            <p:cNvSpPr/>
            <p:nvPr/>
          </p:nvSpPr>
          <p:spPr>
            <a:xfrm flipH="1">
              <a:off x="524030" y="549290"/>
              <a:ext cx="215797" cy="160176"/>
            </a:xfrm>
            <a:custGeom>
              <a:avLst/>
              <a:gdLst/>
              <a:ahLst/>
              <a:cxnLst/>
              <a:rect l="l" t="t" r="r" b="b"/>
              <a:pathLst>
                <a:path w="5517" h="4095" extrusionOk="0">
                  <a:moveTo>
                    <a:pt x="1422" y="0"/>
                  </a:moveTo>
                  <a:cubicBezTo>
                    <a:pt x="1067" y="0"/>
                    <a:pt x="711" y="185"/>
                    <a:pt x="541" y="356"/>
                  </a:cubicBezTo>
                  <a:cubicBezTo>
                    <a:pt x="0" y="896"/>
                    <a:pt x="185" y="1777"/>
                    <a:pt x="711" y="2133"/>
                  </a:cubicBezTo>
                  <a:lnTo>
                    <a:pt x="2844" y="4095"/>
                  </a:lnTo>
                  <a:lnTo>
                    <a:pt x="4976" y="2133"/>
                  </a:lnTo>
                  <a:cubicBezTo>
                    <a:pt x="5517" y="1777"/>
                    <a:pt x="5517" y="896"/>
                    <a:pt x="5161" y="356"/>
                  </a:cubicBezTo>
                  <a:cubicBezTo>
                    <a:pt x="4866" y="161"/>
                    <a:pt x="4519" y="22"/>
                    <a:pt x="4180" y="22"/>
                  </a:cubicBezTo>
                  <a:cubicBezTo>
                    <a:pt x="3899" y="22"/>
                    <a:pt x="3622" y="117"/>
                    <a:pt x="3384" y="356"/>
                  </a:cubicBezTo>
                  <a:lnTo>
                    <a:pt x="3029" y="541"/>
                  </a:lnTo>
                  <a:cubicBezTo>
                    <a:pt x="2936" y="626"/>
                    <a:pt x="2847" y="668"/>
                    <a:pt x="2759" y="668"/>
                  </a:cubicBezTo>
                  <a:cubicBezTo>
                    <a:pt x="2670" y="668"/>
                    <a:pt x="2581" y="626"/>
                    <a:pt x="2488" y="541"/>
                  </a:cubicBezTo>
                  <a:lnTo>
                    <a:pt x="2318" y="356"/>
                  </a:lnTo>
                  <a:cubicBezTo>
                    <a:pt x="2133" y="185"/>
                    <a:pt x="1778" y="0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6" name="Google Shape;1306;p58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2171"/>
            <a:ext cx="9144003" cy="5139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7" name="Google Shape;1307;p58"/>
          <p:cNvGrpSpPr/>
          <p:nvPr/>
        </p:nvGrpSpPr>
        <p:grpSpPr>
          <a:xfrm rot="10800000" flipH="1">
            <a:off x="-1861753" y="-153988"/>
            <a:ext cx="3688926" cy="1850947"/>
            <a:chOff x="3396275" y="1859950"/>
            <a:chExt cx="1310500" cy="657600"/>
          </a:xfrm>
        </p:grpSpPr>
        <p:sp>
          <p:nvSpPr>
            <p:cNvPr id="1308" name="Google Shape;1308;p58"/>
            <p:cNvSpPr/>
            <p:nvPr/>
          </p:nvSpPr>
          <p:spPr>
            <a:xfrm>
              <a:off x="3573975" y="2037675"/>
              <a:ext cx="955075" cy="479875"/>
            </a:xfrm>
            <a:custGeom>
              <a:avLst/>
              <a:gdLst/>
              <a:ahLst/>
              <a:cxnLst/>
              <a:rect l="l" t="t" r="r" b="b"/>
              <a:pathLst>
                <a:path w="38203" h="19195" extrusionOk="0">
                  <a:moveTo>
                    <a:pt x="19009" y="1"/>
                  </a:moveTo>
                  <a:cubicBezTo>
                    <a:pt x="8531" y="1"/>
                    <a:pt x="1" y="8531"/>
                    <a:pt x="1" y="19194"/>
                  </a:cubicBezTo>
                  <a:lnTo>
                    <a:pt x="2304" y="19194"/>
                  </a:lnTo>
                  <a:cubicBezTo>
                    <a:pt x="2304" y="9953"/>
                    <a:pt x="9768" y="2304"/>
                    <a:pt x="19009" y="2304"/>
                  </a:cubicBezTo>
                  <a:cubicBezTo>
                    <a:pt x="28435" y="2304"/>
                    <a:pt x="35900" y="9953"/>
                    <a:pt x="35900" y="19194"/>
                  </a:cubicBezTo>
                  <a:lnTo>
                    <a:pt x="38203" y="19194"/>
                  </a:lnTo>
                  <a:cubicBezTo>
                    <a:pt x="38203" y="8531"/>
                    <a:pt x="29672" y="1"/>
                    <a:pt x="1900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8"/>
            <p:cNvSpPr/>
            <p:nvPr/>
          </p:nvSpPr>
          <p:spPr>
            <a:xfrm>
              <a:off x="3396275" y="1859950"/>
              <a:ext cx="1310500" cy="657600"/>
            </a:xfrm>
            <a:custGeom>
              <a:avLst/>
              <a:gdLst/>
              <a:ahLst/>
              <a:cxnLst/>
              <a:rect l="l" t="t" r="r" b="b"/>
              <a:pathLst>
                <a:path w="52420" h="26304" extrusionOk="0">
                  <a:moveTo>
                    <a:pt x="26117" y="1"/>
                  </a:moveTo>
                  <a:cubicBezTo>
                    <a:pt x="11729" y="1"/>
                    <a:pt x="0" y="11730"/>
                    <a:pt x="0" y="26303"/>
                  </a:cubicBezTo>
                  <a:lnTo>
                    <a:pt x="2303" y="26303"/>
                  </a:lnTo>
                  <a:cubicBezTo>
                    <a:pt x="2303" y="13152"/>
                    <a:pt x="12966" y="2489"/>
                    <a:pt x="26117" y="2489"/>
                  </a:cubicBezTo>
                  <a:cubicBezTo>
                    <a:pt x="39453" y="2489"/>
                    <a:pt x="50116" y="13152"/>
                    <a:pt x="50116" y="26303"/>
                  </a:cubicBezTo>
                  <a:lnTo>
                    <a:pt x="52419" y="26303"/>
                  </a:lnTo>
                  <a:cubicBezTo>
                    <a:pt x="52419" y="11730"/>
                    <a:pt x="40690" y="1"/>
                    <a:pt x="261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8"/>
            <p:cNvSpPr/>
            <p:nvPr/>
          </p:nvSpPr>
          <p:spPr>
            <a:xfrm>
              <a:off x="3453850" y="1922150"/>
              <a:ext cx="1195350" cy="595400"/>
            </a:xfrm>
            <a:custGeom>
              <a:avLst/>
              <a:gdLst/>
              <a:ahLst/>
              <a:cxnLst/>
              <a:rect l="l" t="t" r="r" b="b"/>
              <a:pathLst>
                <a:path w="47814" h="23816" extrusionOk="0">
                  <a:moveTo>
                    <a:pt x="23814" y="1"/>
                  </a:moveTo>
                  <a:cubicBezTo>
                    <a:pt x="10663" y="1"/>
                    <a:pt x="0" y="10664"/>
                    <a:pt x="0" y="23815"/>
                  </a:cubicBezTo>
                  <a:lnTo>
                    <a:pt x="2488" y="23815"/>
                  </a:lnTo>
                  <a:cubicBezTo>
                    <a:pt x="2488" y="11901"/>
                    <a:pt x="12085" y="2304"/>
                    <a:pt x="23814" y="2304"/>
                  </a:cubicBezTo>
                  <a:cubicBezTo>
                    <a:pt x="35728" y="2304"/>
                    <a:pt x="45325" y="11901"/>
                    <a:pt x="45325" y="23815"/>
                  </a:cubicBezTo>
                  <a:lnTo>
                    <a:pt x="47813" y="23815"/>
                  </a:lnTo>
                  <a:cubicBezTo>
                    <a:pt x="47813" y="10664"/>
                    <a:pt x="37150" y="1"/>
                    <a:pt x="2381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8"/>
            <p:cNvSpPr/>
            <p:nvPr/>
          </p:nvSpPr>
          <p:spPr>
            <a:xfrm>
              <a:off x="3516050" y="1979750"/>
              <a:ext cx="1070950" cy="537800"/>
            </a:xfrm>
            <a:custGeom>
              <a:avLst/>
              <a:gdLst/>
              <a:ahLst/>
              <a:cxnLst/>
              <a:rect l="l" t="t" r="r" b="b"/>
              <a:pathLst>
                <a:path w="42838" h="21512" extrusionOk="0">
                  <a:moveTo>
                    <a:pt x="21326" y="0"/>
                  </a:moveTo>
                  <a:cubicBezTo>
                    <a:pt x="9597" y="0"/>
                    <a:pt x="0" y="9597"/>
                    <a:pt x="0" y="21511"/>
                  </a:cubicBezTo>
                  <a:lnTo>
                    <a:pt x="2318" y="21511"/>
                  </a:lnTo>
                  <a:cubicBezTo>
                    <a:pt x="2318" y="10848"/>
                    <a:pt x="10848" y="2318"/>
                    <a:pt x="21326" y="2318"/>
                  </a:cubicBezTo>
                  <a:cubicBezTo>
                    <a:pt x="31989" y="2318"/>
                    <a:pt x="40520" y="10848"/>
                    <a:pt x="40520" y="21511"/>
                  </a:cubicBezTo>
                  <a:lnTo>
                    <a:pt x="42837" y="21511"/>
                  </a:lnTo>
                  <a:cubicBezTo>
                    <a:pt x="42837" y="9597"/>
                    <a:pt x="33240" y="0"/>
                    <a:pt x="2132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8"/>
            <p:cNvSpPr/>
            <p:nvPr/>
          </p:nvSpPr>
          <p:spPr>
            <a:xfrm>
              <a:off x="3631550" y="2095250"/>
              <a:ext cx="839925" cy="422300"/>
            </a:xfrm>
            <a:custGeom>
              <a:avLst/>
              <a:gdLst/>
              <a:ahLst/>
              <a:cxnLst/>
              <a:rect l="l" t="t" r="r" b="b"/>
              <a:pathLst>
                <a:path w="33597" h="16892" extrusionOk="0">
                  <a:moveTo>
                    <a:pt x="16706" y="1"/>
                  </a:moveTo>
                  <a:cubicBezTo>
                    <a:pt x="7465" y="1"/>
                    <a:pt x="1" y="7650"/>
                    <a:pt x="1" y="16891"/>
                  </a:cubicBezTo>
                  <a:lnTo>
                    <a:pt x="2489" y="16891"/>
                  </a:lnTo>
                  <a:cubicBezTo>
                    <a:pt x="2489" y="8887"/>
                    <a:pt x="8887" y="2489"/>
                    <a:pt x="16706" y="2489"/>
                  </a:cubicBezTo>
                  <a:cubicBezTo>
                    <a:pt x="24711" y="2489"/>
                    <a:pt x="31108" y="8887"/>
                    <a:pt x="31108" y="16891"/>
                  </a:cubicBezTo>
                  <a:lnTo>
                    <a:pt x="33597" y="16891"/>
                  </a:lnTo>
                  <a:cubicBezTo>
                    <a:pt x="33597" y="7650"/>
                    <a:pt x="26132" y="1"/>
                    <a:pt x="167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8"/>
            <p:cNvSpPr/>
            <p:nvPr/>
          </p:nvSpPr>
          <p:spPr>
            <a:xfrm>
              <a:off x="3693750" y="2157450"/>
              <a:ext cx="715525" cy="360100"/>
            </a:xfrm>
            <a:custGeom>
              <a:avLst/>
              <a:gdLst/>
              <a:ahLst/>
              <a:cxnLst/>
              <a:rect l="l" t="t" r="r" b="b"/>
              <a:pathLst>
                <a:path w="28621" h="14404" extrusionOk="0">
                  <a:moveTo>
                    <a:pt x="14218" y="1"/>
                  </a:moveTo>
                  <a:cubicBezTo>
                    <a:pt x="6399" y="1"/>
                    <a:pt x="1" y="6399"/>
                    <a:pt x="1" y="14403"/>
                  </a:cubicBezTo>
                  <a:lnTo>
                    <a:pt x="2318" y="14403"/>
                  </a:lnTo>
                  <a:cubicBezTo>
                    <a:pt x="2318" y="7820"/>
                    <a:pt x="7650" y="2489"/>
                    <a:pt x="14218" y="2489"/>
                  </a:cubicBezTo>
                  <a:cubicBezTo>
                    <a:pt x="20972" y="2489"/>
                    <a:pt x="26303" y="7820"/>
                    <a:pt x="26303" y="14403"/>
                  </a:cubicBezTo>
                  <a:lnTo>
                    <a:pt x="28620" y="14403"/>
                  </a:lnTo>
                  <a:cubicBezTo>
                    <a:pt x="28620" y="6399"/>
                    <a:pt x="22223" y="1"/>
                    <a:pt x="1421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8"/>
            <p:cNvSpPr/>
            <p:nvPr/>
          </p:nvSpPr>
          <p:spPr>
            <a:xfrm>
              <a:off x="3751700" y="2219650"/>
              <a:ext cx="599650" cy="297900"/>
            </a:xfrm>
            <a:custGeom>
              <a:avLst/>
              <a:gdLst/>
              <a:ahLst/>
              <a:cxnLst/>
              <a:rect l="l" t="t" r="r" b="b"/>
              <a:pathLst>
                <a:path w="23986" h="11916" extrusionOk="0">
                  <a:moveTo>
                    <a:pt x="11900" y="1"/>
                  </a:moveTo>
                  <a:cubicBezTo>
                    <a:pt x="5332" y="1"/>
                    <a:pt x="0" y="5332"/>
                    <a:pt x="0" y="11915"/>
                  </a:cubicBezTo>
                  <a:lnTo>
                    <a:pt x="2488" y="11915"/>
                  </a:lnTo>
                  <a:cubicBezTo>
                    <a:pt x="2488" y="6584"/>
                    <a:pt x="6754" y="2318"/>
                    <a:pt x="11900" y="2318"/>
                  </a:cubicBezTo>
                  <a:cubicBezTo>
                    <a:pt x="17232" y="2318"/>
                    <a:pt x="21497" y="6584"/>
                    <a:pt x="21497" y="11915"/>
                  </a:cubicBezTo>
                  <a:lnTo>
                    <a:pt x="23985" y="11915"/>
                  </a:lnTo>
                  <a:cubicBezTo>
                    <a:pt x="23985" y="5332"/>
                    <a:pt x="18654" y="1"/>
                    <a:pt x="1190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58"/>
          <p:cNvGrpSpPr/>
          <p:nvPr/>
        </p:nvGrpSpPr>
        <p:grpSpPr>
          <a:xfrm flipH="1">
            <a:off x="-1861753" y="3454662"/>
            <a:ext cx="3688926" cy="1850947"/>
            <a:chOff x="3396275" y="1859950"/>
            <a:chExt cx="1310500" cy="657600"/>
          </a:xfrm>
        </p:grpSpPr>
        <p:sp>
          <p:nvSpPr>
            <p:cNvPr id="1316" name="Google Shape;1316;p58"/>
            <p:cNvSpPr/>
            <p:nvPr/>
          </p:nvSpPr>
          <p:spPr>
            <a:xfrm>
              <a:off x="3573975" y="2037675"/>
              <a:ext cx="955075" cy="479875"/>
            </a:xfrm>
            <a:custGeom>
              <a:avLst/>
              <a:gdLst/>
              <a:ahLst/>
              <a:cxnLst/>
              <a:rect l="l" t="t" r="r" b="b"/>
              <a:pathLst>
                <a:path w="38203" h="19195" extrusionOk="0">
                  <a:moveTo>
                    <a:pt x="19009" y="1"/>
                  </a:moveTo>
                  <a:cubicBezTo>
                    <a:pt x="8531" y="1"/>
                    <a:pt x="1" y="8531"/>
                    <a:pt x="1" y="19194"/>
                  </a:cubicBezTo>
                  <a:lnTo>
                    <a:pt x="2304" y="19194"/>
                  </a:lnTo>
                  <a:cubicBezTo>
                    <a:pt x="2304" y="9953"/>
                    <a:pt x="9768" y="2304"/>
                    <a:pt x="19009" y="2304"/>
                  </a:cubicBezTo>
                  <a:cubicBezTo>
                    <a:pt x="28435" y="2304"/>
                    <a:pt x="35900" y="9953"/>
                    <a:pt x="35900" y="19194"/>
                  </a:cubicBezTo>
                  <a:lnTo>
                    <a:pt x="38203" y="19194"/>
                  </a:lnTo>
                  <a:cubicBezTo>
                    <a:pt x="38203" y="8531"/>
                    <a:pt x="29672" y="1"/>
                    <a:pt x="1900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8"/>
            <p:cNvSpPr/>
            <p:nvPr/>
          </p:nvSpPr>
          <p:spPr>
            <a:xfrm>
              <a:off x="3396275" y="1859950"/>
              <a:ext cx="1310500" cy="657600"/>
            </a:xfrm>
            <a:custGeom>
              <a:avLst/>
              <a:gdLst/>
              <a:ahLst/>
              <a:cxnLst/>
              <a:rect l="l" t="t" r="r" b="b"/>
              <a:pathLst>
                <a:path w="52420" h="26304" extrusionOk="0">
                  <a:moveTo>
                    <a:pt x="26117" y="1"/>
                  </a:moveTo>
                  <a:cubicBezTo>
                    <a:pt x="11729" y="1"/>
                    <a:pt x="0" y="11730"/>
                    <a:pt x="0" y="26303"/>
                  </a:cubicBezTo>
                  <a:lnTo>
                    <a:pt x="2303" y="26303"/>
                  </a:lnTo>
                  <a:cubicBezTo>
                    <a:pt x="2303" y="13152"/>
                    <a:pt x="12966" y="2489"/>
                    <a:pt x="26117" y="2489"/>
                  </a:cubicBezTo>
                  <a:cubicBezTo>
                    <a:pt x="39453" y="2489"/>
                    <a:pt x="50116" y="13152"/>
                    <a:pt x="50116" y="26303"/>
                  </a:cubicBezTo>
                  <a:lnTo>
                    <a:pt x="52419" y="26303"/>
                  </a:lnTo>
                  <a:cubicBezTo>
                    <a:pt x="52419" y="11730"/>
                    <a:pt x="40690" y="1"/>
                    <a:pt x="261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8"/>
            <p:cNvSpPr/>
            <p:nvPr/>
          </p:nvSpPr>
          <p:spPr>
            <a:xfrm>
              <a:off x="3453850" y="1922150"/>
              <a:ext cx="1195350" cy="595400"/>
            </a:xfrm>
            <a:custGeom>
              <a:avLst/>
              <a:gdLst/>
              <a:ahLst/>
              <a:cxnLst/>
              <a:rect l="l" t="t" r="r" b="b"/>
              <a:pathLst>
                <a:path w="47814" h="23816" extrusionOk="0">
                  <a:moveTo>
                    <a:pt x="23814" y="1"/>
                  </a:moveTo>
                  <a:cubicBezTo>
                    <a:pt x="10663" y="1"/>
                    <a:pt x="0" y="10664"/>
                    <a:pt x="0" y="23815"/>
                  </a:cubicBezTo>
                  <a:lnTo>
                    <a:pt x="2488" y="23815"/>
                  </a:lnTo>
                  <a:cubicBezTo>
                    <a:pt x="2488" y="11901"/>
                    <a:pt x="12085" y="2304"/>
                    <a:pt x="23814" y="2304"/>
                  </a:cubicBezTo>
                  <a:cubicBezTo>
                    <a:pt x="35728" y="2304"/>
                    <a:pt x="45325" y="11901"/>
                    <a:pt x="45325" y="23815"/>
                  </a:cubicBezTo>
                  <a:lnTo>
                    <a:pt x="47813" y="23815"/>
                  </a:lnTo>
                  <a:cubicBezTo>
                    <a:pt x="47813" y="10664"/>
                    <a:pt x="37150" y="1"/>
                    <a:pt x="2381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8"/>
            <p:cNvSpPr/>
            <p:nvPr/>
          </p:nvSpPr>
          <p:spPr>
            <a:xfrm>
              <a:off x="3516050" y="1979750"/>
              <a:ext cx="1070950" cy="537800"/>
            </a:xfrm>
            <a:custGeom>
              <a:avLst/>
              <a:gdLst/>
              <a:ahLst/>
              <a:cxnLst/>
              <a:rect l="l" t="t" r="r" b="b"/>
              <a:pathLst>
                <a:path w="42838" h="21512" extrusionOk="0">
                  <a:moveTo>
                    <a:pt x="21326" y="0"/>
                  </a:moveTo>
                  <a:cubicBezTo>
                    <a:pt x="9597" y="0"/>
                    <a:pt x="0" y="9597"/>
                    <a:pt x="0" y="21511"/>
                  </a:cubicBezTo>
                  <a:lnTo>
                    <a:pt x="2318" y="21511"/>
                  </a:lnTo>
                  <a:cubicBezTo>
                    <a:pt x="2318" y="10848"/>
                    <a:pt x="10848" y="2318"/>
                    <a:pt x="21326" y="2318"/>
                  </a:cubicBezTo>
                  <a:cubicBezTo>
                    <a:pt x="31989" y="2318"/>
                    <a:pt x="40520" y="10848"/>
                    <a:pt x="40520" y="21511"/>
                  </a:cubicBezTo>
                  <a:lnTo>
                    <a:pt x="42837" y="21511"/>
                  </a:lnTo>
                  <a:cubicBezTo>
                    <a:pt x="42837" y="9597"/>
                    <a:pt x="33240" y="0"/>
                    <a:pt x="2132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8"/>
            <p:cNvSpPr/>
            <p:nvPr/>
          </p:nvSpPr>
          <p:spPr>
            <a:xfrm>
              <a:off x="3631550" y="2095250"/>
              <a:ext cx="839925" cy="422300"/>
            </a:xfrm>
            <a:custGeom>
              <a:avLst/>
              <a:gdLst/>
              <a:ahLst/>
              <a:cxnLst/>
              <a:rect l="l" t="t" r="r" b="b"/>
              <a:pathLst>
                <a:path w="33597" h="16892" extrusionOk="0">
                  <a:moveTo>
                    <a:pt x="16706" y="1"/>
                  </a:moveTo>
                  <a:cubicBezTo>
                    <a:pt x="7465" y="1"/>
                    <a:pt x="1" y="7650"/>
                    <a:pt x="1" y="16891"/>
                  </a:cubicBezTo>
                  <a:lnTo>
                    <a:pt x="2489" y="16891"/>
                  </a:lnTo>
                  <a:cubicBezTo>
                    <a:pt x="2489" y="8887"/>
                    <a:pt x="8887" y="2489"/>
                    <a:pt x="16706" y="2489"/>
                  </a:cubicBezTo>
                  <a:cubicBezTo>
                    <a:pt x="24711" y="2489"/>
                    <a:pt x="31108" y="8887"/>
                    <a:pt x="31108" y="16891"/>
                  </a:cubicBezTo>
                  <a:lnTo>
                    <a:pt x="33597" y="16891"/>
                  </a:lnTo>
                  <a:cubicBezTo>
                    <a:pt x="33597" y="7650"/>
                    <a:pt x="26132" y="1"/>
                    <a:pt x="167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8"/>
            <p:cNvSpPr/>
            <p:nvPr/>
          </p:nvSpPr>
          <p:spPr>
            <a:xfrm>
              <a:off x="3693750" y="2157450"/>
              <a:ext cx="715525" cy="360100"/>
            </a:xfrm>
            <a:custGeom>
              <a:avLst/>
              <a:gdLst/>
              <a:ahLst/>
              <a:cxnLst/>
              <a:rect l="l" t="t" r="r" b="b"/>
              <a:pathLst>
                <a:path w="28621" h="14404" extrusionOk="0">
                  <a:moveTo>
                    <a:pt x="14218" y="1"/>
                  </a:moveTo>
                  <a:cubicBezTo>
                    <a:pt x="6399" y="1"/>
                    <a:pt x="1" y="6399"/>
                    <a:pt x="1" y="14403"/>
                  </a:cubicBezTo>
                  <a:lnTo>
                    <a:pt x="2318" y="14403"/>
                  </a:lnTo>
                  <a:cubicBezTo>
                    <a:pt x="2318" y="7820"/>
                    <a:pt x="7650" y="2489"/>
                    <a:pt x="14218" y="2489"/>
                  </a:cubicBezTo>
                  <a:cubicBezTo>
                    <a:pt x="20972" y="2489"/>
                    <a:pt x="26303" y="7820"/>
                    <a:pt x="26303" y="14403"/>
                  </a:cubicBezTo>
                  <a:lnTo>
                    <a:pt x="28620" y="14403"/>
                  </a:lnTo>
                  <a:cubicBezTo>
                    <a:pt x="28620" y="6399"/>
                    <a:pt x="22223" y="1"/>
                    <a:pt x="1421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8"/>
            <p:cNvSpPr/>
            <p:nvPr/>
          </p:nvSpPr>
          <p:spPr>
            <a:xfrm>
              <a:off x="3751700" y="2219650"/>
              <a:ext cx="599650" cy="297900"/>
            </a:xfrm>
            <a:custGeom>
              <a:avLst/>
              <a:gdLst/>
              <a:ahLst/>
              <a:cxnLst/>
              <a:rect l="l" t="t" r="r" b="b"/>
              <a:pathLst>
                <a:path w="23986" h="11916" extrusionOk="0">
                  <a:moveTo>
                    <a:pt x="11900" y="1"/>
                  </a:moveTo>
                  <a:cubicBezTo>
                    <a:pt x="5332" y="1"/>
                    <a:pt x="0" y="5332"/>
                    <a:pt x="0" y="11915"/>
                  </a:cubicBezTo>
                  <a:lnTo>
                    <a:pt x="2488" y="11915"/>
                  </a:lnTo>
                  <a:cubicBezTo>
                    <a:pt x="2488" y="6584"/>
                    <a:pt x="6754" y="2318"/>
                    <a:pt x="11900" y="2318"/>
                  </a:cubicBezTo>
                  <a:cubicBezTo>
                    <a:pt x="17232" y="2318"/>
                    <a:pt x="21497" y="6584"/>
                    <a:pt x="21497" y="11915"/>
                  </a:cubicBezTo>
                  <a:lnTo>
                    <a:pt x="23985" y="11915"/>
                  </a:lnTo>
                  <a:cubicBezTo>
                    <a:pt x="23985" y="5332"/>
                    <a:pt x="18654" y="1"/>
                    <a:pt x="1190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58"/>
          <p:cNvGrpSpPr/>
          <p:nvPr/>
        </p:nvGrpSpPr>
        <p:grpSpPr>
          <a:xfrm rot="10800000" flipH="1">
            <a:off x="7343522" y="-153988"/>
            <a:ext cx="3688926" cy="1850947"/>
            <a:chOff x="3396275" y="1859950"/>
            <a:chExt cx="1310500" cy="657600"/>
          </a:xfrm>
        </p:grpSpPr>
        <p:sp>
          <p:nvSpPr>
            <p:cNvPr id="1324" name="Google Shape;1324;p58"/>
            <p:cNvSpPr/>
            <p:nvPr/>
          </p:nvSpPr>
          <p:spPr>
            <a:xfrm>
              <a:off x="3573975" y="2037675"/>
              <a:ext cx="955075" cy="479875"/>
            </a:xfrm>
            <a:custGeom>
              <a:avLst/>
              <a:gdLst/>
              <a:ahLst/>
              <a:cxnLst/>
              <a:rect l="l" t="t" r="r" b="b"/>
              <a:pathLst>
                <a:path w="38203" h="19195" extrusionOk="0">
                  <a:moveTo>
                    <a:pt x="19009" y="1"/>
                  </a:moveTo>
                  <a:cubicBezTo>
                    <a:pt x="8531" y="1"/>
                    <a:pt x="1" y="8531"/>
                    <a:pt x="1" y="19194"/>
                  </a:cubicBezTo>
                  <a:lnTo>
                    <a:pt x="2304" y="19194"/>
                  </a:lnTo>
                  <a:cubicBezTo>
                    <a:pt x="2304" y="9953"/>
                    <a:pt x="9768" y="2304"/>
                    <a:pt x="19009" y="2304"/>
                  </a:cubicBezTo>
                  <a:cubicBezTo>
                    <a:pt x="28435" y="2304"/>
                    <a:pt x="35900" y="9953"/>
                    <a:pt x="35900" y="19194"/>
                  </a:cubicBezTo>
                  <a:lnTo>
                    <a:pt x="38203" y="19194"/>
                  </a:lnTo>
                  <a:cubicBezTo>
                    <a:pt x="38203" y="8531"/>
                    <a:pt x="29672" y="1"/>
                    <a:pt x="1900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8"/>
            <p:cNvSpPr/>
            <p:nvPr/>
          </p:nvSpPr>
          <p:spPr>
            <a:xfrm>
              <a:off x="3396275" y="1859950"/>
              <a:ext cx="1310500" cy="657600"/>
            </a:xfrm>
            <a:custGeom>
              <a:avLst/>
              <a:gdLst/>
              <a:ahLst/>
              <a:cxnLst/>
              <a:rect l="l" t="t" r="r" b="b"/>
              <a:pathLst>
                <a:path w="52420" h="26304" extrusionOk="0">
                  <a:moveTo>
                    <a:pt x="26117" y="1"/>
                  </a:moveTo>
                  <a:cubicBezTo>
                    <a:pt x="11729" y="1"/>
                    <a:pt x="0" y="11730"/>
                    <a:pt x="0" y="26303"/>
                  </a:cubicBezTo>
                  <a:lnTo>
                    <a:pt x="2303" y="26303"/>
                  </a:lnTo>
                  <a:cubicBezTo>
                    <a:pt x="2303" y="13152"/>
                    <a:pt x="12966" y="2489"/>
                    <a:pt x="26117" y="2489"/>
                  </a:cubicBezTo>
                  <a:cubicBezTo>
                    <a:pt x="39453" y="2489"/>
                    <a:pt x="50116" y="13152"/>
                    <a:pt x="50116" y="26303"/>
                  </a:cubicBezTo>
                  <a:lnTo>
                    <a:pt x="52419" y="26303"/>
                  </a:lnTo>
                  <a:cubicBezTo>
                    <a:pt x="52419" y="11730"/>
                    <a:pt x="40690" y="1"/>
                    <a:pt x="261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8"/>
            <p:cNvSpPr/>
            <p:nvPr/>
          </p:nvSpPr>
          <p:spPr>
            <a:xfrm>
              <a:off x="3453850" y="1922150"/>
              <a:ext cx="1195350" cy="595400"/>
            </a:xfrm>
            <a:custGeom>
              <a:avLst/>
              <a:gdLst/>
              <a:ahLst/>
              <a:cxnLst/>
              <a:rect l="l" t="t" r="r" b="b"/>
              <a:pathLst>
                <a:path w="47814" h="23816" extrusionOk="0">
                  <a:moveTo>
                    <a:pt x="23814" y="1"/>
                  </a:moveTo>
                  <a:cubicBezTo>
                    <a:pt x="10663" y="1"/>
                    <a:pt x="0" y="10664"/>
                    <a:pt x="0" y="23815"/>
                  </a:cubicBezTo>
                  <a:lnTo>
                    <a:pt x="2488" y="23815"/>
                  </a:lnTo>
                  <a:cubicBezTo>
                    <a:pt x="2488" y="11901"/>
                    <a:pt x="12085" y="2304"/>
                    <a:pt x="23814" y="2304"/>
                  </a:cubicBezTo>
                  <a:cubicBezTo>
                    <a:pt x="35728" y="2304"/>
                    <a:pt x="45325" y="11901"/>
                    <a:pt x="45325" y="23815"/>
                  </a:cubicBezTo>
                  <a:lnTo>
                    <a:pt x="47813" y="23815"/>
                  </a:lnTo>
                  <a:cubicBezTo>
                    <a:pt x="47813" y="10664"/>
                    <a:pt x="37150" y="1"/>
                    <a:pt x="2381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8"/>
            <p:cNvSpPr/>
            <p:nvPr/>
          </p:nvSpPr>
          <p:spPr>
            <a:xfrm>
              <a:off x="3516050" y="1979750"/>
              <a:ext cx="1070950" cy="537800"/>
            </a:xfrm>
            <a:custGeom>
              <a:avLst/>
              <a:gdLst/>
              <a:ahLst/>
              <a:cxnLst/>
              <a:rect l="l" t="t" r="r" b="b"/>
              <a:pathLst>
                <a:path w="42838" h="21512" extrusionOk="0">
                  <a:moveTo>
                    <a:pt x="21326" y="0"/>
                  </a:moveTo>
                  <a:cubicBezTo>
                    <a:pt x="9597" y="0"/>
                    <a:pt x="0" y="9597"/>
                    <a:pt x="0" y="21511"/>
                  </a:cubicBezTo>
                  <a:lnTo>
                    <a:pt x="2318" y="21511"/>
                  </a:lnTo>
                  <a:cubicBezTo>
                    <a:pt x="2318" y="10848"/>
                    <a:pt x="10848" y="2318"/>
                    <a:pt x="21326" y="2318"/>
                  </a:cubicBezTo>
                  <a:cubicBezTo>
                    <a:pt x="31989" y="2318"/>
                    <a:pt x="40520" y="10848"/>
                    <a:pt x="40520" y="21511"/>
                  </a:cubicBezTo>
                  <a:lnTo>
                    <a:pt x="42837" y="21511"/>
                  </a:lnTo>
                  <a:cubicBezTo>
                    <a:pt x="42837" y="9597"/>
                    <a:pt x="33240" y="0"/>
                    <a:pt x="2132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8"/>
            <p:cNvSpPr/>
            <p:nvPr/>
          </p:nvSpPr>
          <p:spPr>
            <a:xfrm>
              <a:off x="3631550" y="2095250"/>
              <a:ext cx="839925" cy="422300"/>
            </a:xfrm>
            <a:custGeom>
              <a:avLst/>
              <a:gdLst/>
              <a:ahLst/>
              <a:cxnLst/>
              <a:rect l="l" t="t" r="r" b="b"/>
              <a:pathLst>
                <a:path w="33597" h="16892" extrusionOk="0">
                  <a:moveTo>
                    <a:pt x="16706" y="1"/>
                  </a:moveTo>
                  <a:cubicBezTo>
                    <a:pt x="7465" y="1"/>
                    <a:pt x="1" y="7650"/>
                    <a:pt x="1" y="16891"/>
                  </a:cubicBezTo>
                  <a:lnTo>
                    <a:pt x="2489" y="16891"/>
                  </a:lnTo>
                  <a:cubicBezTo>
                    <a:pt x="2489" y="8887"/>
                    <a:pt x="8887" y="2489"/>
                    <a:pt x="16706" y="2489"/>
                  </a:cubicBezTo>
                  <a:cubicBezTo>
                    <a:pt x="24711" y="2489"/>
                    <a:pt x="31108" y="8887"/>
                    <a:pt x="31108" y="16891"/>
                  </a:cubicBezTo>
                  <a:lnTo>
                    <a:pt x="33597" y="16891"/>
                  </a:lnTo>
                  <a:cubicBezTo>
                    <a:pt x="33597" y="7650"/>
                    <a:pt x="26132" y="1"/>
                    <a:pt x="167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8"/>
            <p:cNvSpPr/>
            <p:nvPr/>
          </p:nvSpPr>
          <p:spPr>
            <a:xfrm>
              <a:off x="3693750" y="2157450"/>
              <a:ext cx="715525" cy="360100"/>
            </a:xfrm>
            <a:custGeom>
              <a:avLst/>
              <a:gdLst/>
              <a:ahLst/>
              <a:cxnLst/>
              <a:rect l="l" t="t" r="r" b="b"/>
              <a:pathLst>
                <a:path w="28621" h="14404" extrusionOk="0">
                  <a:moveTo>
                    <a:pt x="14218" y="1"/>
                  </a:moveTo>
                  <a:cubicBezTo>
                    <a:pt x="6399" y="1"/>
                    <a:pt x="1" y="6399"/>
                    <a:pt x="1" y="14403"/>
                  </a:cubicBezTo>
                  <a:lnTo>
                    <a:pt x="2318" y="14403"/>
                  </a:lnTo>
                  <a:cubicBezTo>
                    <a:pt x="2318" y="7820"/>
                    <a:pt x="7650" y="2489"/>
                    <a:pt x="14218" y="2489"/>
                  </a:cubicBezTo>
                  <a:cubicBezTo>
                    <a:pt x="20972" y="2489"/>
                    <a:pt x="26303" y="7820"/>
                    <a:pt x="26303" y="14403"/>
                  </a:cubicBezTo>
                  <a:lnTo>
                    <a:pt x="28620" y="14403"/>
                  </a:lnTo>
                  <a:cubicBezTo>
                    <a:pt x="28620" y="6399"/>
                    <a:pt x="22223" y="1"/>
                    <a:pt x="1421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8"/>
            <p:cNvSpPr/>
            <p:nvPr/>
          </p:nvSpPr>
          <p:spPr>
            <a:xfrm>
              <a:off x="3751700" y="2219650"/>
              <a:ext cx="599650" cy="297900"/>
            </a:xfrm>
            <a:custGeom>
              <a:avLst/>
              <a:gdLst/>
              <a:ahLst/>
              <a:cxnLst/>
              <a:rect l="l" t="t" r="r" b="b"/>
              <a:pathLst>
                <a:path w="23986" h="11916" extrusionOk="0">
                  <a:moveTo>
                    <a:pt x="11900" y="1"/>
                  </a:moveTo>
                  <a:cubicBezTo>
                    <a:pt x="5332" y="1"/>
                    <a:pt x="0" y="5332"/>
                    <a:pt x="0" y="11915"/>
                  </a:cubicBezTo>
                  <a:lnTo>
                    <a:pt x="2488" y="11915"/>
                  </a:lnTo>
                  <a:cubicBezTo>
                    <a:pt x="2488" y="6584"/>
                    <a:pt x="6754" y="2318"/>
                    <a:pt x="11900" y="2318"/>
                  </a:cubicBezTo>
                  <a:cubicBezTo>
                    <a:pt x="17232" y="2318"/>
                    <a:pt x="21497" y="6584"/>
                    <a:pt x="21497" y="11915"/>
                  </a:cubicBezTo>
                  <a:lnTo>
                    <a:pt x="23985" y="11915"/>
                  </a:lnTo>
                  <a:cubicBezTo>
                    <a:pt x="23985" y="5332"/>
                    <a:pt x="18654" y="1"/>
                    <a:pt x="1190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58"/>
          <p:cNvGrpSpPr/>
          <p:nvPr/>
        </p:nvGrpSpPr>
        <p:grpSpPr>
          <a:xfrm flipH="1">
            <a:off x="7343522" y="3454662"/>
            <a:ext cx="3688926" cy="1850947"/>
            <a:chOff x="3396275" y="1859950"/>
            <a:chExt cx="1310500" cy="657600"/>
          </a:xfrm>
        </p:grpSpPr>
        <p:sp>
          <p:nvSpPr>
            <p:cNvPr id="1332" name="Google Shape;1332;p58"/>
            <p:cNvSpPr/>
            <p:nvPr/>
          </p:nvSpPr>
          <p:spPr>
            <a:xfrm>
              <a:off x="3573975" y="2037675"/>
              <a:ext cx="955075" cy="479875"/>
            </a:xfrm>
            <a:custGeom>
              <a:avLst/>
              <a:gdLst/>
              <a:ahLst/>
              <a:cxnLst/>
              <a:rect l="l" t="t" r="r" b="b"/>
              <a:pathLst>
                <a:path w="38203" h="19195" extrusionOk="0">
                  <a:moveTo>
                    <a:pt x="19009" y="1"/>
                  </a:moveTo>
                  <a:cubicBezTo>
                    <a:pt x="8531" y="1"/>
                    <a:pt x="1" y="8531"/>
                    <a:pt x="1" y="19194"/>
                  </a:cubicBezTo>
                  <a:lnTo>
                    <a:pt x="2304" y="19194"/>
                  </a:lnTo>
                  <a:cubicBezTo>
                    <a:pt x="2304" y="9953"/>
                    <a:pt x="9768" y="2304"/>
                    <a:pt x="19009" y="2304"/>
                  </a:cubicBezTo>
                  <a:cubicBezTo>
                    <a:pt x="28435" y="2304"/>
                    <a:pt x="35900" y="9953"/>
                    <a:pt x="35900" y="19194"/>
                  </a:cubicBezTo>
                  <a:lnTo>
                    <a:pt x="38203" y="19194"/>
                  </a:lnTo>
                  <a:cubicBezTo>
                    <a:pt x="38203" y="8531"/>
                    <a:pt x="29672" y="1"/>
                    <a:pt x="1900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8"/>
            <p:cNvSpPr/>
            <p:nvPr/>
          </p:nvSpPr>
          <p:spPr>
            <a:xfrm>
              <a:off x="3396275" y="1859950"/>
              <a:ext cx="1310500" cy="657600"/>
            </a:xfrm>
            <a:custGeom>
              <a:avLst/>
              <a:gdLst/>
              <a:ahLst/>
              <a:cxnLst/>
              <a:rect l="l" t="t" r="r" b="b"/>
              <a:pathLst>
                <a:path w="52420" h="26304" extrusionOk="0">
                  <a:moveTo>
                    <a:pt x="26117" y="1"/>
                  </a:moveTo>
                  <a:cubicBezTo>
                    <a:pt x="11729" y="1"/>
                    <a:pt x="0" y="11730"/>
                    <a:pt x="0" y="26303"/>
                  </a:cubicBezTo>
                  <a:lnTo>
                    <a:pt x="2303" y="26303"/>
                  </a:lnTo>
                  <a:cubicBezTo>
                    <a:pt x="2303" y="13152"/>
                    <a:pt x="12966" y="2489"/>
                    <a:pt x="26117" y="2489"/>
                  </a:cubicBezTo>
                  <a:cubicBezTo>
                    <a:pt x="39453" y="2489"/>
                    <a:pt x="50116" y="13152"/>
                    <a:pt x="50116" y="26303"/>
                  </a:cubicBezTo>
                  <a:lnTo>
                    <a:pt x="52419" y="26303"/>
                  </a:lnTo>
                  <a:cubicBezTo>
                    <a:pt x="52419" y="11730"/>
                    <a:pt x="40690" y="1"/>
                    <a:pt x="261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8"/>
            <p:cNvSpPr/>
            <p:nvPr/>
          </p:nvSpPr>
          <p:spPr>
            <a:xfrm>
              <a:off x="3453850" y="1922150"/>
              <a:ext cx="1195350" cy="595400"/>
            </a:xfrm>
            <a:custGeom>
              <a:avLst/>
              <a:gdLst/>
              <a:ahLst/>
              <a:cxnLst/>
              <a:rect l="l" t="t" r="r" b="b"/>
              <a:pathLst>
                <a:path w="47814" h="23816" extrusionOk="0">
                  <a:moveTo>
                    <a:pt x="23814" y="1"/>
                  </a:moveTo>
                  <a:cubicBezTo>
                    <a:pt x="10663" y="1"/>
                    <a:pt x="0" y="10664"/>
                    <a:pt x="0" y="23815"/>
                  </a:cubicBezTo>
                  <a:lnTo>
                    <a:pt x="2488" y="23815"/>
                  </a:lnTo>
                  <a:cubicBezTo>
                    <a:pt x="2488" y="11901"/>
                    <a:pt x="12085" y="2304"/>
                    <a:pt x="23814" y="2304"/>
                  </a:cubicBezTo>
                  <a:cubicBezTo>
                    <a:pt x="35728" y="2304"/>
                    <a:pt x="45325" y="11901"/>
                    <a:pt x="45325" y="23815"/>
                  </a:cubicBezTo>
                  <a:lnTo>
                    <a:pt x="47813" y="23815"/>
                  </a:lnTo>
                  <a:cubicBezTo>
                    <a:pt x="47813" y="10664"/>
                    <a:pt x="37150" y="1"/>
                    <a:pt x="2381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8"/>
            <p:cNvSpPr/>
            <p:nvPr/>
          </p:nvSpPr>
          <p:spPr>
            <a:xfrm>
              <a:off x="3516050" y="1979750"/>
              <a:ext cx="1070950" cy="537800"/>
            </a:xfrm>
            <a:custGeom>
              <a:avLst/>
              <a:gdLst/>
              <a:ahLst/>
              <a:cxnLst/>
              <a:rect l="l" t="t" r="r" b="b"/>
              <a:pathLst>
                <a:path w="42838" h="21512" extrusionOk="0">
                  <a:moveTo>
                    <a:pt x="21326" y="0"/>
                  </a:moveTo>
                  <a:cubicBezTo>
                    <a:pt x="9597" y="0"/>
                    <a:pt x="0" y="9597"/>
                    <a:pt x="0" y="21511"/>
                  </a:cubicBezTo>
                  <a:lnTo>
                    <a:pt x="2318" y="21511"/>
                  </a:lnTo>
                  <a:cubicBezTo>
                    <a:pt x="2318" y="10848"/>
                    <a:pt x="10848" y="2318"/>
                    <a:pt x="21326" y="2318"/>
                  </a:cubicBezTo>
                  <a:cubicBezTo>
                    <a:pt x="31989" y="2318"/>
                    <a:pt x="40520" y="10848"/>
                    <a:pt x="40520" y="21511"/>
                  </a:cubicBezTo>
                  <a:lnTo>
                    <a:pt x="42837" y="21511"/>
                  </a:lnTo>
                  <a:cubicBezTo>
                    <a:pt x="42837" y="9597"/>
                    <a:pt x="33240" y="0"/>
                    <a:pt x="2132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8"/>
            <p:cNvSpPr/>
            <p:nvPr/>
          </p:nvSpPr>
          <p:spPr>
            <a:xfrm>
              <a:off x="3631550" y="2095250"/>
              <a:ext cx="839925" cy="422300"/>
            </a:xfrm>
            <a:custGeom>
              <a:avLst/>
              <a:gdLst/>
              <a:ahLst/>
              <a:cxnLst/>
              <a:rect l="l" t="t" r="r" b="b"/>
              <a:pathLst>
                <a:path w="33597" h="16892" extrusionOk="0">
                  <a:moveTo>
                    <a:pt x="16706" y="1"/>
                  </a:moveTo>
                  <a:cubicBezTo>
                    <a:pt x="7465" y="1"/>
                    <a:pt x="1" y="7650"/>
                    <a:pt x="1" y="16891"/>
                  </a:cubicBezTo>
                  <a:lnTo>
                    <a:pt x="2489" y="16891"/>
                  </a:lnTo>
                  <a:cubicBezTo>
                    <a:pt x="2489" y="8887"/>
                    <a:pt x="8887" y="2489"/>
                    <a:pt x="16706" y="2489"/>
                  </a:cubicBezTo>
                  <a:cubicBezTo>
                    <a:pt x="24711" y="2489"/>
                    <a:pt x="31108" y="8887"/>
                    <a:pt x="31108" y="16891"/>
                  </a:cubicBezTo>
                  <a:lnTo>
                    <a:pt x="33597" y="16891"/>
                  </a:lnTo>
                  <a:cubicBezTo>
                    <a:pt x="33597" y="7650"/>
                    <a:pt x="26132" y="1"/>
                    <a:pt x="167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8"/>
            <p:cNvSpPr/>
            <p:nvPr/>
          </p:nvSpPr>
          <p:spPr>
            <a:xfrm>
              <a:off x="3693750" y="2157450"/>
              <a:ext cx="715525" cy="360100"/>
            </a:xfrm>
            <a:custGeom>
              <a:avLst/>
              <a:gdLst/>
              <a:ahLst/>
              <a:cxnLst/>
              <a:rect l="l" t="t" r="r" b="b"/>
              <a:pathLst>
                <a:path w="28621" h="14404" extrusionOk="0">
                  <a:moveTo>
                    <a:pt x="14218" y="1"/>
                  </a:moveTo>
                  <a:cubicBezTo>
                    <a:pt x="6399" y="1"/>
                    <a:pt x="1" y="6399"/>
                    <a:pt x="1" y="14403"/>
                  </a:cubicBezTo>
                  <a:lnTo>
                    <a:pt x="2318" y="14403"/>
                  </a:lnTo>
                  <a:cubicBezTo>
                    <a:pt x="2318" y="7820"/>
                    <a:pt x="7650" y="2489"/>
                    <a:pt x="14218" y="2489"/>
                  </a:cubicBezTo>
                  <a:cubicBezTo>
                    <a:pt x="20972" y="2489"/>
                    <a:pt x="26303" y="7820"/>
                    <a:pt x="26303" y="14403"/>
                  </a:cubicBezTo>
                  <a:lnTo>
                    <a:pt x="28620" y="14403"/>
                  </a:lnTo>
                  <a:cubicBezTo>
                    <a:pt x="28620" y="6399"/>
                    <a:pt x="22223" y="1"/>
                    <a:pt x="1421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8"/>
            <p:cNvSpPr/>
            <p:nvPr/>
          </p:nvSpPr>
          <p:spPr>
            <a:xfrm>
              <a:off x="3751700" y="2219650"/>
              <a:ext cx="599650" cy="297900"/>
            </a:xfrm>
            <a:custGeom>
              <a:avLst/>
              <a:gdLst/>
              <a:ahLst/>
              <a:cxnLst/>
              <a:rect l="l" t="t" r="r" b="b"/>
              <a:pathLst>
                <a:path w="23986" h="11916" extrusionOk="0">
                  <a:moveTo>
                    <a:pt x="11900" y="1"/>
                  </a:moveTo>
                  <a:cubicBezTo>
                    <a:pt x="5332" y="1"/>
                    <a:pt x="0" y="5332"/>
                    <a:pt x="0" y="11915"/>
                  </a:cubicBezTo>
                  <a:lnTo>
                    <a:pt x="2488" y="11915"/>
                  </a:lnTo>
                  <a:cubicBezTo>
                    <a:pt x="2488" y="6584"/>
                    <a:pt x="6754" y="2318"/>
                    <a:pt x="11900" y="2318"/>
                  </a:cubicBezTo>
                  <a:cubicBezTo>
                    <a:pt x="17232" y="2318"/>
                    <a:pt x="21497" y="6584"/>
                    <a:pt x="21497" y="11915"/>
                  </a:cubicBezTo>
                  <a:lnTo>
                    <a:pt x="23985" y="11915"/>
                  </a:lnTo>
                  <a:cubicBezTo>
                    <a:pt x="23985" y="5332"/>
                    <a:pt x="18654" y="1"/>
                    <a:pt x="1190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9" name="Google Shape;1339;p58"/>
          <p:cNvSpPr/>
          <p:nvPr/>
        </p:nvSpPr>
        <p:spPr>
          <a:xfrm>
            <a:off x="8594318" y="2167944"/>
            <a:ext cx="254564" cy="271394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58"/>
          <p:cNvSpPr/>
          <p:nvPr/>
        </p:nvSpPr>
        <p:spPr>
          <a:xfrm>
            <a:off x="8653275" y="2565827"/>
            <a:ext cx="136651" cy="145678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58"/>
          <p:cNvSpPr/>
          <p:nvPr/>
        </p:nvSpPr>
        <p:spPr>
          <a:xfrm>
            <a:off x="8653275" y="2837977"/>
            <a:ext cx="136651" cy="145678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58"/>
          <p:cNvSpPr/>
          <p:nvPr/>
        </p:nvSpPr>
        <p:spPr>
          <a:xfrm>
            <a:off x="267643" y="2167944"/>
            <a:ext cx="254564" cy="271394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58"/>
          <p:cNvSpPr/>
          <p:nvPr/>
        </p:nvSpPr>
        <p:spPr>
          <a:xfrm>
            <a:off x="326600" y="2565827"/>
            <a:ext cx="136651" cy="145678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58"/>
          <p:cNvSpPr/>
          <p:nvPr/>
        </p:nvSpPr>
        <p:spPr>
          <a:xfrm>
            <a:off x="326600" y="2837977"/>
            <a:ext cx="136651" cy="145678"/>
          </a:xfrm>
          <a:custGeom>
            <a:avLst/>
            <a:gdLst/>
            <a:ahLst/>
            <a:cxnLst/>
            <a:rect l="l" t="t" r="r" b="b"/>
            <a:pathLst>
              <a:path w="5162" h="5503" extrusionOk="0">
                <a:moveTo>
                  <a:pt x="2488" y="0"/>
                </a:moveTo>
                <a:cubicBezTo>
                  <a:pt x="2133" y="1237"/>
                  <a:pt x="1252" y="2133"/>
                  <a:pt x="0" y="2659"/>
                </a:cubicBezTo>
                <a:cubicBezTo>
                  <a:pt x="1252" y="3199"/>
                  <a:pt x="2133" y="4266"/>
                  <a:pt x="2488" y="5502"/>
                </a:cubicBezTo>
                <a:cubicBezTo>
                  <a:pt x="3029" y="4266"/>
                  <a:pt x="3910" y="3199"/>
                  <a:pt x="5161" y="2659"/>
                </a:cubicBezTo>
                <a:cubicBezTo>
                  <a:pt x="3910" y="2133"/>
                  <a:pt x="3029" y="1237"/>
                  <a:pt x="2488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90" r:id="rId5"/>
    <p:sldLayoutId id="2147483703" r:id="rId6"/>
    <p:sldLayoutId id="214748370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orient="horz" pos="33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1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sleyclarkesyntheticphonics.co.uk/index.php/parents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63"/>
          <p:cNvSpPr txBox="1">
            <a:spLocks noGrp="1"/>
          </p:cNvSpPr>
          <p:nvPr>
            <p:ph type="title"/>
          </p:nvPr>
        </p:nvSpPr>
        <p:spPr>
          <a:xfrm>
            <a:off x="917625" y="2346957"/>
            <a:ext cx="4588800" cy="13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chemeClr val="tx1">
                    <a:lumMod val="75000"/>
                  </a:schemeClr>
                </a:solidFill>
              </a:rPr>
              <a:t>Welcome to KS1! </a:t>
            </a:r>
            <a:br>
              <a:rPr lang="en-GB" sz="6600" b="1" dirty="0"/>
            </a:br>
            <a:endParaRPr sz="6600" b="1" dirty="0"/>
          </a:p>
        </p:txBody>
      </p:sp>
      <p:sp>
        <p:nvSpPr>
          <p:cNvPr id="1357" name="Google Shape;1357;p63"/>
          <p:cNvSpPr txBox="1">
            <a:spLocks noGrp="1"/>
          </p:cNvSpPr>
          <p:nvPr>
            <p:ph type="subTitle" idx="1"/>
          </p:nvPr>
        </p:nvSpPr>
        <p:spPr>
          <a:xfrm>
            <a:off x="1034325" y="3983800"/>
            <a:ext cx="4355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Bearwood Primary School 2024-2025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9F71-04A8-49AB-B5DD-2B34C71A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tx1">
                    <a:lumMod val="75000"/>
                  </a:schemeClr>
                </a:solidFill>
              </a:rPr>
              <a:t>Attendance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15728-1665-41F0-AB87-500982FD6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3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Every day in school really does count.  If your child misses a day, they will miss out on lots of learning, and will need to catch-up when they return.</a:t>
            </a:r>
          </a:p>
          <a:p>
            <a:pPr marL="4953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There is a strong correlation between attendance rates and attainment. </a:t>
            </a:r>
          </a:p>
          <a:p>
            <a:endParaRPr lang="en-GB" sz="240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8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0C48-1A98-4059-A347-967C23DB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8C24E-9CBC-4F79-8263-B0CC9FC5E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0CCE7-3EEE-481B-97A4-411788B6D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0" y="0"/>
            <a:ext cx="87826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0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4A762-B3DF-43EB-84F5-A101A054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2C2AD-2958-46B0-9C19-8977DAE07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AFE72-A18C-4E5F-9DF8-1DEA03955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48" y="-181905"/>
            <a:ext cx="8451978" cy="528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85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F525-5719-4107-8A75-7A2AD311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52975"/>
            <a:ext cx="7704000" cy="572700"/>
          </a:xfrm>
        </p:spPr>
        <p:txBody>
          <a:bodyPr/>
          <a:lstStyle/>
          <a:p>
            <a:r>
              <a:rPr lang="en-GB" b="1" u="sng" dirty="0"/>
              <a:t>Year One Phonics Screening Check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D88F9-AF92-4E6B-A496-BD1EAFF9A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853050"/>
            <a:ext cx="7704000" cy="3437400"/>
          </a:xfrm>
        </p:spPr>
        <p:txBody>
          <a:bodyPr/>
          <a:lstStyle/>
          <a:p>
            <a:pPr marL="152400" indent="0">
              <a:buNone/>
            </a:pPr>
            <a:r>
              <a:rPr lang="en-GB" sz="2400" b="1" dirty="0"/>
              <a:t>In 2024, 90% of our Year One children passed the Phonics Screening Check.  This is above the National and Wokingham Average. Those who did not pass, will retake it in Year 2.</a:t>
            </a:r>
          </a:p>
          <a:p>
            <a:endParaRPr lang="en-GB" sz="2400" b="1" dirty="0"/>
          </a:p>
          <a:p>
            <a:endParaRPr lang="en-GB" sz="2400" b="1" dirty="0"/>
          </a:p>
          <a:p>
            <a:pPr marL="152400" indent="0">
              <a:buNone/>
            </a:pPr>
            <a:r>
              <a:rPr lang="en-GB" sz="2400" b="1" dirty="0"/>
              <a:t>20 minutes daily – whole class</a:t>
            </a:r>
          </a:p>
          <a:p>
            <a:pPr marL="152400" indent="0">
              <a:buNone/>
            </a:pPr>
            <a:r>
              <a:rPr lang="en-GB" sz="2400" b="1" dirty="0"/>
              <a:t>Phonics, Word Recognition and Spelling Rules</a:t>
            </a:r>
          </a:p>
          <a:p>
            <a:pPr marL="152400" indent="0">
              <a:buNone/>
            </a:pPr>
            <a:r>
              <a:rPr lang="en-GB" sz="2400" b="1" dirty="0"/>
              <a:t>Sounds, Segmenting and Blending</a:t>
            </a:r>
          </a:p>
          <a:p>
            <a:pPr marL="152400" indent="0">
              <a:buNone/>
            </a:pPr>
            <a:r>
              <a:rPr lang="en-GB" sz="2400" b="1" dirty="0">
                <a:hlinkClick r:id="rId2"/>
              </a:rPr>
              <a:t>https://www.lesleyclarkesyntheticphonics.co.uk/index.php/parents</a:t>
            </a:r>
            <a:r>
              <a:rPr lang="en-GB" sz="2400" b="1" dirty="0"/>
              <a:t> </a:t>
            </a:r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5E0FB8-D512-46C9-89F7-FB752BEB3BA4}"/>
              </a:ext>
            </a:extLst>
          </p:cNvPr>
          <p:cNvSpPr txBox="1">
            <a:spLocks/>
          </p:cNvSpPr>
          <p:nvPr/>
        </p:nvSpPr>
        <p:spPr>
          <a:xfrm>
            <a:off x="720000" y="242374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6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r>
              <a:rPr lang="en-GB" b="1" u="sng" dirty="0"/>
              <a:t>Lesley Clarke’s Synthetic Phonics</a:t>
            </a:r>
          </a:p>
        </p:txBody>
      </p:sp>
    </p:spTree>
    <p:extLst>
      <p:ext uri="{BB962C8B-B14F-4D97-AF65-F5344CB8AC3E}">
        <p14:creationId xmlns:p14="http://schemas.microsoft.com/office/powerpoint/2010/main" val="296044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005D-772D-435E-AD04-AA8C8A996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280"/>
            <a:ext cx="7704000" cy="572700"/>
          </a:xfrm>
        </p:spPr>
        <p:txBody>
          <a:bodyPr/>
          <a:lstStyle/>
          <a:p>
            <a:r>
              <a:rPr lang="en-GB" b="1" u="sng" dirty="0"/>
              <a:t>Phonics Screening Check – Statutory Assessment (June 2025)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D9EA4-A002-4290-AD90-88A1BB63B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C8333FF-6A0E-4C6F-8920-143931EF8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905" y="1271489"/>
            <a:ext cx="5521095" cy="386476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98026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47E0-CE59-40A3-BB2F-3D513A23E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73" y="267630"/>
            <a:ext cx="7704000" cy="572700"/>
          </a:xfrm>
        </p:spPr>
        <p:txBody>
          <a:bodyPr/>
          <a:lstStyle/>
          <a:p>
            <a:r>
              <a:rPr lang="en-GB" b="1" u="sng" dirty="0"/>
              <a:t>Reading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9FFB8-63F3-4F9C-B091-40CD3F990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021811"/>
            <a:ext cx="7704000" cy="3437400"/>
          </a:xfrm>
        </p:spPr>
        <p:txBody>
          <a:bodyPr/>
          <a:lstStyle/>
          <a:p>
            <a:r>
              <a:rPr lang="en-GB" sz="2000" b="1" dirty="0"/>
              <a:t>Year 1 Read to an adult </a:t>
            </a:r>
          </a:p>
          <a:p>
            <a:r>
              <a:rPr lang="en-GB" sz="2000" b="1" dirty="0"/>
              <a:t>Focused reading activities </a:t>
            </a:r>
          </a:p>
          <a:p>
            <a:r>
              <a:rPr lang="en-GB" sz="2000" b="1" dirty="0"/>
              <a:t>Year 2 Read to an adult/Accelerated Reader</a:t>
            </a:r>
          </a:p>
          <a:p>
            <a:r>
              <a:rPr lang="en-GB" sz="2000" b="1" dirty="0"/>
              <a:t>Shared Reading </a:t>
            </a:r>
          </a:p>
          <a:p>
            <a:r>
              <a:rPr lang="en-GB" sz="2000" b="1" dirty="0"/>
              <a:t>English lesson</a:t>
            </a:r>
          </a:p>
          <a:p>
            <a:r>
              <a:rPr lang="en-GB" sz="2000" b="1" dirty="0"/>
              <a:t>Reading across the curriculum</a:t>
            </a:r>
          </a:p>
          <a:p>
            <a:r>
              <a:rPr lang="en-GB" sz="2000" b="1" dirty="0"/>
              <a:t>Class story at the end of the day</a:t>
            </a:r>
          </a:p>
          <a:p>
            <a:endParaRPr lang="en-GB" sz="2000" b="1" dirty="0"/>
          </a:p>
          <a:p>
            <a:pPr marL="152400" indent="0">
              <a:buNone/>
            </a:pPr>
            <a:r>
              <a:rPr lang="en-GB" sz="2000" b="1" u="sng" dirty="0"/>
              <a:t>Reading Diary </a:t>
            </a:r>
          </a:p>
          <a:p>
            <a:r>
              <a:rPr lang="en-GB" sz="2000" b="1" dirty="0"/>
              <a:t>Record reading at home</a:t>
            </a:r>
          </a:p>
          <a:p>
            <a:r>
              <a:rPr lang="en-GB" sz="2000" b="1" dirty="0"/>
              <a:t>Teachers will check and stamp when they hear a child read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06898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1EAA3-ED56-4343-80C2-305585F9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How to support reading at home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3DA07-EA62-496C-BA06-FFC71EE5B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b="1" dirty="0"/>
              <a:t>Walk through the book- </a:t>
            </a:r>
          </a:p>
          <a:p>
            <a:pPr marL="152400" indent="0">
              <a:buNone/>
            </a:pPr>
            <a:r>
              <a:rPr lang="en-GB" sz="2000" b="1" dirty="0"/>
              <a:t>First discuss the pictures and the important words. Always remember to keep reading aloud to your children even when they can read independently. </a:t>
            </a:r>
          </a:p>
          <a:p>
            <a:endParaRPr lang="en-GB" sz="2000" b="1" dirty="0"/>
          </a:p>
          <a:p>
            <a:r>
              <a:rPr lang="en-GB" sz="2000" b="1" dirty="0"/>
              <a:t>Encourage your child to read to you-</a:t>
            </a:r>
          </a:p>
          <a:p>
            <a:pPr marL="152400" indent="0">
              <a:buNone/>
            </a:pPr>
            <a:r>
              <a:rPr lang="en-GB" sz="2000" b="1" dirty="0"/>
              <a:t>Follow the words with your finger and sound out the words (c-a-t: cat) See if they can pronounce each sound and then blend them together.</a:t>
            </a:r>
          </a:p>
          <a:p>
            <a:endParaRPr lang="en-GB" sz="2000" b="1" dirty="0"/>
          </a:p>
          <a:p>
            <a:r>
              <a:rPr lang="en-GB" sz="2000" b="1" dirty="0"/>
              <a:t>Praise your child for trying hard at reading-</a:t>
            </a:r>
          </a:p>
          <a:p>
            <a:pPr marL="152400" indent="0">
              <a:buNone/>
            </a:pPr>
            <a:r>
              <a:rPr lang="en-GB" sz="2000" b="1" dirty="0"/>
              <a:t>Let them know it is okay to make mistakes. 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071252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8B148-B5C1-4B40-9D04-2093B390F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Writing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9838E-A02C-4589-AF74-447E6C415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356346"/>
            <a:ext cx="7704000" cy="3437400"/>
          </a:xfrm>
        </p:spPr>
        <p:txBody>
          <a:bodyPr/>
          <a:lstStyle/>
          <a:p>
            <a:r>
              <a:rPr lang="en-GB" sz="2000" b="1" dirty="0"/>
              <a:t>Story maps – retelling the story using pictures</a:t>
            </a:r>
          </a:p>
          <a:p>
            <a:r>
              <a:rPr lang="en-GB" sz="2000" b="1" dirty="0"/>
              <a:t>Orally rehearse sentences before writing</a:t>
            </a:r>
          </a:p>
          <a:p>
            <a:r>
              <a:rPr lang="en-GB" sz="2000" b="1" dirty="0"/>
              <a:t>Modelling writing</a:t>
            </a:r>
          </a:p>
          <a:p>
            <a:r>
              <a:rPr lang="en-GB" sz="2000" b="1" dirty="0"/>
              <a:t>Spellings and spelling rules</a:t>
            </a:r>
          </a:p>
          <a:p>
            <a:r>
              <a:rPr lang="en-GB" sz="2000" b="1" dirty="0"/>
              <a:t>Finger spaces, capital letters in the correct places</a:t>
            </a:r>
          </a:p>
          <a:p>
            <a:r>
              <a:rPr lang="en-GB" sz="2000" b="1" dirty="0"/>
              <a:t>Year 1 encourage phonetically plausible attempts</a:t>
            </a:r>
          </a:p>
          <a:p>
            <a:pPr marL="152400" indent="0">
              <a:buNone/>
            </a:pPr>
            <a:r>
              <a:rPr lang="en-GB" sz="2000" b="1" dirty="0"/>
              <a:t>e.g. </a:t>
            </a:r>
            <a:r>
              <a:rPr lang="en-GB" sz="2000" b="1" dirty="0" err="1"/>
              <a:t>happee</a:t>
            </a:r>
            <a:endParaRPr lang="en-GB" sz="2000" b="1" dirty="0"/>
          </a:p>
          <a:p>
            <a:r>
              <a:rPr lang="en-GB" sz="2000" b="1" dirty="0"/>
              <a:t>Handwriting – Year 1 – printed letters</a:t>
            </a:r>
          </a:p>
          <a:p>
            <a:pPr marL="152400" indent="0">
              <a:buNone/>
            </a:pPr>
            <a:r>
              <a:rPr lang="en-GB" sz="2000" b="1" dirty="0"/>
              <a:t>                                 Year 2 – pre- cursive letter formation</a:t>
            </a:r>
            <a:endParaRPr lang="en-GB" sz="2300" b="1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679299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33A2-9823-478C-B895-DF13A199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Maths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A3BA5-63E4-4CC1-90FF-1D79F9A48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b="1" dirty="0"/>
              <a:t>Number formation ​</a:t>
            </a:r>
          </a:p>
          <a:p>
            <a:endParaRPr lang="en-GB" sz="2000" b="1" dirty="0"/>
          </a:p>
          <a:p>
            <a:r>
              <a:rPr lang="en-GB" sz="2000" b="1" dirty="0"/>
              <a:t>Concrete/physical resources ​</a:t>
            </a:r>
          </a:p>
          <a:p>
            <a:endParaRPr lang="en-GB" sz="2000" b="1" dirty="0"/>
          </a:p>
          <a:p>
            <a:r>
              <a:rPr lang="en-GB" sz="2000" b="1" dirty="0"/>
              <a:t>Pictures to represent numbers​</a:t>
            </a:r>
          </a:p>
          <a:p>
            <a:endParaRPr lang="en-GB" sz="2000" b="1" dirty="0"/>
          </a:p>
          <a:p>
            <a:r>
              <a:rPr lang="en-GB" sz="2000" b="1" dirty="0"/>
              <a:t>Problem solving and reasoning​</a:t>
            </a:r>
          </a:p>
          <a:p>
            <a:endParaRPr lang="en-GB" sz="2000" b="1" dirty="0"/>
          </a:p>
          <a:p>
            <a:r>
              <a:rPr lang="en-GB" sz="2000" b="1" dirty="0"/>
              <a:t>Maths in the environment e.g. shapes around us, laying the table, coin recognition​, times of day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954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8DBE-BE8E-4B18-8539-2D3E2E54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How to help at home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55D79-5C80-4E78-A50A-A05DFF61D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66775"/>
            <a:ext cx="7704000" cy="3851274"/>
          </a:xfrm>
        </p:spPr>
        <p:txBody>
          <a:bodyPr/>
          <a:lstStyle/>
          <a:p>
            <a:r>
              <a:rPr lang="en-GB" sz="1800" b="1" dirty="0"/>
              <a:t>Reading at home – 10 minutes per day (school book as well as a book from home)​</a:t>
            </a:r>
          </a:p>
          <a:p>
            <a:r>
              <a:rPr lang="en-GB" sz="1800" b="1" dirty="0"/>
              <a:t>Book change when necessary ​</a:t>
            </a:r>
          </a:p>
          <a:p>
            <a:r>
              <a:rPr lang="en-GB" sz="1800" b="1" dirty="0"/>
              <a:t>Spellings - common exception words (assessed in school) - Spelling Shed​</a:t>
            </a:r>
          </a:p>
          <a:p>
            <a:r>
              <a:rPr lang="en-GB" sz="1800" b="1" dirty="0"/>
              <a:t>Diary writing​</a:t>
            </a:r>
          </a:p>
          <a:p>
            <a:r>
              <a:rPr lang="en-GB" sz="1800" b="1" dirty="0"/>
              <a:t>Practising counting in 2s, 5s, and 10s for Year 1 ​</a:t>
            </a:r>
          </a:p>
          <a:p>
            <a:r>
              <a:rPr lang="en-GB" sz="1800" b="1" dirty="0"/>
              <a:t>Practising x2, x5 and x10 for Year 2 on TTRS​</a:t>
            </a:r>
          </a:p>
          <a:p>
            <a:r>
              <a:rPr lang="en-GB" sz="1800" b="1" dirty="0"/>
              <a:t>Mathletics​</a:t>
            </a:r>
          </a:p>
          <a:p>
            <a:r>
              <a:rPr lang="en-GB" sz="1800" b="1" dirty="0"/>
              <a:t>https://whiterosemaths.com/1-minute-maths​ </a:t>
            </a:r>
          </a:p>
          <a:p>
            <a:r>
              <a:rPr lang="en-GB" sz="1800" b="1" dirty="0"/>
              <a:t>Home learning activities linked to topic​</a:t>
            </a:r>
          </a:p>
          <a:p>
            <a:endParaRPr lang="en-GB" sz="1800" b="1" dirty="0"/>
          </a:p>
          <a:p>
            <a:r>
              <a:rPr lang="en-GB" sz="1800" b="1" dirty="0"/>
              <a:t>Correct PE kit (make sure to check PE days at the beginning of each term!)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43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6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 dirty="0">
                <a:solidFill>
                  <a:schemeClr val="tx1">
                    <a:lumMod val="75000"/>
                  </a:schemeClr>
                </a:solidFill>
              </a:rPr>
              <a:t>Our Vision</a:t>
            </a:r>
            <a:endParaRPr b="1" u="sng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67" name="Google Shape;1367;p64"/>
          <p:cNvSpPr txBox="1">
            <a:spLocks noGrp="1"/>
          </p:cNvSpPr>
          <p:nvPr>
            <p:ph type="body" idx="1"/>
          </p:nvPr>
        </p:nvSpPr>
        <p:spPr>
          <a:xfrm>
            <a:off x="720000" y="1166775"/>
            <a:ext cx="7704000" cy="34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GB" sz="1800" b="1" dirty="0">
                <a:solidFill>
                  <a:schemeClr val="tx1">
                    <a:lumMod val="75000"/>
                  </a:schemeClr>
                </a:solidFill>
              </a:rPr>
              <a:t>“We aspire to be an outstanding, values based school at the heart of our diverse community. </a:t>
            </a:r>
          </a:p>
          <a:p>
            <a:pPr marL="0" lvl="0" indent="0" algn="just">
              <a:buNone/>
            </a:pPr>
            <a:endParaRPr lang="en-GB" sz="1800" b="1" dirty="0">
              <a:solidFill>
                <a:schemeClr val="tx1">
                  <a:lumMod val="75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en-GB" sz="1800" b="1" dirty="0">
                <a:solidFill>
                  <a:schemeClr val="tx1">
                    <a:lumMod val="75000"/>
                  </a:schemeClr>
                </a:solidFill>
              </a:rPr>
              <a:t>We are striving for excellence, our focus is to enable our children to be resilient and independent learners whilst also considerate of others. </a:t>
            </a:r>
          </a:p>
          <a:p>
            <a:pPr marL="0" lvl="0" indent="0" algn="just">
              <a:buNone/>
            </a:pPr>
            <a:endParaRPr lang="en-GB" sz="1800" b="1" dirty="0">
              <a:solidFill>
                <a:schemeClr val="tx1">
                  <a:lumMod val="75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en-GB" sz="1800" b="1" dirty="0">
                <a:solidFill>
                  <a:schemeClr val="tx1">
                    <a:lumMod val="75000"/>
                  </a:schemeClr>
                </a:solidFill>
              </a:rPr>
              <a:t>Through an all-encompassing curriculum, our children will achieve their highest potential, and have a firm foundation on which to build successful and productive lives in an ever-changing world."</a:t>
            </a:r>
          </a:p>
          <a:p>
            <a:pPr marL="0" lvl="0" indent="0" algn="just">
              <a:buNone/>
            </a:pPr>
            <a:endParaRPr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68" name="Google Shape;1368;p64">
            <a:hlinkClick r:id="" action="ppaction://hlinkshowjump?jump=previousslide"/>
          </p:cNvPr>
          <p:cNvSpPr/>
          <p:nvPr/>
        </p:nvSpPr>
        <p:spPr>
          <a:xfrm>
            <a:off x="3879613" y="4775338"/>
            <a:ext cx="260100" cy="260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64">
            <a:hlinkClick r:id="" action="ppaction://hlinkshowjump?jump=previousslide"/>
          </p:cNvPr>
          <p:cNvSpPr/>
          <p:nvPr/>
        </p:nvSpPr>
        <p:spPr>
          <a:xfrm rot="-5400000">
            <a:off x="3933763" y="4839688"/>
            <a:ext cx="151800" cy="1314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64">
            <a:hlinkClick r:id="" action="ppaction://hlinkshowjump?jump=nextslide"/>
          </p:cNvPr>
          <p:cNvSpPr/>
          <p:nvPr/>
        </p:nvSpPr>
        <p:spPr>
          <a:xfrm flipH="1">
            <a:off x="5004338" y="4775338"/>
            <a:ext cx="260100" cy="260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64">
            <a:hlinkClick r:id="" action="ppaction://hlinkshowjump?jump=nextslide"/>
          </p:cNvPr>
          <p:cNvSpPr/>
          <p:nvPr/>
        </p:nvSpPr>
        <p:spPr>
          <a:xfrm rot="5400000" flipH="1">
            <a:off x="5058488" y="4839688"/>
            <a:ext cx="151800" cy="1314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64">
            <a:hlinkClick r:id="rId3" action="ppaction://hlinksldjump"/>
          </p:cNvPr>
          <p:cNvSpPr/>
          <p:nvPr/>
        </p:nvSpPr>
        <p:spPr>
          <a:xfrm flipH="1">
            <a:off x="4441975" y="4775338"/>
            <a:ext cx="260100" cy="260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64">
            <a:hlinkClick r:id="rId3" action="ppaction://hlinksldjump"/>
          </p:cNvPr>
          <p:cNvSpPr/>
          <p:nvPr/>
        </p:nvSpPr>
        <p:spPr>
          <a:xfrm flipH="1">
            <a:off x="4474720" y="4829500"/>
            <a:ext cx="194643" cy="151799"/>
          </a:xfrm>
          <a:custGeom>
            <a:avLst/>
            <a:gdLst/>
            <a:ahLst/>
            <a:cxnLst/>
            <a:rect l="l" t="t" r="r" b="b"/>
            <a:pathLst>
              <a:path w="10680" h="8328" extrusionOk="0">
                <a:moveTo>
                  <a:pt x="2629" y="1"/>
                </a:moveTo>
                <a:cubicBezTo>
                  <a:pt x="1214" y="1"/>
                  <a:pt x="1" y="1253"/>
                  <a:pt x="211" y="3028"/>
                </a:cubicBezTo>
                <a:cubicBezTo>
                  <a:pt x="559" y="5954"/>
                  <a:pt x="3306" y="7471"/>
                  <a:pt x="5340" y="8327"/>
                </a:cubicBezTo>
                <a:cubicBezTo>
                  <a:pt x="7383" y="7471"/>
                  <a:pt x="10131" y="5954"/>
                  <a:pt x="10470" y="3028"/>
                </a:cubicBezTo>
                <a:cubicBezTo>
                  <a:pt x="10680" y="1253"/>
                  <a:pt x="9470" y="1"/>
                  <a:pt x="8055" y="1"/>
                </a:cubicBezTo>
                <a:cubicBezTo>
                  <a:pt x="7123" y="1"/>
                  <a:pt x="6102" y="545"/>
                  <a:pt x="5340" y="1841"/>
                </a:cubicBezTo>
                <a:cubicBezTo>
                  <a:pt x="4582" y="545"/>
                  <a:pt x="3562" y="1"/>
                  <a:pt x="2629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D0A8A-D41B-44DC-B492-41CBCDF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CA926-1D4A-4852-88DF-9EE054562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F3C3FD-8799-4E93-90F9-C8BD20995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35" y="111672"/>
            <a:ext cx="7368930" cy="4920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023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123FE-9004-4E26-AEF0-02042F4F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ED724-B752-4EA6-A883-09D147123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164E0F-4406-4425-B075-418480811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4" y="13167"/>
            <a:ext cx="7440931" cy="5096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430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900C-D43D-45BC-83D2-43C72997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D5DCB-7F5B-4816-B49C-064E00222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E415D-E3B6-42DE-9207-45E47B02C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754" y="528488"/>
            <a:ext cx="2802246" cy="1829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87911C-23AC-4E38-9393-0A253C98B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05" y="416553"/>
            <a:ext cx="2831628" cy="20538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572493-CE7B-4FB9-97D2-1661D9C01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772" y="445025"/>
            <a:ext cx="2841242" cy="2053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1E2E56-FCB7-4C64-9106-36A7E6034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08" y="3035846"/>
            <a:ext cx="2749754" cy="1853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69C23F-2E43-4950-A299-7A0036781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823" y="3014005"/>
            <a:ext cx="2740099" cy="1784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7EF74F-5BC7-4996-9A1A-50EAF5AD0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0614" y="3037787"/>
            <a:ext cx="2903557" cy="17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75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FD5A3-77BC-4443-A8AC-6126061D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4527"/>
            <a:ext cx="7704000" cy="572700"/>
          </a:xfrm>
        </p:spPr>
        <p:txBody>
          <a:bodyPr/>
          <a:lstStyle/>
          <a:p>
            <a:r>
              <a:rPr lang="en-GB" b="1" dirty="0"/>
              <a:t>We aspire to be….</a:t>
            </a:r>
            <a:br>
              <a:rPr lang="en-GB" b="1" dirty="0"/>
            </a:br>
            <a:r>
              <a:rPr lang="en-GB" b="1" dirty="0"/>
              <a:t>     </a:t>
            </a:r>
            <a:r>
              <a:rPr lang="en-GB" b="1" u="sng" dirty="0"/>
              <a:t>OUTSTANDING IN ALL AREAS!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39E0E-2FAD-4F14-9881-0A4495F32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152400" indent="0">
              <a:buNone/>
            </a:pPr>
            <a:endParaRPr lang="en-GB" dirty="0"/>
          </a:p>
          <a:p>
            <a:pPr marL="152400" indent="0">
              <a:buNone/>
            </a:pPr>
            <a:endParaRPr lang="en-GB" dirty="0"/>
          </a:p>
          <a:p>
            <a:pPr marL="152400" indent="0">
              <a:buNone/>
            </a:pPr>
            <a:endParaRPr lang="en-GB" dirty="0"/>
          </a:p>
          <a:p>
            <a:pPr marL="152400" indent="0">
              <a:buNone/>
            </a:pPr>
            <a:endParaRPr lang="en-GB" dirty="0"/>
          </a:p>
          <a:p>
            <a:pPr marL="152400" indent="0">
              <a:buNone/>
            </a:pPr>
            <a:endParaRPr lang="en-GB" dirty="0"/>
          </a:p>
          <a:p>
            <a:pPr marL="152400" indent="0">
              <a:buNone/>
            </a:pPr>
            <a:endParaRPr lang="en-GB" dirty="0"/>
          </a:p>
          <a:p>
            <a:pPr marL="152400" indent="0" algn="ctr">
              <a:buNone/>
            </a:pPr>
            <a:r>
              <a:rPr lang="en-GB" sz="1800" b="1" dirty="0"/>
              <a:t>We will strive to ensure every child is at age-related+</a:t>
            </a:r>
          </a:p>
          <a:p>
            <a:pPr marL="152400" indent="0" algn="ctr">
              <a:buNone/>
            </a:pPr>
            <a:endParaRPr lang="en-GB" sz="1800" b="1" dirty="0"/>
          </a:p>
          <a:p>
            <a:pPr marL="152400" indent="0" algn="ctr">
              <a:buNone/>
            </a:pPr>
            <a:r>
              <a:rPr lang="en-GB" sz="1800" b="1" dirty="0"/>
              <a:t>All of the KS1 Teachers are looking forward to a productive and fun filled year with your children!</a:t>
            </a:r>
          </a:p>
          <a:p>
            <a:pPr marL="152400" indent="0">
              <a:buNone/>
            </a:pPr>
            <a:endParaRPr lang="en-GB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03A1D07-EDA0-4964-87EA-C2B21BD97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03" y="1487207"/>
            <a:ext cx="2985407" cy="19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2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12C36-64C3-4D10-ACDA-7A8AC0B0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tx1">
                    <a:lumMod val="75000"/>
                  </a:schemeClr>
                </a:solidFill>
              </a:rPr>
              <a:t>Key Stage One Staff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38831-1BC2-46B4-A1FF-4B4384F82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563015"/>
            <a:ext cx="7704000" cy="3437400"/>
          </a:xfrm>
        </p:spPr>
        <p:txBody>
          <a:bodyPr/>
          <a:lstStyle/>
          <a:p>
            <a:pPr marL="152400" indent="0">
              <a:buNone/>
            </a:pPr>
            <a:endParaRPr lang="en-GB" sz="1400" dirty="0">
              <a:solidFill>
                <a:schemeClr val="tx1">
                  <a:lumMod val="75000"/>
                </a:schemeClr>
              </a:solidFill>
            </a:endParaRPr>
          </a:p>
          <a:p>
            <a:pPr marL="152400" indent="0">
              <a:buNone/>
            </a:pP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KS1 Lead/Year 2 Teacher – Miss Davis</a:t>
            </a:r>
          </a:p>
          <a:p>
            <a:pPr marL="152400" indent="0">
              <a:buNone/>
            </a:pPr>
            <a:endParaRPr lang="en-GB" sz="2400" b="1" dirty="0">
              <a:solidFill>
                <a:schemeClr val="tx1">
                  <a:lumMod val="75000"/>
                </a:schemeClr>
              </a:solidFill>
            </a:endParaRPr>
          </a:p>
          <a:p>
            <a:pPr marL="152400" indent="0">
              <a:buNone/>
            </a:pP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Year 1 Teacher – Ms Brannigan </a:t>
            </a:r>
          </a:p>
          <a:p>
            <a:pPr marL="152400" indent="0">
              <a:buNone/>
            </a:pPr>
            <a:endParaRPr lang="en-GB" sz="2400" b="1" dirty="0">
              <a:solidFill>
                <a:schemeClr val="tx1">
                  <a:lumMod val="75000"/>
                </a:schemeClr>
              </a:solidFill>
            </a:endParaRPr>
          </a:p>
          <a:p>
            <a:pPr marL="152400" indent="0">
              <a:buNone/>
            </a:pP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LSAs – Mrs Davis and Mrs Rowland</a:t>
            </a:r>
          </a:p>
        </p:txBody>
      </p:sp>
    </p:spTree>
    <p:extLst>
      <p:ext uri="{BB962C8B-B14F-4D97-AF65-F5344CB8AC3E}">
        <p14:creationId xmlns:p14="http://schemas.microsoft.com/office/powerpoint/2010/main" val="402379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2478-2248-45D2-8C8C-FC8EB9CC3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52975"/>
            <a:ext cx="7704000" cy="572700"/>
          </a:xfrm>
        </p:spPr>
        <p:txBody>
          <a:bodyPr/>
          <a:lstStyle/>
          <a:p>
            <a:r>
              <a:rPr lang="en-GB" b="1" u="sng" dirty="0">
                <a:solidFill>
                  <a:schemeClr val="tx1">
                    <a:lumMod val="75000"/>
                  </a:schemeClr>
                </a:solidFill>
              </a:rPr>
              <a:t>Transition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8CFA7-EA56-4053-8C4D-723BDF891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045331"/>
            <a:ext cx="7704000" cy="3437400"/>
          </a:xfrm>
        </p:spPr>
        <p:txBody>
          <a:bodyPr/>
          <a:lstStyle/>
          <a:p>
            <a:pPr marL="152400" indent="0" algn="just">
              <a:buNone/>
            </a:pPr>
            <a:r>
              <a:rPr lang="en-GB" sz="2000" b="1" dirty="0">
                <a:solidFill>
                  <a:schemeClr val="tx1">
                    <a:lumMod val="75000"/>
                  </a:schemeClr>
                </a:solidFill>
              </a:rPr>
              <a:t>Most parents and carers understand the importance of preparing their children for starting school, but the move from Reception to Year 1 can be a big change too. </a:t>
            </a:r>
          </a:p>
          <a:p>
            <a:pPr marL="152400" indent="0" algn="just">
              <a:buNone/>
            </a:pPr>
            <a:endParaRPr lang="en-GB" sz="2000" b="1" dirty="0">
              <a:solidFill>
                <a:schemeClr val="tx1">
                  <a:lumMod val="75000"/>
                </a:schemeClr>
              </a:solidFill>
            </a:endParaRPr>
          </a:p>
          <a:p>
            <a:pPr marL="152400" indent="0" algn="just">
              <a:buNone/>
            </a:pPr>
            <a:r>
              <a:rPr lang="en-GB" sz="2000" b="1" dirty="0">
                <a:solidFill>
                  <a:schemeClr val="tx1">
                    <a:lumMod val="75000"/>
                  </a:schemeClr>
                </a:solidFill>
              </a:rPr>
              <a:t>Some children move on without a backward glance, but others can find some aspects a challenge. </a:t>
            </a:r>
          </a:p>
          <a:p>
            <a:pPr marL="152400" indent="0" algn="just">
              <a:buNone/>
            </a:pPr>
            <a:endParaRPr lang="en-GB" sz="2000" b="1" dirty="0">
              <a:solidFill>
                <a:schemeClr val="tx1">
                  <a:lumMod val="75000"/>
                </a:schemeClr>
              </a:solidFill>
            </a:endParaRPr>
          </a:p>
          <a:p>
            <a:pPr marL="152400" indent="0" algn="just">
              <a:buNone/>
            </a:pPr>
            <a:r>
              <a:rPr lang="en-GB" sz="2000" b="1" dirty="0">
                <a:solidFill>
                  <a:schemeClr val="tx1">
                    <a:lumMod val="75000"/>
                  </a:schemeClr>
                </a:solidFill>
              </a:rPr>
              <a:t>We put support in place to help our children with this transition, and there are things you can do to prepare your child for this next stage in their school life.</a:t>
            </a:r>
          </a:p>
          <a:p>
            <a:pPr marL="152400" indent="0" algn="just">
              <a:buNone/>
            </a:pP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5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2D884-3DE1-4E61-AB59-B34F4ABE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52975"/>
            <a:ext cx="7704000" cy="572700"/>
          </a:xfrm>
        </p:spPr>
        <p:txBody>
          <a:bodyPr/>
          <a:lstStyle/>
          <a:p>
            <a:r>
              <a:rPr lang="en-GB" b="1" u="sng" dirty="0">
                <a:solidFill>
                  <a:schemeClr val="tx1">
                    <a:lumMod val="75000"/>
                  </a:schemeClr>
                </a:solidFill>
              </a:rPr>
              <a:t>Why is it a big change?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6C229-D200-4CAC-8823-ABA09C6E9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208" y="1023738"/>
            <a:ext cx="8143584" cy="3437400"/>
          </a:xfrm>
        </p:spPr>
        <p:txBody>
          <a:bodyPr/>
          <a:lstStyle/>
          <a:p>
            <a:pPr marL="4953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75000"/>
                  </a:schemeClr>
                </a:solidFill>
              </a:rPr>
              <a:t>Learning in reception is play-based. Children have lots of freedom to choose their own activities and can move on to something else when they choose. In year 1, learning becomes more formal, subject-based and adult-directed. </a:t>
            </a:r>
          </a:p>
          <a:p>
            <a:pPr marL="4953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75000"/>
                  </a:schemeClr>
                </a:solidFill>
              </a:rPr>
              <a:t>Expectations increase in Year 1. Children need to be able to follow instructions, focus for longer periods and become more independent.  </a:t>
            </a:r>
          </a:p>
          <a:p>
            <a:pPr marL="4953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75000"/>
                  </a:schemeClr>
                </a:solidFill>
              </a:rPr>
              <a:t>Alongside this, there are other changes, such as a new teacher, a new classroom, new bathroom and cloakroom, some new classmates, and many other little things.</a:t>
            </a:r>
          </a:p>
          <a:p>
            <a:pPr marL="4953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75000"/>
                  </a:schemeClr>
                </a:solidFill>
              </a:rPr>
              <a:t>Home learning expectations increase. </a:t>
            </a:r>
          </a:p>
          <a:p>
            <a:pPr marL="152400" indent="0">
              <a:buNone/>
            </a:pPr>
            <a:endParaRPr lang="en-GB" sz="11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1AA4E-DFC0-4AE4-BB82-7EF7016E9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064" y="3631062"/>
            <a:ext cx="1950048" cy="14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8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27676-78C3-4853-ABAB-08F8F8E43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chemeClr val="tx1">
                    <a:lumMod val="75000"/>
                  </a:schemeClr>
                </a:solidFill>
              </a:rPr>
              <a:t>What we do to support transition in Year 1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E1CBF-1431-46DE-915B-5CEFF647B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205" y="1345195"/>
            <a:ext cx="7877590" cy="3437400"/>
          </a:xfrm>
        </p:spPr>
        <p:txBody>
          <a:bodyPr/>
          <a:lstStyle/>
          <a:p>
            <a:pPr marL="4953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Fully aware of the ELG expectations and the starting points for the children</a:t>
            </a:r>
          </a:p>
          <a:p>
            <a:pPr marL="4953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Continue to teach Phonics effectively</a:t>
            </a:r>
          </a:p>
          <a:p>
            <a:pPr marL="4953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Aware of experiences in EYFS </a:t>
            </a:r>
          </a:p>
          <a:p>
            <a:pPr marL="4953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Year 1 children have an opportunity to see EYFS staff at lunchtime</a:t>
            </a:r>
          </a:p>
          <a:p>
            <a:pPr marL="4953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Build positive relationships with all children</a:t>
            </a:r>
          </a:p>
          <a:p>
            <a:pPr marL="4953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Circle time discussions about how Year 1 is going so far</a:t>
            </a:r>
          </a:p>
          <a:p>
            <a:pPr marL="4953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Discovery based learning in the afternoons in Autumn 1. </a:t>
            </a:r>
          </a:p>
          <a:p>
            <a:endParaRPr lang="en-GB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5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03824-5C56-4E30-A5DF-C85A9401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chemeClr val="tx1">
                    <a:lumMod val="75000"/>
                  </a:schemeClr>
                </a:solidFill>
              </a:rPr>
              <a:t>What can you do to support transition into Year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A4C97-1862-4A79-86EF-26EC13D98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3" y="1289438"/>
            <a:ext cx="7704000" cy="3437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75000"/>
                  </a:schemeClr>
                </a:solidFill>
              </a:rPr>
              <a:t>Talk positively about the move to year 1 and play down your own anxieties if you have them. For example, instead of saying things like, ‘You’ll have to work a lot harder in year 1’, say, ‘It will be exciting to learn about new things, won’t it?’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75000"/>
                  </a:schemeClr>
                </a:solidFill>
              </a:rPr>
              <a:t>Read, read, read. Reading with and to your child is the single most powerful thing you can do to support their learning and progress at school.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75000"/>
                  </a:schemeClr>
                </a:solidFill>
              </a:rPr>
              <a:t>Encourage your child to write, but make it fun and meaningful. For example, writing a shopping list for a meal they have chosen, writing a diary or sending a postcard to Granny and Grandad.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75000"/>
                  </a:schemeClr>
                </a:solidFill>
              </a:rPr>
              <a:t>Practise telling the time to the hour and half hour on a clock with hands.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75000"/>
                  </a:schemeClr>
                </a:solidFill>
              </a:rPr>
              <a:t>Practise counting in 2s, 5s and 10s (songs are a great help for this!), talk about ‘more than’ and ‘less than’ and look for 2D and 3D shapes in the world around you.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75000"/>
                  </a:schemeClr>
                </a:solidFill>
              </a:rPr>
              <a:t>Practise handwriting and letter formation. If your child has a weak grip or struggles to hold a pencil, strengthen their fingers using activities such as playdough, bead and lace threading, construction with bricks as well as their shoulders with climbing, pulling, pushing and carrying.</a:t>
            </a:r>
          </a:p>
          <a:p>
            <a:endParaRPr lang="en-GB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2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005EE-DF74-45BD-83D4-FD791BBC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chemeClr val="tx1">
                    <a:lumMod val="75000"/>
                  </a:schemeClr>
                </a:solidFill>
              </a:rPr>
              <a:t>Reception to Year 1 Transition </a:t>
            </a:r>
            <a:br>
              <a:rPr lang="en-GB" b="1" u="sng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b="1" u="sng" dirty="0">
                <a:solidFill>
                  <a:schemeClr val="tx1">
                    <a:lumMod val="75000"/>
                  </a:schemeClr>
                </a:solidFill>
              </a:rPr>
              <a:t>Once the new term starts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E7F96-7CDA-4FF1-A738-144CE888C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467857"/>
            <a:ext cx="7704000" cy="3437400"/>
          </a:xfrm>
        </p:spPr>
        <p:txBody>
          <a:bodyPr/>
          <a:lstStyle/>
          <a:p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Continue to talk positively about school and focus on your child’s good experiences. </a:t>
            </a:r>
          </a:p>
          <a:p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Build a good, communicative relationship with the new teacher.</a:t>
            </a:r>
          </a:p>
          <a:p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Plan in some relaxed time at home each evening so that your child still has opportunities for undirected ‘play’ time. </a:t>
            </a:r>
          </a:p>
          <a:p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Don’t build in too many organised activities, such as after-school clubs, until you know your child is settled. </a:t>
            </a:r>
          </a:p>
          <a:p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If there is homework to be completed, make sure your child has chance to wind down and let off some steam first. </a:t>
            </a:r>
          </a:p>
          <a:p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If you are concerned, speak to the teacher.</a:t>
            </a:r>
          </a:p>
        </p:txBody>
      </p:sp>
    </p:spTree>
    <p:extLst>
      <p:ext uri="{BB962C8B-B14F-4D97-AF65-F5344CB8AC3E}">
        <p14:creationId xmlns:p14="http://schemas.microsoft.com/office/powerpoint/2010/main" val="179373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CEEB-5039-45E0-BC7C-AE3BA1E8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922"/>
            <a:ext cx="7704000" cy="689166"/>
          </a:xfrm>
        </p:spPr>
        <p:txBody>
          <a:bodyPr/>
          <a:lstStyle/>
          <a:p>
            <a:r>
              <a:rPr lang="en-GB" b="1" u="sng" dirty="0">
                <a:solidFill>
                  <a:schemeClr val="tx1">
                    <a:lumMod val="75000"/>
                  </a:schemeClr>
                </a:solidFill>
              </a:rPr>
              <a:t>Typical KS1 Timetable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6B17E-18E0-4902-A707-092B4916B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0D644D44-31D9-44D8-9B64-9FB8F521FB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35517"/>
              </p:ext>
            </p:extLst>
          </p:nvPr>
        </p:nvGraphicFramePr>
        <p:xfrm>
          <a:off x="132159" y="700088"/>
          <a:ext cx="8871165" cy="433790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20298">
                  <a:extLst>
                    <a:ext uri="{9D8B030D-6E8A-4147-A177-3AD203B41FA5}">
                      <a16:colId xmlns:a16="http://schemas.microsoft.com/office/drawing/2014/main" val="605996814"/>
                    </a:ext>
                  </a:extLst>
                </a:gridCol>
                <a:gridCol w="664062">
                  <a:extLst>
                    <a:ext uri="{9D8B030D-6E8A-4147-A177-3AD203B41FA5}">
                      <a16:colId xmlns:a16="http://schemas.microsoft.com/office/drawing/2014/main" val="1931970647"/>
                    </a:ext>
                  </a:extLst>
                </a:gridCol>
                <a:gridCol w="723185">
                  <a:extLst>
                    <a:ext uri="{9D8B030D-6E8A-4147-A177-3AD203B41FA5}">
                      <a16:colId xmlns:a16="http://schemas.microsoft.com/office/drawing/2014/main" val="4171949065"/>
                    </a:ext>
                  </a:extLst>
                </a:gridCol>
                <a:gridCol w="693735">
                  <a:extLst>
                    <a:ext uri="{9D8B030D-6E8A-4147-A177-3AD203B41FA5}">
                      <a16:colId xmlns:a16="http://schemas.microsoft.com/office/drawing/2014/main" val="2641727194"/>
                    </a:ext>
                  </a:extLst>
                </a:gridCol>
                <a:gridCol w="887800">
                  <a:extLst>
                    <a:ext uri="{9D8B030D-6E8A-4147-A177-3AD203B41FA5}">
                      <a16:colId xmlns:a16="http://schemas.microsoft.com/office/drawing/2014/main" val="3638369593"/>
                    </a:ext>
                  </a:extLst>
                </a:gridCol>
                <a:gridCol w="483738">
                  <a:extLst>
                    <a:ext uri="{9D8B030D-6E8A-4147-A177-3AD203B41FA5}">
                      <a16:colId xmlns:a16="http://schemas.microsoft.com/office/drawing/2014/main" val="2546982473"/>
                    </a:ext>
                  </a:extLst>
                </a:gridCol>
                <a:gridCol w="806987">
                  <a:extLst>
                    <a:ext uri="{9D8B030D-6E8A-4147-A177-3AD203B41FA5}">
                      <a16:colId xmlns:a16="http://schemas.microsoft.com/office/drawing/2014/main" val="1273795271"/>
                    </a:ext>
                  </a:extLst>
                </a:gridCol>
                <a:gridCol w="806419">
                  <a:extLst>
                    <a:ext uri="{9D8B030D-6E8A-4147-A177-3AD203B41FA5}">
                      <a16:colId xmlns:a16="http://schemas.microsoft.com/office/drawing/2014/main" val="4250032435"/>
                    </a:ext>
                  </a:extLst>
                </a:gridCol>
                <a:gridCol w="691910">
                  <a:extLst>
                    <a:ext uri="{9D8B030D-6E8A-4147-A177-3AD203B41FA5}">
                      <a16:colId xmlns:a16="http://schemas.microsoft.com/office/drawing/2014/main" val="339033904"/>
                    </a:ext>
                  </a:extLst>
                </a:gridCol>
                <a:gridCol w="878828">
                  <a:extLst>
                    <a:ext uri="{9D8B030D-6E8A-4147-A177-3AD203B41FA5}">
                      <a16:colId xmlns:a16="http://schemas.microsoft.com/office/drawing/2014/main" val="1729736863"/>
                    </a:ext>
                  </a:extLst>
                </a:gridCol>
                <a:gridCol w="796727">
                  <a:extLst>
                    <a:ext uri="{9D8B030D-6E8A-4147-A177-3AD203B41FA5}">
                      <a16:colId xmlns:a16="http://schemas.microsoft.com/office/drawing/2014/main" val="3867879267"/>
                    </a:ext>
                  </a:extLst>
                </a:gridCol>
                <a:gridCol w="617476">
                  <a:extLst>
                    <a:ext uri="{9D8B030D-6E8A-4147-A177-3AD203B41FA5}">
                      <a16:colId xmlns:a16="http://schemas.microsoft.com/office/drawing/2014/main" val="3585812450"/>
                    </a:ext>
                  </a:extLst>
                </a:gridCol>
              </a:tblGrid>
              <a:tr h="46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Day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8:45 – 9.00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9.00-9.30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9.30-10.30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10.30-10.45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10.45-11.00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11.00-11.20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11.20-12.20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12.20-1.20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1.20-2.15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2.15-3.05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3.05-3.15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extLst>
                  <a:ext uri="{0D108BD9-81ED-4DB2-BD59-A6C34878D82A}">
                    <a16:rowId xmlns:a16="http://schemas.microsoft.com/office/drawing/2014/main" val="1202884214"/>
                  </a:ext>
                </a:extLst>
              </a:tr>
              <a:tr h="770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Monday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Register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6250" algn="l"/>
                        </a:tabLs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Reading </a:t>
                      </a: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Maths</a:t>
                      </a:r>
                      <a:endParaRPr lang="en-GB" sz="900" b="1" kern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Whole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School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Assembly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Break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Phonics/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Spelling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English</a:t>
                      </a:r>
                      <a:endParaRPr lang="en-GB" sz="900" b="1" kern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Lunch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Science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Science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Story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extLst>
                  <a:ext uri="{0D108BD9-81ED-4DB2-BD59-A6C34878D82A}">
                    <a16:rowId xmlns:a16="http://schemas.microsoft.com/office/drawing/2014/main" val="3941422805"/>
                  </a:ext>
                </a:extLst>
              </a:tr>
              <a:tr h="787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Tuesday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Register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Reading</a:t>
                      </a: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Maths</a:t>
                      </a:r>
                      <a:endParaRPr lang="en-GB" sz="900" b="1" kern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Key Stage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Assembly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Break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Phonics/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Spelling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English</a:t>
                      </a:r>
                      <a:endParaRPr lang="en-GB" sz="900" b="1" kern="1200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Lunch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History/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Geography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Art/D&amp;T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Story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extLst>
                  <a:ext uri="{0D108BD9-81ED-4DB2-BD59-A6C34878D82A}">
                    <a16:rowId xmlns:a16="http://schemas.microsoft.com/office/drawing/2014/main" val="256443887"/>
                  </a:ext>
                </a:extLst>
              </a:tr>
              <a:tr h="735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Wednesday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Register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Reading</a:t>
                      </a: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Maths</a:t>
                      </a:r>
                      <a:endParaRPr lang="en-GB" sz="900" b="1" kern="1200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Singing Assembly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Break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Phonics/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Spelling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English</a:t>
                      </a:r>
                      <a:endParaRPr lang="en-GB" sz="900" b="1" kern="1200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Lunch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PE-outdoor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Music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Story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extLst>
                  <a:ext uri="{0D108BD9-81ED-4DB2-BD59-A6C34878D82A}">
                    <a16:rowId xmlns:a16="http://schemas.microsoft.com/office/drawing/2014/main" val="3515763322"/>
                  </a:ext>
                </a:extLst>
              </a:tr>
              <a:tr h="786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Thursday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Register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Reading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Maths</a:t>
                      </a:r>
                      <a:endParaRPr lang="en-GB" sz="900" b="1" kern="1200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Class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Assembly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Break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Phonics/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Spelling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English</a:t>
                      </a:r>
                      <a:endParaRPr lang="en-GB" sz="900" b="1" kern="1200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Lunch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Computing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Story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extLst>
                  <a:ext uri="{0D108BD9-81ED-4DB2-BD59-A6C34878D82A}">
                    <a16:rowId xmlns:a16="http://schemas.microsoft.com/office/drawing/2014/main" val="1735794031"/>
                  </a:ext>
                </a:extLst>
              </a:tr>
              <a:tr h="786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Friday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Register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Reading</a:t>
                      </a: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Maths</a:t>
                      </a:r>
                      <a:endParaRPr lang="en-GB" sz="900" b="1" kern="1200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Celebration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Assembly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Break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Phonics/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Spelling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English</a:t>
                      </a:r>
                      <a:endParaRPr lang="en-GB" sz="900" b="1" kern="1200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Lunch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PE-hall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PSHE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Story</a:t>
                      </a:r>
                      <a:endParaRPr lang="en-GB" sz="900" b="1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12" marR="55312" marT="0" marB="0"/>
                </a:tc>
                <a:extLst>
                  <a:ext uri="{0D108BD9-81ED-4DB2-BD59-A6C34878D82A}">
                    <a16:rowId xmlns:a16="http://schemas.microsoft.com/office/drawing/2014/main" val="252770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878988"/>
      </p:ext>
    </p:extLst>
  </p:cSld>
  <p:clrMapOvr>
    <a:masterClrMapping/>
  </p:clrMapOvr>
</p:sld>
</file>

<file path=ppt/theme/theme1.xml><?xml version="1.0" encoding="utf-8"?>
<a:theme xmlns:a="http://schemas.openxmlformats.org/drawingml/2006/main" name="Pastel School Center Yearbook by Slidesgo">
  <a:themeElements>
    <a:clrScheme name="Simple Light">
      <a:dk1>
        <a:srgbClr val="8E7CC3"/>
      </a:dk1>
      <a:lt1>
        <a:srgbClr val="FFFCF4"/>
      </a:lt1>
      <a:dk2>
        <a:srgbClr val="FFEAEA"/>
      </a:dk2>
      <a:lt2>
        <a:srgbClr val="D9D2E9"/>
      </a:lt2>
      <a:accent1>
        <a:srgbClr val="B4A7D6"/>
      </a:accent1>
      <a:accent2>
        <a:srgbClr val="DFDEFC"/>
      </a:accent2>
      <a:accent3>
        <a:srgbClr val="CFE2F3"/>
      </a:accent3>
      <a:accent4>
        <a:srgbClr val="FFF2CC"/>
      </a:accent4>
      <a:accent5>
        <a:srgbClr val="FFE599"/>
      </a:accent5>
      <a:accent6>
        <a:srgbClr val="F6C8D9"/>
      </a:accent6>
      <a:hlink>
        <a:srgbClr val="8E7C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81BD8F30025C4A88CB789A54C283A6" ma:contentTypeVersion="15" ma:contentTypeDescription="Create a new document." ma:contentTypeScope="" ma:versionID="5055ce65f608e14dd716aa0e027f0ba1">
  <xsd:schema xmlns:xsd="http://www.w3.org/2001/XMLSchema" xmlns:xs="http://www.w3.org/2001/XMLSchema" xmlns:p="http://schemas.microsoft.com/office/2006/metadata/properties" xmlns:ns3="792e567f-152e-48ef-9687-e3091da65bb7" xmlns:ns4="6cfd64a9-7ee1-4133-9f1e-0705d094f235" targetNamespace="http://schemas.microsoft.com/office/2006/metadata/properties" ma:root="true" ma:fieldsID="f44ed03a2d917f6214a144a8c474f3a2" ns3:_="" ns4:_="">
    <xsd:import namespace="792e567f-152e-48ef-9687-e3091da65bb7"/>
    <xsd:import namespace="6cfd64a9-7ee1-4133-9f1e-0705d094f2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e567f-152e-48ef-9687-e3091da65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d64a9-7ee1-4133-9f1e-0705d094f2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92e567f-152e-48ef-9687-e3091da65b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A24D37-33AE-4F67-9F69-90CCD9C591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2e567f-152e-48ef-9687-e3091da65bb7"/>
    <ds:schemaRef ds:uri="6cfd64a9-7ee1-4133-9f1e-0705d094f2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6C3E5A-2E28-410C-BF3B-7C58B2588D24}">
  <ds:schemaRefs>
    <ds:schemaRef ds:uri="http://purl.org/dc/terms/"/>
    <ds:schemaRef ds:uri="http://schemas.openxmlformats.org/package/2006/metadata/core-properties"/>
    <ds:schemaRef ds:uri="http://purl.org/dc/dcmitype/"/>
    <ds:schemaRef ds:uri="792e567f-152e-48ef-9687-e3091da65bb7"/>
    <ds:schemaRef ds:uri="http://purl.org/dc/elements/1.1/"/>
    <ds:schemaRef ds:uri="http://schemas.microsoft.com/office/2006/metadata/properties"/>
    <ds:schemaRef ds:uri="http://schemas.microsoft.com/office/2006/documentManagement/types"/>
    <ds:schemaRef ds:uri="6cfd64a9-7ee1-4133-9f1e-0705d094f235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079FEA-5405-45F0-8C94-0A5F1A221B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1611</Words>
  <Application>Microsoft Office PowerPoint</Application>
  <PresentationFormat>On-screen Show (16:9)</PresentationFormat>
  <Paragraphs>244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Patua One</vt:lpstr>
      <vt:lpstr>Roboto Condensed Light</vt:lpstr>
      <vt:lpstr>Rubik</vt:lpstr>
      <vt:lpstr>Times New Roman</vt:lpstr>
      <vt:lpstr>Pastel School Center Yearbook by Slidesgo</vt:lpstr>
      <vt:lpstr>Welcome to KS1!  </vt:lpstr>
      <vt:lpstr>Our Vision</vt:lpstr>
      <vt:lpstr>Key Stage One Staff </vt:lpstr>
      <vt:lpstr>Transition</vt:lpstr>
      <vt:lpstr>Why is it a big change?</vt:lpstr>
      <vt:lpstr>What we do to support transition in Year 1 </vt:lpstr>
      <vt:lpstr>What can you do to support transition into Year 1</vt:lpstr>
      <vt:lpstr>Reception to Year 1 Transition  Once the new term starts </vt:lpstr>
      <vt:lpstr>Typical KS1 Timetable</vt:lpstr>
      <vt:lpstr>Attendance </vt:lpstr>
      <vt:lpstr>PowerPoint Presentation</vt:lpstr>
      <vt:lpstr>PowerPoint Presentation</vt:lpstr>
      <vt:lpstr>Year One Phonics Screening Check </vt:lpstr>
      <vt:lpstr>Phonics Screening Check – Statutory Assessment (June 2025)</vt:lpstr>
      <vt:lpstr>Reading</vt:lpstr>
      <vt:lpstr>How to support reading at home</vt:lpstr>
      <vt:lpstr>Writing </vt:lpstr>
      <vt:lpstr>Maths</vt:lpstr>
      <vt:lpstr>How to help at home</vt:lpstr>
      <vt:lpstr>PowerPoint Presentation</vt:lpstr>
      <vt:lpstr>PowerPoint Presentation</vt:lpstr>
      <vt:lpstr>PowerPoint Presentation</vt:lpstr>
      <vt:lpstr>We aspire to be….      OUTSTANDING IN ALL AREAS!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KS1!</dc:title>
  <dc:creator>Georgina Davis</dc:creator>
  <cp:lastModifiedBy>khaden@bearwood.local</cp:lastModifiedBy>
  <cp:revision>9</cp:revision>
  <dcterms:modified xsi:type="dcterms:W3CDTF">2024-09-04T08:50:47Z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0x0101009181BD8F30025C4A88CB789A54C283A6</vt:lpwstr>
  </property>
</Properties>
</file>