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71" r:id="rId4"/>
  </p:sldMasterIdLst>
  <p:sldIdLst>
    <p:sldId id="256" r:id="rId5"/>
    <p:sldId id="269" r:id="rId6"/>
    <p:sldId id="289" r:id="rId7"/>
    <p:sldId id="291" r:id="rId8"/>
    <p:sldId id="263" r:id="rId9"/>
    <p:sldId id="288" r:id="rId10"/>
    <p:sldId id="275" r:id="rId11"/>
    <p:sldId id="286" r:id="rId12"/>
    <p:sldId id="290" r:id="rId13"/>
    <p:sldId id="293" r:id="rId14"/>
    <p:sldId id="296" r:id="rId15"/>
    <p:sldId id="298" r:id="rId16"/>
    <p:sldId id="303" r:id="rId17"/>
    <p:sldId id="299" r:id="rId18"/>
    <p:sldId id="302" r:id="rId19"/>
    <p:sldId id="292" r:id="rId20"/>
    <p:sldId id="264" r:id="rId21"/>
    <p:sldId id="297" r:id="rId22"/>
    <p:sldId id="295" r:id="rId23"/>
    <p:sldId id="294"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8DC163-CF62-E0D5-5B7B-EB3AF38A2779}" v="42" dt="2024-06-23T19:50:44.8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34" autoAdjust="0"/>
    <p:restoredTop sz="95775"/>
  </p:normalViewPr>
  <p:slideViewPr>
    <p:cSldViewPr snapToGrid="0">
      <p:cViewPr varScale="1">
        <p:scale>
          <a:sx n="73" d="100"/>
          <a:sy n="73" d="100"/>
        </p:scale>
        <p:origin x="76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dirty="0"/>
              <a:t>Click to edit Master title style</a:t>
            </a:r>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6/27/2024</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8633049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dirty="0"/>
              <a:t>Click to edit Master title style</a:t>
            </a:r>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0426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dirty="0"/>
              <a:t>Click to edit Master title style</a:t>
            </a:r>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70453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24955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dirty="0"/>
              <a:t>Click to edit Master title style</a:t>
            </a:r>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72950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68404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dirty="0"/>
              <a:t>Click to edit Master title style</a:t>
            </a:r>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3102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6/27/2024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70241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6/27/2024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80709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6/27/2024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65407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dirty="0"/>
              <a:t>Click to edit Master title style</a:t>
            </a:r>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01366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6/27/2024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74765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6/27/2024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30242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6/27/2024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82276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6/27/2024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08111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dirty="0"/>
              <a:t>Click to edit Master title style</a:t>
            </a:r>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74279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dirty="0"/>
              <a:t>Click to edit Master title style</a:t>
            </a:r>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31442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6/27/2024</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711197185"/>
      </p:ext>
    </p:extLst>
  </p:cSld>
  <p:clrMap bg1="dk1" tx1="lt1" bg2="dk2" tx2="lt2" accent1="accent1" accent2="accent2" accent3="accent3" accent4="accent4" accent5="accent5" accent6="accent6" hlink="hlink" folHlink="folHlink"/>
  <p:sldLayoutIdLst>
    <p:sldLayoutId id="2147484272" r:id="rId1"/>
    <p:sldLayoutId id="2147484273" r:id="rId2"/>
    <p:sldLayoutId id="2147484274" r:id="rId3"/>
    <p:sldLayoutId id="2147484275" r:id="rId4"/>
    <p:sldLayoutId id="2147484276" r:id="rId5"/>
    <p:sldLayoutId id="2147484277" r:id="rId6"/>
    <p:sldLayoutId id="2147484278" r:id="rId7"/>
    <p:sldLayoutId id="2147484279" r:id="rId8"/>
    <p:sldLayoutId id="2147484280" r:id="rId9"/>
    <p:sldLayoutId id="2147484281" r:id="rId10"/>
    <p:sldLayoutId id="2147484282" r:id="rId11"/>
    <p:sldLayoutId id="2147484283" r:id="rId12"/>
    <p:sldLayoutId id="2147484284" r:id="rId13"/>
    <p:sldLayoutId id="2147484285" r:id="rId14"/>
    <p:sldLayoutId id="2147484286" r:id="rId15"/>
    <p:sldLayoutId id="2147484287" r:id="rId16"/>
    <p:sldLayoutId id="2147484288"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bingschool.stanford.edu/news/mixed-age-classrooms-provide-optimal-learning-environment" TargetMode="External"/><Relationship Id="rId2" Type="http://schemas.openxmlformats.org/officeDocument/2006/relationships/hyperlink" Target="https://www.journalofplay.org/sites/www.journalofplay.org/files/pdf-articles/3-4-article-gray-age-mixed-play.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76253" y="1768830"/>
            <a:ext cx="3157259" cy="4216946"/>
          </a:xfrm>
          <a:prstGeom prst="rect">
            <a:avLst/>
          </a:prstGeom>
        </p:spPr>
      </p:pic>
      <p:sp>
        <p:nvSpPr>
          <p:cNvPr id="2" name="Title 1"/>
          <p:cNvSpPr>
            <a:spLocks noGrp="1"/>
          </p:cNvSpPr>
          <p:nvPr>
            <p:ph type="ctrTitle"/>
          </p:nvPr>
        </p:nvSpPr>
        <p:spPr>
          <a:xfrm>
            <a:off x="58488" y="774264"/>
            <a:ext cx="8825658" cy="4639491"/>
          </a:xfrm>
        </p:spPr>
        <p:txBody>
          <a:bodyPr>
            <a:normAutofit fontScale="90000"/>
          </a:bodyPr>
          <a:lstStyle/>
          <a:p>
            <a:pPr algn="ctr"/>
            <a:r>
              <a:rPr lang="en-GB" sz="5400" b="1" dirty="0">
                <a:solidFill>
                  <a:srgbClr val="FFC000"/>
                </a:solidFill>
              </a:rPr>
              <a:t>Welcome to</a:t>
            </a:r>
            <a:br>
              <a:rPr lang="en-GB" sz="5400" b="1" dirty="0">
                <a:solidFill>
                  <a:srgbClr val="FFC000"/>
                </a:solidFill>
              </a:rPr>
            </a:br>
            <a:r>
              <a:rPr lang="en-GB" sz="5400" b="1" dirty="0">
                <a:solidFill>
                  <a:srgbClr val="FFC000"/>
                </a:solidFill>
              </a:rPr>
              <a:t>Bearwood Primary School</a:t>
            </a:r>
            <a:br>
              <a:rPr lang="en-GB" sz="5400" b="1" dirty="0">
                <a:solidFill>
                  <a:srgbClr val="FFC000"/>
                </a:solidFill>
              </a:rPr>
            </a:br>
            <a:br>
              <a:rPr lang="en-GB" sz="5400" b="1" dirty="0">
                <a:solidFill>
                  <a:srgbClr val="FFC000"/>
                </a:solidFill>
              </a:rPr>
            </a:br>
            <a:r>
              <a:rPr lang="en-GB" sz="3600" b="1" dirty="0">
                <a:solidFill>
                  <a:srgbClr val="FFC000"/>
                </a:solidFill>
              </a:rPr>
              <a:t>Early Years Foundation Stage</a:t>
            </a:r>
            <a:br>
              <a:rPr lang="en-GB" sz="3600" b="1" dirty="0">
                <a:solidFill>
                  <a:srgbClr val="FFC000"/>
                </a:solidFill>
              </a:rPr>
            </a:br>
            <a:br>
              <a:rPr lang="en-GB" sz="3600" b="1" dirty="0">
                <a:solidFill>
                  <a:srgbClr val="FFC000"/>
                </a:solidFill>
              </a:rPr>
            </a:br>
            <a:r>
              <a:rPr lang="en-GB" sz="3600" b="1" dirty="0">
                <a:solidFill>
                  <a:srgbClr val="FFC000"/>
                </a:solidFill>
              </a:rPr>
              <a:t>Nursery and Reception</a:t>
            </a:r>
            <a:br>
              <a:rPr lang="en-GB" sz="3600" b="1" dirty="0">
                <a:solidFill>
                  <a:srgbClr val="FFC000"/>
                </a:solidFill>
              </a:rPr>
            </a:br>
            <a:br>
              <a:rPr lang="en-GB" sz="3600" b="1" dirty="0">
                <a:solidFill>
                  <a:srgbClr val="FFC000"/>
                </a:solidFill>
              </a:rPr>
            </a:br>
            <a:r>
              <a:rPr lang="en-GB" sz="3600" b="1" dirty="0">
                <a:solidFill>
                  <a:srgbClr val="FFC000"/>
                </a:solidFill>
              </a:rPr>
              <a:t>September 2024</a:t>
            </a:r>
          </a:p>
        </p:txBody>
      </p:sp>
    </p:spTree>
    <p:extLst>
      <p:ext uri="{BB962C8B-B14F-4D97-AF65-F5344CB8AC3E}">
        <p14:creationId xmlns:p14="http://schemas.microsoft.com/office/powerpoint/2010/main" val="13106484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7B3F7-ACBA-C995-1668-3474602E7AB1}"/>
              </a:ext>
            </a:extLst>
          </p:cNvPr>
          <p:cNvSpPr>
            <a:spLocks noGrp="1"/>
          </p:cNvSpPr>
          <p:nvPr>
            <p:ph type="title"/>
          </p:nvPr>
        </p:nvSpPr>
        <p:spPr>
          <a:xfrm>
            <a:off x="4955458" y="639097"/>
            <a:ext cx="6593075" cy="1612490"/>
          </a:xfrm>
        </p:spPr>
        <p:txBody>
          <a:bodyPr>
            <a:normAutofit/>
          </a:bodyPr>
          <a:lstStyle/>
          <a:p>
            <a:r>
              <a:rPr lang="en-GB" b="1" dirty="0"/>
              <a:t>In the moment planning</a:t>
            </a:r>
            <a:endParaRPr lang="en-US" dirty="0"/>
          </a:p>
        </p:txBody>
      </p:sp>
      <p:sp>
        <p:nvSpPr>
          <p:cNvPr id="3" name="Content Placeholder 2">
            <a:extLst>
              <a:ext uri="{FF2B5EF4-FFF2-40B4-BE49-F238E27FC236}">
                <a16:creationId xmlns:a16="http://schemas.microsoft.com/office/drawing/2014/main" id="{0C4121C6-A54D-7435-E654-F947956F467B}"/>
              </a:ext>
            </a:extLst>
          </p:cNvPr>
          <p:cNvSpPr>
            <a:spLocks noGrp="1"/>
          </p:cNvSpPr>
          <p:nvPr>
            <p:ph idx="1"/>
          </p:nvPr>
        </p:nvSpPr>
        <p:spPr>
          <a:xfrm>
            <a:off x="4955458" y="2251587"/>
            <a:ext cx="6593075" cy="3972232"/>
          </a:xfrm>
        </p:spPr>
        <p:txBody>
          <a:bodyPr>
            <a:normAutofit/>
          </a:bodyPr>
          <a:lstStyle/>
          <a:p>
            <a:pPr>
              <a:lnSpc>
                <a:spcPct val="90000"/>
              </a:lnSpc>
            </a:pPr>
            <a:r>
              <a:rPr lang="en-US" dirty="0"/>
              <a:t>At Bearwood EYFS, we plan our topics and activities ‘in the moment’. This means children take control of their own learning. </a:t>
            </a:r>
          </a:p>
          <a:p>
            <a:pPr>
              <a:lnSpc>
                <a:spcPct val="90000"/>
              </a:lnSpc>
            </a:pPr>
            <a:r>
              <a:rPr lang="en-US" dirty="0"/>
              <a:t>Each week, we observe and interact with the children during their play and make notes on what things interest them and what skills they may be keen to develop. We also note down those things that are necessary next steps such as pencil grip. </a:t>
            </a:r>
          </a:p>
          <a:p>
            <a:pPr>
              <a:lnSpc>
                <a:spcPct val="90000"/>
              </a:lnSpc>
            </a:pPr>
            <a:r>
              <a:rPr lang="en-US" dirty="0"/>
              <a:t>We use Floor books to record what the children are learning.</a:t>
            </a:r>
          </a:p>
          <a:p>
            <a:pPr>
              <a:lnSpc>
                <a:spcPct val="90000"/>
              </a:lnSpc>
            </a:pPr>
            <a:r>
              <a:rPr lang="en-US" dirty="0"/>
              <a:t>Teachers then plan a set of lessons dedicated to the interests and needs of your children specifically. This means that we may learn about dinosaurs, light and dark, superheroes…anything your children can dream of!</a:t>
            </a:r>
          </a:p>
          <a:p>
            <a:pPr>
              <a:lnSpc>
                <a:spcPct val="90000"/>
              </a:lnSpc>
            </a:pPr>
            <a:r>
              <a:rPr lang="en-US" dirty="0"/>
              <a:t>Learning should be fun, engaging and exciting in this way. </a:t>
            </a:r>
          </a:p>
        </p:txBody>
      </p:sp>
      <p:pic>
        <p:nvPicPr>
          <p:cNvPr id="5122" name="Picture 2" descr="Station House Nursery - In the Moment Planning">
            <a:extLst>
              <a:ext uri="{FF2B5EF4-FFF2-40B4-BE49-F238E27FC236}">
                <a16:creationId xmlns:a16="http://schemas.microsoft.com/office/drawing/2014/main" id="{CE0FD7CA-5783-2C6D-0AFF-5EE615CCA7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00" r="20775" b="-1"/>
          <a:stretch/>
        </p:blipFill>
        <p:spPr bwMode="auto">
          <a:xfrm>
            <a:off x="20" y="975"/>
            <a:ext cx="46359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972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8B944-5F23-D153-FEEA-E058469A3536}"/>
              </a:ext>
            </a:extLst>
          </p:cNvPr>
          <p:cNvSpPr>
            <a:spLocks noGrp="1"/>
          </p:cNvSpPr>
          <p:nvPr>
            <p:ph type="title"/>
          </p:nvPr>
        </p:nvSpPr>
        <p:spPr/>
        <p:txBody>
          <a:bodyPr/>
          <a:lstStyle/>
          <a:p>
            <a:r>
              <a:rPr lang="en-GB" b="1" dirty="0">
                <a:solidFill>
                  <a:srgbClr val="FFC000"/>
                </a:solidFill>
              </a:rPr>
              <a:t>Our </a:t>
            </a:r>
            <a:r>
              <a:rPr lang="en-GB" b="1" dirty="0" err="1">
                <a:solidFill>
                  <a:srgbClr val="FFC000"/>
                </a:solidFill>
              </a:rPr>
              <a:t>CLasses</a:t>
            </a:r>
            <a:endParaRPr lang="en-US" dirty="0"/>
          </a:p>
        </p:txBody>
      </p:sp>
      <p:sp>
        <p:nvSpPr>
          <p:cNvPr id="3" name="Content Placeholder 2">
            <a:extLst>
              <a:ext uri="{FF2B5EF4-FFF2-40B4-BE49-F238E27FC236}">
                <a16:creationId xmlns:a16="http://schemas.microsoft.com/office/drawing/2014/main" id="{426E66A2-78AF-C661-EE3B-45C572B0C7D1}"/>
              </a:ext>
            </a:extLst>
          </p:cNvPr>
          <p:cNvSpPr>
            <a:spLocks noGrp="1"/>
          </p:cNvSpPr>
          <p:nvPr>
            <p:ph idx="1"/>
          </p:nvPr>
        </p:nvSpPr>
        <p:spPr>
          <a:xfrm>
            <a:off x="514351" y="1548962"/>
            <a:ext cx="11349700" cy="3816385"/>
          </a:xfrm>
        </p:spPr>
        <p:txBody>
          <a:bodyPr>
            <a:normAutofit/>
          </a:bodyPr>
          <a:lstStyle/>
          <a:p>
            <a:pPr marL="0" indent="0">
              <a:buNone/>
            </a:pPr>
            <a:r>
              <a:rPr lang="en-US" sz="2000" dirty="0"/>
              <a:t>Our Foundation Stage is called Brown Bears because we are the beginning of the Bearwood journey. </a:t>
            </a:r>
          </a:p>
          <a:p>
            <a:pPr marL="0" indent="0">
              <a:buNone/>
            </a:pPr>
            <a:r>
              <a:rPr lang="en-US" sz="2000" dirty="0"/>
              <a:t>Our Classes are called Koda and Orsa (2 words that mean little bear derived from Latin).</a:t>
            </a:r>
          </a:p>
          <a:p>
            <a:pPr marL="0" indent="0">
              <a:buNone/>
            </a:pPr>
            <a:r>
              <a:rPr lang="en-US" sz="2000" dirty="0"/>
              <a:t>Classes are now mixed age groups to encourage collaboration and team work and enhance the development of all children in our EYFS. 75% of the day was always mixed before, now it is 90%!</a:t>
            </a:r>
          </a:p>
          <a:p>
            <a:pPr marL="0" indent="0">
              <a:buNone/>
            </a:pPr>
            <a:r>
              <a:rPr lang="en-US" sz="2000" dirty="0"/>
              <a:t>Nursery children are our BEAR CUBS as they are the youngest members of Bearwood Primary School. Your child will refer to themselves as a Koda CUB or a Koda BEAR depending on which age group they are in. They will remain in this class until they move up into KS1 enabling them to create strong and meaningful relationships. </a:t>
            </a:r>
          </a:p>
        </p:txBody>
      </p:sp>
      <p:pic>
        <p:nvPicPr>
          <p:cNvPr id="5" name="Picture 4">
            <a:extLst>
              <a:ext uri="{FF2B5EF4-FFF2-40B4-BE49-F238E27FC236}">
                <a16:creationId xmlns:a16="http://schemas.microsoft.com/office/drawing/2014/main" id="{33F1345A-55A7-1456-954C-5E727B47F98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814" t="26058" r="15925" b="25202"/>
          <a:stretch/>
        </p:blipFill>
        <p:spPr bwMode="auto">
          <a:xfrm>
            <a:off x="7206271" y="341624"/>
            <a:ext cx="1437005" cy="1388745"/>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76529F89-76D4-322A-6B39-A7F1C800EA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169"/>
          <a:stretch/>
        </p:blipFill>
        <p:spPr bwMode="auto">
          <a:xfrm>
            <a:off x="9690101" y="204147"/>
            <a:ext cx="1298575" cy="16637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90527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AC993-A64F-3DCA-66AB-BA4BAE67C078}"/>
              </a:ext>
            </a:extLst>
          </p:cNvPr>
          <p:cNvSpPr>
            <a:spLocks noGrp="1"/>
          </p:cNvSpPr>
          <p:nvPr>
            <p:ph type="title"/>
          </p:nvPr>
        </p:nvSpPr>
        <p:spPr>
          <a:xfrm>
            <a:off x="3087201" y="-1968500"/>
            <a:ext cx="4513792" cy="2819398"/>
          </a:xfrm>
        </p:spPr>
        <p:txBody>
          <a:bodyPr vert="horz" lIns="91440" tIns="45720" rIns="91440" bIns="45720" rtlCol="0" anchor="b">
            <a:normAutofit/>
          </a:bodyPr>
          <a:lstStyle/>
          <a:p>
            <a:pPr algn="r"/>
            <a:r>
              <a:rPr lang="en-US" sz="4800" dirty="0"/>
              <a:t>Timetable</a:t>
            </a:r>
          </a:p>
        </p:txBody>
      </p:sp>
      <p:pic>
        <p:nvPicPr>
          <p:cNvPr id="5" name="Picture 4" descr="A table with text on it&#10;&#10;Description automatically generated with medium confidence">
            <a:extLst>
              <a:ext uri="{FF2B5EF4-FFF2-40B4-BE49-F238E27FC236}">
                <a16:creationId xmlns:a16="http://schemas.microsoft.com/office/drawing/2014/main" id="{44AF3ABF-8ED2-9437-4882-3AFB4B84D4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890" y="850898"/>
            <a:ext cx="11110219" cy="5595528"/>
          </a:xfrm>
          <a:prstGeom prst="rect">
            <a:avLst/>
          </a:prstGeom>
        </p:spPr>
      </p:pic>
    </p:spTree>
    <p:extLst>
      <p:ext uri="{BB962C8B-B14F-4D97-AF65-F5344CB8AC3E}">
        <p14:creationId xmlns:p14="http://schemas.microsoft.com/office/powerpoint/2010/main" val="3535315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4BB52D-8683-5D2C-9CF1-1ADA27FBE4BF}"/>
              </a:ext>
            </a:extLst>
          </p:cNvPr>
          <p:cNvSpPr txBox="1">
            <a:spLocks/>
          </p:cNvSpPr>
          <p:nvPr/>
        </p:nvSpPr>
        <p:spPr>
          <a:xfrm>
            <a:off x="303836" y="225756"/>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Why?</a:t>
            </a:r>
          </a:p>
        </p:txBody>
      </p:sp>
      <p:sp>
        <p:nvSpPr>
          <p:cNvPr id="13" name="TextBox 12">
            <a:extLst>
              <a:ext uri="{FF2B5EF4-FFF2-40B4-BE49-F238E27FC236}">
                <a16:creationId xmlns:a16="http://schemas.microsoft.com/office/drawing/2014/main" id="{AA55497F-C76D-3288-1B41-D8EF1EC013DE}"/>
              </a:ext>
            </a:extLst>
          </p:cNvPr>
          <p:cNvSpPr txBox="1"/>
          <p:nvPr/>
        </p:nvSpPr>
        <p:spPr>
          <a:xfrm>
            <a:off x="192338" y="1918282"/>
            <a:ext cx="5282487" cy="2585323"/>
          </a:xfrm>
          <a:prstGeom prst="rect">
            <a:avLst/>
          </a:prstGeom>
          <a:noFill/>
        </p:spPr>
        <p:txBody>
          <a:bodyPr wrap="square">
            <a:spAutoFit/>
          </a:bodyPr>
          <a:lstStyle/>
          <a:p>
            <a:r>
              <a:rPr lang="en-GB" b="0" i="0" u="none" strike="noStrike" dirty="0">
                <a:solidFill>
                  <a:srgbClr val="212327"/>
                </a:solidFill>
                <a:effectLst/>
                <a:highlight>
                  <a:srgbClr val="FFFFFF"/>
                </a:highlight>
                <a:latin typeface="Matter"/>
              </a:rPr>
              <a:t> </a:t>
            </a:r>
            <a:r>
              <a:rPr lang="en-GB" b="0" i="0" u="none" strike="noStrike" dirty="0">
                <a:effectLst/>
                <a:latin typeface="Matter"/>
              </a:rPr>
              <a:t>Mixed-age play has been shown to help childr</a:t>
            </a:r>
            <a:r>
              <a:rPr lang="en-GB" b="0" i="0" strike="noStrike" dirty="0">
                <a:effectLst/>
                <a:latin typeface="Matter"/>
              </a:rPr>
              <a:t>en</a:t>
            </a:r>
            <a:r>
              <a:rPr lang="en-GB" b="0" i="0" strike="noStrike" dirty="0">
                <a:effectLst/>
                <a:latin typeface="Matter"/>
                <a:hlinkClick r:id="rId2">
                  <a:extLst>
                    <a:ext uri="{A12FA001-AC4F-418D-AE19-62706E023703}">
                      <ahyp:hlinkClr xmlns:ahyp="http://schemas.microsoft.com/office/drawing/2018/hyperlinkcolor" val="tx"/>
                    </a:ext>
                  </a:extLst>
                </a:hlinkClick>
              </a:rPr>
              <a:t> extend their zone of proximal development</a:t>
            </a:r>
            <a:r>
              <a:rPr lang="en-GB" b="0" i="0" strike="noStrike" dirty="0">
                <a:effectLst/>
                <a:latin typeface="Matter"/>
              </a:rPr>
              <a:t>, </a:t>
            </a:r>
            <a:r>
              <a:rPr lang="en-GB" b="0" i="0" u="none" strike="noStrike" dirty="0">
                <a:effectLst/>
                <a:latin typeface="Matter"/>
              </a:rPr>
              <a:t>as younger children are challenged to play and carry out tasks they wouldn’t be able to do alone or with others of their own age group. The older children model and extend the play in a way that younger children wouldn't be able to as they can't challenge each other the same way.- </a:t>
            </a:r>
            <a:r>
              <a:rPr lang="en-GB" b="0" i="0" u="none" strike="noStrike" dirty="0" err="1">
                <a:effectLst/>
                <a:latin typeface="Matter"/>
              </a:rPr>
              <a:t>Bronagh</a:t>
            </a:r>
            <a:r>
              <a:rPr lang="en-GB" b="0" i="0" u="none" strike="noStrike" dirty="0">
                <a:effectLst/>
                <a:latin typeface="Matter"/>
              </a:rPr>
              <a:t> </a:t>
            </a:r>
            <a:r>
              <a:rPr lang="en-GB" b="0" i="0" u="none" strike="noStrike" dirty="0" err="1">
                <a:effectLst/>
                <a:latin typeface="Matter"/>
              </a:rPr>
              <a:t>McGearty</a:t>
            </a:r>
            <a:r>
              <a:rPr lang="en-GB" b="0" i="0" u="none" strike="noStrike" dirty="0">
                <a:effectLst/>
                <a:latin typeface="Matter"/>
              </a:rPr>
              <a:t> (founder of </a:t>
            </a:r>
            <a:r>
              <a:rPr lang="en-GB" b="0" i="0" u="none" strike="noStrike" dirty="0" err="1">
                <a:effectLst/>
                <a:latin typeface="Matter"/>
              </a:rPr>
              <a:t>Famly</a:t>
            </a:r>
            <a:r>
              <a:rPr lang="en-GB" b="0" i="0" u="none" strike="noStrike" dirty="0">
                <a:effectLst/>
                <a:latin typeface="Matter"/>
              </a:rPr>
              <a:t> app for EYFS)</a:t>
            </a:r>
            <a:endParaRPr lang="en-US" dirty="0"/>
          </a:p>
        </p:txBody>
      </p:sp>
      <p:sp>
        <p:nvSpPr>
          <p:cNvPr id="15" name="TextBox 14">
            <a:extLst>
              <a:ext uri="{FF2B5EF4-FFF2-40B4-BE49-F238E27FC236}">
                <a16:creationId xmlns:a16="http://schemas.microsoft.com/office/drawing/2014/main" id="{0A49A82F-721B-85D3-C104-6029E161A507}"/>
              </a:ext>
            </a:extLst>
          </p:cNvPr>
          <p:cNvSpPr txBox="1"/>
          <p:nvPr/>
        </p:nvSpPr>
        <p:spPr>
          <a:xfrm>
            <a:off x="5937812" y="1679680"/>
            <a:ext cx="6099858" cy="1200329"/>
          </a:xfrm>
          <a:prstGeom prst="rect">
            <a:avLst/>
          </a:prstGeom>
          <a:noFill/>
        </p:spPr>
        <p:txBody>
          <a:bodyPr wrap="square">
            <a:spAutoFit/>
          </a:bodyPr>
          <a:lstStyle/>
          <a:p>
            <a:r>
              <a:rPr lang="en-GB" b="0" i="0" u="none" strike="noStrike" dirty="0">
                <a:effectLst/>
                <a:latin typeface="mr-eaves-modern"/>
              </a:rPr>
              <a:t>Younger children learn by watching older children as well as adults. In a mixed-age classroom, older children who are completing challenging lessons are an example to the younger children; they show what is possible.- Maria Montessori</a:t>
            </a:r>
            <a:endParaRPr lang="en-US" dirty="0"/>
          </a:p>
        </p:txBody>
      </p:sp>
      <p:sp>
        <p:nvSpPr>
          <p:cNvPr id="17" name="TextBox 16">
            <a:extLst>
              <a:ext uri="{FF2B5EF4-FFF2-40B4-BE49-F238E27FC236}">
                <a16:creationId xmlns:a16="http://schemas.microsoft.com/office/drawing/2014/main" id="{628AD5C2-846D-C141-8AEA-3021A45C2AF7}"/>
              </a:ext>
            </a:extLst>
          </p:cNvPr>
          <p:cNvSpPr txBox="1"/>
          <p:nvPr/>
        </p:nvSpPr>
        <p:spPr>
          <a:xfrm>
            <a:off x="3226956" y="4903597"/>
            <a:ext cx="6099858" cy="1477328"/>
          </a:xfrm>
          <a:prstGeom prst="rect">
            <a:avLst/>
          </a:prstGeom>
          <a:noFill/>
        </p:spPr>
        <p:txBody>
          <a:bodyPr wrap="square">
            <a:spAutoFit/>
          </a:bodyPr>
          <a:lstStyle/>
          <a:p>
            <a:r>
              <a:rPr lang="en-GB" b="0" i="0" u="none" strike="noStrike" dirty="0">
                <a:effectLst/>
                <a:latin typeface="Lora" panose="020F0502020204030204" pitchFamily="34" charset="0"/>
              </a:rPr>
              <a:t>For example, social interactions take on a whole new level, with more experienced (not necessarily older) children leading the way with organising games, sharing, turn-taking, </a:t>
            </a:r>
            <a:r>
              <a:rPr lang="en-GB" b="1" i="0" u="none" strike="noStrike" dirty="0">
                <a:effectLst/>
                <a:latin typeface="Lora" panose="020F0502020204030204" pitchFamily="34" charset="0"/>
                <a:hlinkClick r:id="rId3">
                  <a:extLst>
                    <a:ext uri="{A12FA001-AC4F-418D-AE19-62706E023703}">
                      <ahyp:hlinkClr xmlns:ahyp="http://schemas.microsoft.com/office/drawing/2018/hyperlinkcolor" val="tx"/>
                    </a:ext>
                  </a:extLst>
                </a:hlinkClick>
              </a:rPr>
              <a:t>‘they learn to be both leaders and followers’</a:t>
            </a:r>
            <a:r>
              <a:rPr lang="en-GB" b="0" i="0" u="none" strike="noStrike" dirty="0">
                <a:effectLst/>
                <a:latin typeface="Lora" panose="020F0502020204030204" pitchFamily="34" charset="0"/>
              </a:rPr>
              <a:t>.- Kathy Brodie </a:t>
            </a:r>
            <a:endParaRPr lang="en-US" dirty="0"/>
          </a:p>
        </p:txBody>
      </p:sp>
      <p:sp>
        <p:nvSpPr>
          <p:cNvPr id="19" name="TextBox 18">
            <a:extLst>
              <a:ext uri="{FF2B5EF4-FFF2-40B4-BE49-F238E27FC236}">
                <a16:creationId xmlns:a16="http://schemas.microsoft.com/office/drawing/2014/main" id="{1AB5D76D-DB4E-830A-6C39-9DE6CF023F14}"/>
              </a:ext>
            </a:extLst>
          </p:cNvPr>
          <p:cNvSpPr txBox="1"/>
          <p:nvPr/>
        </p:nvSpPr>
        <p:spPr>
          <a:xfrm>
            <a:off x="5937812" y="3580805"/>
            <a:ext cx="6099858" cy="923330"/>
          </a:xfrm>
          <a:prstGeom prst="rect">
            <a:avLst/>
          </a:prstGeom>
          <a:noFill/>
        </p:spPr>
        <p:txBody>
          <a:bodyPr wrap="square">
            <a:spAutoFit/>
          </a:bodyPr>
          <a:lstStyle/>
          <a:p>
            <a:r>
              <a:rPr lang="en-GB" b="0" i="0" u="none" strike="noStrike" dirty="0">
                <a:solidFill>
                  <a:srgbClr val="333333"/>
                </a:solidFill>
                <a:effectLst/>
                <a:highlight>
                  <a:srgbClr val="FFFFFF"/>
                </a:highlight>
                <a:latin typeface="museo-sans"/>
              </a:rPr>
              <a:t> </a:t>
            </a:r>
            <a:r>
              <a:rPr lang="en-GB" b="0" i="0" u="none" strike="noStrike" dirty="0">
                <a:effectLst/>
                <a:latin typeface="museo-sans"/>
              </a:rPr>
              <a:t>It is recognised that there is more turn-taking, social responsibility and sensitivity in mixed-age group children.’ (Chase and Doan, 1994)</a:t>
            </a:r>
            <a:endParaRPr lang="en-US" dirty="0"/>
          </a:p>
        </p:txBody>
      </p:sp>
      <p:sp>
        <p:nvSpPr>
          <p:cNvPr id="21" name="TextBox 20">
            <a:extLst>
              <a:ext uri="{FF2B5EF4-FFF2-40B4-BE49-F238E27FC236}">
                <a16:creationId xmlns:a16="http://schemas.microsoft.com/office/drawing/2014/main" id="{B0912B42-86F2-AB2E-F92D-83B7A4B5F9EA}"/>
              </a:ext>
            </a:extLst>
          </p:cNvPr>
          <p:cNvSpPr txBox="1"/>
          <p:nvPr/>
        </p:nvSpPr>
        <p:spPr>
          <a:xfrm>
            <a:off x="2164465" y="91974"/>
            <a:ext cx="9873205" cy="1477328"/>
          </a:xfrm>
          <a:prstGeom prst="rect">
            <a:avLst/>
          </a:prstGeom>
          <a:noFill/>
        </p:spPr>
        <p:txBody>
          <a:bodyPr wrap="square">
            <a:spAutoFit/>
          </a:bodyPr>
          <a:lstStyle/>
          <a:p>
            <a:r>
              <a:rPr lang="en-GB" b="0" i="0" u="none" strike="noStrike" dirty="0">
                <a:solidFill>
                  <a:srgbClr val="333333"/>
                </a:solidFill>
                <a:effectLst/>
                <a:highlight>
                  <a:srgbClr val="FFFFFF"/>
                </a:highlight>
                <a:latin typeface="museo-sans"/>
              </a:rPr>
              <a:t>The notion that children are easier to teach in chronological age groups denies the known value that children get from being with children who are both older and younger than them. There is no doubt it can be more difficult to teach across rigid curriculum boundaries, but that is perhaps a fault of curriculum design and an over-insistence on artificial targets, rather than any inherent fault in the practice itself.- Nursery World magazine</a:t>
            </a:r>
            <a:endParaRPr lang="en-US" dirty="0"/>
          </a:p>
        </p:txBody>
      </p:sp>
    </p:spTree>
    <p:extLst>
      <p:ext uri="{BB962C8B-B14F-4D97-AF65-F5344CB8AC3E}">
        <p14:creationId xmlns:p14="http://schemas.microsoft.com/office/powerpoint/2010/main" val="1564033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87BAD0-4D1C-ED88-9283-8E2238F53C0B}"/>
              </a:ext>
            </a:extLst>
          </p:cNvPr>
          <p:cNvSpPr txBox="1">
            <a:spLocks/>
          </p:cNvSpPr>
          <p:nvPr/>
        </p:nvSpPr>
        <p:spPr>
          <a:xfrm>
            <a:off x="1066800" y="642594"/>
            <a:ext cx="10058400" cy="1371600"/>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Benefits for the children</a:t>
            </a:r>
            <a:endParaRPr lang="en-US" dirty="0"/>
          </a:p>
        </p:txBody>
      </p:sp>
      <p:sp>
        <p:nvSpPr>
          <p:cNvPr id="5" name="Text Placeholder 3">
            <a:extLst>
              <a:ext uri="{FF2B5EF4-FFF2-40B4-BE49-F238E27FC236}">
                <a16:creationId xmlns:a16="http://schemas.microsoft.com/office/drawing/2014/main" id="{D97D41B6-AC10-8B16-0FBD-10BEF70AF594}"/>
              </a:ext>
            </a:extLst>
          </p:cNvPr>
          <p:cNvSpPr txBox="1">
            <a:spLocks/>
          </p:cNvSpPr>
          <p:nvPr/>
        </p:nvSpPr>
        <p:spPr>
          <a:xfrm>
            <a:off x="996633" y="2051882"/>
            <a:ext cx="4754880" cy="640080"/>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en-US" sz="2400" u="sng" dirty="0"/>
              <a:t>Nursery children</a:t>
            </a:r>
          </a:p>
        </p:txBody>
      </p:sp>
      <p:sp>
        <p:nvSpPr>
          <p:cNvPr id="6" name="Content Placeholder 4">
            <a:extLst>
              <a:ext uri="{FF2B5EF4-FFF2-40B4-BE49-F238E27FC236}">
                <a16:creationId xmlns:a16="http://schemas.microsoft.com/office/drawing/2014/main" id="{A6962A59-28F7-C5F1-A620-F3610A3ED810}"/>
              </a:ext>
            </a:extLst>
          </p:cNvPr>
          <p:cNvSpPr txBox="1">
            <a:spLocks/>
          </p:cNvSpPr>
          <p:nvPr/>
        </p:nvSpPr>
        <p:spPr>
          <a:xfrm>
            <a:off x="1069848" y="2755898"/>
            <a:ext cx="4754880" cy="3200400"/>
          </a:xfrm>
          <a:prstGeom prst="rect">
            <a:avLst/>
          </a:prstGeom>
        </p:spPr>
        <p:txBody>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r>
              <a:rPr lang="en-US" dirty="0"/>
              <a:t>Vicarious learning experiences</a:t>
            </a:r>
          </a:p>
          <a:p>
            <a:r>
              <a:rPr lang="en-US" dirty="0"/>
              <a:t>Modelling of language and </a:t>
            </a:r>
            <a:r>
              <a:rPr lang="en-US" dirty="0" err="1"/>
              <a:t>behaviour</a:t>
            </a:r>
            <a:endParaRPr lang="en-US" dirty="0"/>
          </a:p>
          <a:p>
            <a:r>
              <a:rPr lang="en-US" dirty="0"/>
              <a:t>Mixed social opportunities</a:t>
            </a:r>
          </a:p>
          <a:p>
            <a:r>
              <a:rPr lang="en-US" dirty="0"/>
              <a:t>Shared vision on child led planning</a:t>
            </a:r>
          </a:p>
          <a:p>
            <a:endParaRPr lang="en-US" dirty="0"/>
          </a:p>
          <a:p>
            <a:r>
              <a:rPr lang="en-US" dirty="0"/>
              <a:t>Separate group time to focus on key nursery skills</a:t>
            </a:r>
          </a:p>
          <a:p>
            <a:endParaRPr lang="en-US" dirty="0"/>
          </a:p>
        </p:txBody>
      </p:sp>
      <p:sp>
        <p:nvSpPr>
          <p:cNvPr id="7" name="Text Placeholder 5">
            <a:extLst>
              <a:ext uri="{FF2B5EF4-FFF2-40B4-BE49-F238E27FC236}">
                <a16:creationId xmlns:a16="http://schemas.microsoft.com/office/drawing/2014/main" id="{B04C17A4-CF6E-3F5B-8D10-CB091470BA84}"/>
              </a:ext>
            </a:extLst>
          </p:cNvPr>
          <p:cNvSpPr txBox="1">
            <a:spLocks/>
          </p:cNvSpPr>
          <p:nvPr/>
        </p:nvSpPr>
        <p:spPr>
          <a:xfrm>
            <a:off x="6373368" y="2074334"/>
            <a:ext cx="4754880" cy="640080"/>
          </a:xfrm>
          <a:prstGeom prst="rect">
            <a:avLst/>
          </a:prstGeom>
        </p:spPr>
        <p:txBody>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en-US" sz="2400" u="sng" dirty="0"/>
              <a:t>Reception children</a:t>
            </a:r>
          </a:p>
        </p:txBody>
      </p:sp>
      <p:sp>
        <p:nvSpPr>
          <p:cNvPr id="8" name="Content Placeholder 6">
            <a:extLst>
              <a:ext uri="{FF2B5EF4-FFF2-40B4-BE49-F238E27FC236}">
                <a16:creationId xmlns:a16="http://schemas.microsoft.com/office/drawing/2014/main" id="{0D6266CB-4FF7-7054-94F8-056501B95BE7}"/>
              </a:ext>
            </a:extLst>
          </p:cNvPr>
          <p:cNvSpPr txBox="1">
            <a:spLocks/>
          </p:cNvSpPr>
          <p:nvPr/>
        </p:nvSpPr>
        <p:spPr>
          <a:xfrm>
            <a:off x="6373368" y="2756581"/>
            <a:ext cx="4754880" cy="3200400"/>
          </a:xfrm>
          <a:prstGeom prst="rect">
            <a:avLst/>
          </a:prstGeom>
        </p:spPr>
        <p:txBody>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r>
              <a:rPr lang="en-US" dirty="0"/>
              <a:t>Personal learning journey for each child- differentiation per class- Stage not age</a:t>
            </a:r>
          </a:p>
          <a:p>
            <a:r>
              <a:rPr lang="en-US" dirty="0"/>
              <a:t>Chance to become a role model of language and </a:t>
            </a:r>
            <a:r>
              <a:rPr lang="en-US" dirty="0" err="1"/>
              <a:t>behaviour</a:t>
            </a:r>
            <a:endParaRPr lang="en-US" dirty="0"/>
          </a:p>
          <a:p>
            <a:r>
              <a:rPr lang="en-US" dirty="0"/>
              <a:t>Mixed social opportunities</a:t>
            </a:r>
          </a:p>
          <a:p>
            <a:r>
              <a:rPr lang="en-US" dirty="0"/>
              <a:t>Shared vision on child led planning</a:t>
            </a:r>
          </a:p>
          <a:p>
            <a:endParaRPr lang="en-US" dirty="0"/>
          </a:p>
          <a:p>
            <a:r>
              <a:rPr lang="en-US" dirty="0"/>
              <a:t>Separate Reception level learning each day such as phonics</a:t>
            </a:r>
          </a:p>
        </p:txBody>
      </p:sp>
      <p:sp>
        <p:nvSpPr>
          <p:cNvPr id="9" name="TextBox 8">
            <a:extLst>
              <a:ext uri="{FF2B5EF4-FFF2-40B4-BE49-F238E27FC236}">
                <a16:creationId xmlns:a16="http://schemas.microsoft.com/office/drawing/2014/main" id="{CFC9DE6A-7F9C-2597-4655-E704E54DC500}"/>
              </a:ext>
            </a:extLst>
          </p:cNvPr>
          <p:cNvSpPr txBox="1"/>
          <p:nvPr/>
        </p:nvSpPr>
        <p:spPr>
          <a:xfrm>
            <a:off x="326247" y="6215406"/>
            <a:ext cx="11539506" cy="369332"/>
          </a:xfrm>
          <a:prstGeom prst="rect">
            <a:avLst/>
          </a:prstGeom>
          <a:noFill/>
        </p:spPr>
        <p:txBody>
          <a:bodyPr wrap="none" rtlCol="0">
            <a:spAutoFit/>
          </a:bodyPr>
          <a:lstStyle/>
          <a:p>
            <a:r>
              <a:rPr lang="en-US" dirty="0"/>
              <a:t>All children can work at their experiential level for longer allowing for their own personal development at their own pace </a:t>
            </a:r>
          </a:p>
        </p:txBody>
      </p:sp>
    </p:spTree>
    <p:extLst>
      <p:ext uri="{BB962C8B-B14F-4D97-AF65-F5344CB8AC3E}">
        <p14:creationId xmlns:p14="http://schemas.microsoft.com/office/powerpoint/2010/main" val="1438962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760DE8-ECE0-3D76-7D24-90605DB5D466}"/>
              </a:ext>
            </a:extLst>
          </p:cNvPr>
          <p:cNvSpPr>
            <a:spLocks noGrp="1"/>
          </p:cNvSpPr>
          <p:nvPr>
            <p:ph type="title"/>
          </p:nvPr>
        </p:nvSpPr>
        <p:spPr>
          <a:xfrm>
            <a:off x="685801" y="195263"/>
            <a:ext cx="10131425" cy="1456267"/>
          </a:xfrm>
        </p:spPr>
        <p:txBody>
          <a:bodyPr/>
          <a:lstStyle/>
          <a:p>
            <a:r>
              <a:rPr lang="en-US" dirty="0"/>
              <a:t>How?</a:t>
            </a:r>
          </a:p>
        </p:txBody>
      </p:sp>
      <p:sp>
        <p:nvSpPr>
          <p:cNvPr id="11" name="Content Placeholder 2">
            <a:extLst>
              <a:ext uri="{FF2B5EF4-FFF2-40B4-BE49-F238E27FC236}">
                <a16:creationId xmlns:a16="http://schemas.microsoft.com/office/drawing/2014/main" id="{A49C9BB0-040F-3207-7679-F64B21D3666C}"/>
              </a:ext>
            </a:extLst>
          </p:cNvPr>
          <p:cNvSpPr>
            <a:spLocks noGrp="1"/>
          </p:cNvSpPr>
          <p:nvPr>
            <p:ph idx="1"/>
          </p:nvPr>
        </p:nvSpPr>
        <p:spPr>
          <a:xfrm>
            <a:off x="1" y="1613429"/>
            <a:ext cx="6286500" cy="4282017"/>
          </a:xfrm>
        </p:spPr>
        <p:txBody>
          <a:bodyPr>
            <a:normAutofit lnSpcReduction="10000"/>
          </a:bodyPr>
          <a:lstStyle/>
          <a:p>
            <a:r>
              <a:rPr lang="en-US" dirty="0"/>
              <a:t>Example planned activity:</a:t>
            </a:r>
          </a:p>
          <a:p>
            <a:r>
              <a:rPr lang="en-US" dirty="0" err="1"/>
              <a:t>Maths</a:t>
            </a:r>
            <a:r>
              <a:rPr lang="en-US" dirty="0"/>
              <a:t>- counting and </a:t>
            </a:r>
            <a:r>
              <a:rPr lang="en-US" dirty="0" err="1"/>
              <a:t>subitising</a:t>
            </a:r>
            <a:endParaRPr lang="en-US" dirty="0"/>
          </a:p>
          <a:p>
            <a:r>
              <a:rPr lang="en-US" dirty="0"/>
              <a:t>Teacher teaches and models concept of counting resources moving finger at same speed as saying number names, children help and join in. Play a game where teacher shows spots on a dice and children have to say how many without counting. </a:t>
            </a:r>
          </a:p>
          <a:p>
            <a:r>
              <a:rPr lang="en-US" dirty="0"/>
              <a:t>Split into key groups where each group has a separate counting activity.</a:t>
            </a:r>
          </a:p>
          <a:p>
            <a:r>
              <a:rPr lang="en-US" dirty="0"/>
              <a:t>Expectation of nursery child: to join the group for 2-5 minutes, participating in some simple counting to 5.</a:t>
            </a:r>
          </a:p>
          <a:p>
            <a:r>
              <a:rPr lang="en-US" dirty="0"/>
              <a:t>Expectation of a Reception child: to join the group for 5-10 minutes, participating in accurate counting to 10 with some </a:t>
            </a:r>
            <a:r>
              <a:rPr lang="en-US" dirty="0" err="1"/>
              <a:t>subitising</a:t>
            </a:r>
            <a:r>
              <a:rPr lang="en-US" dirty="0"/>
              <a:t> skills </a:t>
            </a:r>
          </a:p>
        </p:txBody>
      </p:sp>
      <p:sp>
        <p:nvSpPr>
          <p:cNvPr id="13" name="Content Placeholder 2">
            <a:extLst>
              <a:ext uri="{FF2B5EF4-FFF2-40B4-BE49-F238E27FC236}">
                <a16:creationId xmlns:a16="http://schemas.microsoft.com/office/drawing/2014/main" id="{FC21CEA1-C9A1-5C4E-CC44-4199E19C399B}"/>
              </a:ext>
            </a:extLst>
          </p:cNvPr>
          <p:cNvSpPr txBox="1">
            <a:spLocks/>
          </p:cNvSpPr>
          <p:nvPr/>
        </p:nvSpPr>
        <p:spPr>
          <a:xfrm>
            <a:off x="6286500" y="1575328"/>
            <a:ext cx="5905500" cy="4282017"/>
          </a:xfrm>
          <a:prstGeom prst="rect">
            <a:avLst/>
          </a:prstGeom>
        </p:spPr>
        <p:txBody>
          <a:bodyPr vert="horz" lIns="91440" tIns="45720" rIns="91440" bIns="45720" rtlCol="0" anchor="ctr">
            <a:normAutofit lnSpcReduction="10000"/>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r>
              <a:rPr lang="en-US" dirty="0"/>
              <a:t>Example planned activity:</a:t>
            </a:r>
          </a:p>
          <a:p>
            <a:r>
              <a:rPr lang="en-US" dirty="0"/>
              <a:t>Drawing Club (Literacy)</a:t>
            </a:r>
          </a:p>
          <a:p>
            <a:r>
              <a:rPr lang="en-US" dirty="0"/>
              <a:t>Teacher reads story and teaches high level vocabulary through actions. Models story language and drawing a picture. Models writing some words/sentences.</a:t>
            </a:r>
          </a:p>
          <a:p>
            <a:r>
              <a:rPr lang="en-US" dirty="0"/>
              <a:t>Children encouraged to visit the Drawing Club table to have a turn.</a:t>
            </a:r>
          </a:p>
          <a:p>
            <a:r>
              <a:rPr lang="en-US" dirty="0"/>
              <a:t>Expectation of nursery child: to build story language into their play, encouraged to join playdough table for fine motor practice. </a:t>
            </a:r>
          </a:p>
          <a:p>
            <a:r>
              <a:rPr lang="en-US" dirty="0"/>
              <a:t>Expectation of a Reception child: to remember some key vocabulary, to draw a picture and begin mark making using </a:t>
            </a:r>
            <a:r>
              <a:rPr lang="en-US" dirty="0" err="1"/>
              <a:t>recognisable</a:t>
            </a:r>
            <a:r>
              <a:rPr lang="en-US" dirty="0"/>
              <a:t> letters</a:t>
            </a:r>
          </a:p>
        </p:txBody>
      </p:sp>
    </p:spTree>
    <p:extLst>
      <p:ext uri="{BB962C8B-B14F-4D97-AF65-F5344CB8AC3E}">
        <p14:creationId xmlns:p14="http://schemas.microsoft.com/office/powerpoint/2010/main" val="3278451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76C52-6429-B8C9-252B-4E34EAEA4D44}"/>
              </a:ext>
            </a:extLst>
          </p:cNvPr>
          <p:cNvSpPr>
            <a:spLocks noGrp="1"/>
          </p:cNvSpPr>
          <p:nvPr>
            <p:ph type="title"/>
          </p:nvPr>
        </p:nvSpPr>
        <p:spPr>
          <a:xfrm>
            <a:off x="600076" y="0"/>
            <a:ext cx="10131425" cy="1456267"/>
          </a:xfrm>
        </p:spPr>
        <p:txBody>
          <a:bodyPr/>
          <a:lstStyle/>
          <a:p>
            <a:r>
              <a:rPr lang="en-GB" b="1" dirty="0">
                <a:solidFill>
                  <a:srgbClr val="FFC000"/>
                </a:solidFill>
              </a:rPr>
              <a:t>Phonics</a:t>
            </a:r>
            <a:endParaRPr lang="en-US" dirty="0"/>
          </a:p>
        </p:txBody>
      </p:sp>
      <p:sp>
        <p:nvSpPr>
          <p:cNvPr id="3" name="Content Placeholder 2">
            <a:extLst>
              <a:ext uri="{FF2B5EF4-FFF2-40B4-BE49-F238E27FC236}">
                <a16:creationId xmlns:a16="http://schemas.microsoft.com/office/drawing/2014/main" id="{C730B527-D1AD-85BC-7C74-4FC0F2A1923A}"/>
              </a:ext>
            </a:extLst>
          </p:cNvPr>
          <p:cNvSpPr>
            <a:spLocks noGrp="1"/>
          </p:cNvSpPr>
          <p:nvPr>
            <p:ph idx="1"/>
          </p:nvPr>
        </p:nvSpPr>
        <p:spPr>
          <a:xfrm>
            <a:off x="285751" y="1099079"/>
            <a:ext cx="11630024" cy="5558895"/>
          </a:xfrm>
        </p:spPr>
        <p:txBody>
          <a:bodyPr>
            <a:normAutofit/>
          </a:bodyPr>
          <a:lstStyle/>
          <a:p>
            <a:r>
              <a:rPr lang="en-US" dirty="0"/>
              <a:t>At Bearwood we use the Lesley Clarke synthetic phonics scheme to teach our phonics. </a:t>
            </a:r>
          </a:p>
          <a:p>
            <a:r>
              <a:rPr lang="en-US" dirty="0"/>
              <a:t>In Nursery, children will participate in Phase 1 phonics activities such as listening games, rhymes, songs and robot talk.</a:t>
            </a:r>
          </a:p>
          <a:p>
            <a:r>
              <a:rPr lang="en-US" dirty="0"/>
              <a:t>In Reception children will begin formal phonics lessons mid September and will work through Phase 2 and 3. </a:t>
            </a:r>
          </a:p>
          <a:p>
            <a:r>
              <a:rPr lang="en-US" dirty="0"/>
              <a:t>Each child will have a slightly different pace in their learning, we focus on helping each child to understand the sounds and skills that phonics teaches.</a:t>
            </a:r>
          </a:p>
          <a:p>
            <a:r>
              <a:rPr lang="en-US" dirty="0"/>
              <a:t>Once children have begun learning the first few sounds of phase 2 we will begin sending home some reading books. This is usually around the October half term. These will be matched to the child’s ability but should be able to be read fairly fluently. We want to encourage a love of reading in your child.</a:t>
            </a:r>
          </a:p>
          <a:p>
            <a:endParaRPr lang="en-US" dirty="0"/>
          </a:p>
          <a:p>
            <a:r>
              <a:rPr lang="en-US" dirty="0"/>
              <a:t>There will be a phonics workshop for Reception parents to help you to understand what phonics is, and how we teach it to the children. Please look out for this information. </a:t>
            </a:r>
          </a:p>
          <a:p>
            <a:endParaRPr lang="en-US" dirty="0"/>
          </a:p>
          <a:p>
            <a:r>
              <a:rPr lang="en-US" dirty="0"/>
              <a:t>Reading at home is an ESSENTIAL part of a child’s development and should happen as much as possible. In Nursery this should be an adult and child sharing a picture book together at a convenient time of day for you as a family. In Reception, this should continue to happen, alongside encouraging the children to look for sounds, find words or read their reading book. Your child will visit the EYFS library every week to encourage book sharing at home. </a:t>
            </a:r>
          </a:p>
        </p:txBody>
      </p:sp>
      <p:pic>
        <p:nvPicPr>
          <p:cNvPr id="4098" name="Picture 2" descr="Willoughton Primary School - Phonics">
            <a:extLst>
              <a:ext uri="{FF2B5EF4-FFF2-40B4-BE49-F238E27FC236}">
                <a16:creationId xmlns:a16="http://schemas.microsoft.com/office/drawing/2014/main" id="{BEE55DC7-563F-8F32-84F0-C5EEF315482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0988"/>
          <a:stretch/>
        </p:blipFill>
        <p:spPr bwMode="auto">
          <a:xfrm>
            <a:off x="8784771" y="179614"/>
            <a:ext cx="3228975" cy="1276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220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877318"/>
          </a:xfrm>
        </p:spPr>
        <p:txBody>
          <a:bodyPr/>
          <a:lstStyle/>
          <a:p>
            <a:r>
              <a:rPr lang="en-GB" b="1" dirty="0">
                <a:solidFill>
                  <a:srgbClr val="FFC000"/>
                </a:solidFill>
              </a:rPr>
              <a:t>Communication</a:t>
            </a:r>
          </a:p>
        </p:txBody>
      </p:sp>
      <p:sp>
        <p:nvSpPr>
          <p:cNvPr id="5" name="Content Placeholder 4"/>
          <p:cNvSpPr>
            <a:spLocks noGrp="1"/>
          </p:cNvSpPr>
          <p:nvPr>
            <p:ph idx="1"/>
          </p:nvPr>
        </p:nvSpPr>
        <p:spPr>
          <a:xfrm>
            <a:off x="155575" y="1330036"/>
            <a:ext cx="9138050" cy="5201393"/>
          </a:xfrm>
        </p:spPr>
        <p:txBody>
          <a:bodyPr>
            <a:normAutofit fontScale="92500" lnSpcReduction="20000"/>
          </a:bodyPr>
          <a:lstStyle/>
          <a:p>
            <a:r>
              <a:rPr lang="en-GB" sz="2900" dirty="0"/>
              <a:t>Communication is so key to us understanding your child. Every morning and afternoon, a teacher will be present on the EYFS gate to take any messages and answer any questions. If you need to speak to us in more detail you can arrange a meeting through the office, or send an email. </a:t>
            </a:r>
          </a:p>
          <a:p>
            <a:r>
              <a:rPr lang="en-GB" sz="2900" dirty="0"/>
              <a:t>We use Seesaw to send reminders specific to EYFS and to share photos of what we are learning. Log ins for these are available to take away tonight.</a:t>
            </a:r>
          </a:p>
          <a:p>
            <a:r>
              <a:rPr lang="en-GB" sz="2900" dirty="0"/>
              <a:t>All letters and communication will be sent via the school office.</a:t>
            </a:r>
            <a:endParaRPr lang="en-GB" sz="2900" dirty="0">
              <a:cs typeface="Calibri"/>
            </a:endParaRPr>
          </a:p>
          <a:p>
            <a:r>
              <a:rPr lang="en-GB" sz="2900" dirty="0"/>
              <a:t>We will also hold parent workshops, stay and play and special activities to involve parents in our school life, please keep an eye out for these and participate where you can.</a:t>
            </a:r>
          </a:p>
        </p:txBody>
      </p:sp>
      <p:sp>
        <p:nvSpPr>
          <p:cNvPr id="6" name="AutoShape 2" descr="Image result for children's book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4" name="Picture 2" descr="What Is Crisis Communication? A Guide for Beginners">
            <a:extLst>
              <a:ext uri="{FF2B5EF4-FFF2-40B4-BE49-F238E27FC236}">
                <a16:creationId xmlns:a16="http://schemas.microsoft.com/office/drawing/2014/main" id="{760AFF3F-B9E0-A8C5-CC65-577AC16996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292"/>
          <a:stretch/>
        </p:blipFill>
        <p:spPr bwMode="auto">
          <a:xfrm>
            <a:off x="9293625" y="71430"/>
            <a:ext cx="2898376" cy="2049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987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393638" y="160338"/>
            <a:ext cx="9404723" cy="877318"/>
          </a:xfrm>
        </p:spPr>
        <p:txBody>
          <a:bodyPr/>
          <a:lstStyle/>
          <a:p>
            <a:pPr algn="ctr"/>
            <a:r>
              <a:rPr lang="en-GB" b="1" dirty="0">
                <a:solidFill>
                  <a:srgbClr val="FFC000"/>
                </a:solidFill>
              </a:rPr>
              <a:t>Transition</a:t>
            </a:r>
          </a:p>
        </p:txBody>
      </p:sp>
      <p:sp>
        <p:nvSpPr>
          <p:cNvPr id="5" name="Content Placeholder 4"/>
          <p:cNvSpPr>
            <a:spLocks noGrp="1"/>
          </p:cNvSpPr>
          <p:nvPr>
            <p:ph idx="1"/>
          </p:nvPr>
        </p:nvSpPr>
        <p:spPr>
          <a:xfrm>
            <a:off x="155575" y="1298285"/>
            <a:ext cx="5793812" cy="5201393"/>
          </a:xfrm>
        </p:spPr>
        <p:txBody>
          <a:bodyPr>
            <a:normAutofit fontScale="70000" lnSpcReduction="20000"/>
          </a:bodyPr>
          <a:lstStyle/>
          <a:p>
            <a:pPr marL="0" indent="0" algn="ctr">
              <a:buNone/>
            </a:pPr>
            <a:r>
              <a:rPr lang="en-GB" sz="2400" dirty="0"/>
              <a:t>Reception</a:t>
            </a:r>
          </a:p>
          <a:p>
            <a:r>
              <a:rPr lang="en-GB" sz="2400" dirty="0"/>
              <a:t>All children in our current Nursery who are moving up to Reception will have story times with their new teachers. If you wish to speak to your child’s new teacher, please schedule a meeting at the office.</a:t>
            </a:r>
          </a:p>
          <a:p>
            <a:r>
              <a:rPr lang="en-GB" sz="2400" dirty="0"/>
              <a:t>All children joining Bearwood for the first time will have a 1:1 meeting with Mrs Johnson (tomorrow) to go through personal information.</a:t>
            </a:r>
          </a:p>
          <a:p>
            <a:r>
              <a:rPr lang="en-GB" sz="2400" dirty="0"/>
              <a:t>Class transition Day on Wednesday 3</a:t>
            </a:r>
            <a:r>
              <a:rPr lang="en-GB" sz="2400" baseline="30000" dirty="0"/>
              <a:t>rd</a:t>
            </a:r>
            <a:r>
              <a:rPr lang="en-GB" sz="2400" dirty="0"/>
              <a:t> July at 2pm. </a:t>
            </a:r>
          </a:p>
          <a:p>
            <a:r>
              <a:rPr lang="en-GB" sz="2400" dirty="0"/>
              <a:t>Stay and Play (without their parent) on Friday 19</a:t>
            </a:r>
            <a:r>
              <a:rPr lang="en-GB" sz="2400" baseline="30000" dirty="0"/>
              <a:t>th</a:t>
            </a:r>
            <a:r>
              <a:rPr lang="en-GB" sz="2400" dirty="0"/>
              <a:t> July.</a:t>
            </a:r>
          </a:p>
          <a:p>
            <a:r>
              <a:rPr lang="en-GB" sz="2400" dirty="0"/>
              <a:t>Thursday 5</a:t>
            </a:r>
            <a:r>
              <a:rPr lang="en-GB" sz="2400" baseline="30000" dirty="0"/>
              <a:t>th</a:t>
            </a:r>
            <a:r>
              <a:rPr lang="en-GB" sz="2400" dirty="0"/>
              <a:t> September 9-12</a:t>
            </a:r>
          </a:p>
          <a:p>
            <a:r>
              <a:rPr lang="en-GB" sz="2400" dirty="0"/>
              <a:t>Friday 6</a:t>
            </a:r>
            <a:r>
              <a:rPr lang="en-GB" sz="2400" baseline="30000" dirty="0"/>
              <a:t>th</a:t>
            </a:r>
            <a:r>
              <a:rPr lang="en-GB" sz="2400" dirty="0"/>
              <a:t> September 8.45-1</a:t>
            </a:r>
          </a:p>
          <a:p>
            <a:r>
              <a:rPr lang="en-GB" sz="2400" dirty="0"/>
              <a:t>Monday 9</a:t>
            </a:r>
            <a:r>
              <a:rPr lang="en-GB" sz="2400" baseline="30000" dirty="0"/>
              <a:t>th</a:t>
            </a:r>
            <a:r>
              <a:rPr lang="en-GB" sz="2400" dirty="0"/>
              <a:t> September all day</a:t>
            </a:r>
          </a:p>
          <a:p>
            <a:endParaRPr lang="en-GB" sz="2400" dirty="0"/>
          </a:p>
          <a:p>
            <a:r>
              <a:rPr lang="en-GB" sz="2600" dirty="0"/>
              <a:t>If you think your child requires additional transition please speak to Mrs Johnson ASAP. </a:t>
            </a:r>
          </a:p>
          <a:p>
            <a:endParaRPr lang="en-GB" sz="2900" dirty="0"/>
          </a:p>
        </p:txBody>
      </p:sp>
      <p:sp>
        <p:nvSpPr>
          <p:cNvPr id="6" name="AutoShape 2" descr="Image result for children's book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extBox 3">
            <a:extLst>
              <a:ext uri="{FF2B5EF4-FFF2-40B4-BE49-F238E27FC236}">
                <a16:creationId xmlns:a16="http://schemas.microsoft.com/office/drawing/2014/main" id="{3552E2A0-CA82-5913-FAAE-EFC8C9C0DDA8}"/>
              </a:ext>
            </a:extLst>
          </p:cNvPr>
          <p:cNvSpPr txBox="1"/>
          <p:nvPr/>
        </p:nvSpPr>
        <p:spPr>
          <a:xfrm>
            <a:off x="5729468" y="1037656"/>
            <a:ext cx="6099858" cy="4154984"/>
          </a:xfrm>
          <a:prstGeom prst="rect">
            <a:avLst/>
          </a:prstGeom>
          <a:noFill/>
        </p:spPr>
        <p:txBody>
          <a:bodyPr wrap="square">
            <a:spAutoFit/>
          </a:bodyPr>
          <a:lstStyle/>
          <a:p>
            <a:pPr algn="ctr"/>
            <a:r>
              <a:rPr lang="en-GB" sz="2400" dirty="0"/>
              <a:t>Nursery</a:t>
            </a:r>
          </a:p>
          <a:p>
            <a:pPr marL="285750" indent="-285750">
              <a:buFont typeface="Arial" panose="020B0604020202020204" pitchFamily="34" charset="0"/>
              <a:buChar char="•"/>
            </a:pPr>
            <a:r>
              <a:rPr lang="en-GB" sz="2400" dirty="0"/>
              <a:t>All children joining Bearwood for the first time will have a 1:1 meeting with Mrs Johnson to go through personal information.</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Nursery children will be invited to a Stay and Play (with their parent) during the week of 2</a:t>
            </a:r>
            <a:r>
              <a:rPr lang="en-GB" sz="2400" baseline="30000" dirty="0"/>
              <a:t>nd</a:t>
            </a:r>
            <a:r>
              <a:rPr lang="en-GB" sz="2400" dirty="0"/>
              <a:t> September, in the afternoon.</a:t>
            </a:r>
          </a:p>
          <a:p>
            <a:pPr marL="285750" indent="-285750">
              <a:buFont typeface="Arial" panose="020B0604020202020204" pitchFamily="34" charset="0"/>
              <a:buChar char="•"/>
            </a:pPr>
            <a:r>
              <a:rPr lang="en-GB" sz="2400" dirty="0"/>
              <a:t>Start dates will then begin from Monday 9</a:t>
            </a:r>
            <a:r>
              <a:rPr lang="en-GB" sz="2400" baseline="30000" dirty="0"/>
              <a:t>th</a:t>
            </a:r>
            <a:r>
              <a:rPr lang="en-GB" sz="2400" dirty="0"/>
              <a:t> September with a staggered entry of children starting with those attending 30 hours. </a:t>
            </a:r>
          </a:p>
        </p:txBody>
      </p:sp>
    </p:spTree>
    <p:extLst>
      <p:ext uri="{BB962C8B-B14F-4D97-AF65-F5344CB8AC3E}">
        <p14:creationId xmlns:p14="http://schemas.microsoft.com/office/powerpoint/2010/main" val="3380136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60EF2-6FB2-8749-F455-C60FC2DAB83C}"/>
              </a:ext>
            </a:extLst>
          </p:cNvPr>
          <p:cNvSpPr>
            <a:spLocks noGrp="1"/>
          </p:cNvSpPr>
          <p:nvPr>
            <p:ph type="title"/>
          </p:nvPr>
        </p:nvSpPr>
        <p:spPr/>
        <p:txBody>
          <a:bodyPr/>
          <a:lstStyle/>
          <a:p>
            <a:r>
              <a:rPr lang="en-GB" b="1" dirty="0">
                <a:solidFill>
                  <a:srgbClr val="FFC000"/>
                </a:solidFill>
                <a:cs typeface="Calibri Light"/>
              </a:rPr>
              <a:t>What can I do at home?</a:t>
            </a:r>
            <a:endParaRPr lang="en-GB" b="1" dirty="0">
              <a:solidFill>
                <a:srgbClr val="FFC000"/>
              </a:solidFill>
            </a:endParaRPr>
          </a:p>
        </p:txBody>
      </p:sp>
      <p:sp>
        <p:nvSpPr>
          <p:cNvPr id="3" name="Content Placeholder 2">
            <a:extLst>
              <a:ext uri="{FF2B5EF4-FFF2-40B4-BE49-F238E27FC236}">
                <a16:creationId xmlns:a16="http://schemas.microsoft.com/office/drawing/2014/main" id="{56AFF783-1874-7E96-5048-547287457631}"/>
              </a:ext>
            </a:extLst>
          </p:cNvPr>
          <p:cNvSpPr>
            <a:spLocks noGrp="1"/>
          </p:cNvSpPr>
          <p:nvPr>
            <p:ph idx="1"/>
          </p:nvPr>
        </p:nvSpPr>
        <p:spPr>
          <a:xfrm>
            <a:off x="685801" y="2142067"/>
            <a:ext cx="11051575" cy="4612416"/>
          </a:xfrm>
        </p:spPr>
        <p:txBody>
          <a:bodyPr vert="horz" lIns="91440" tIns="45720" rIns="91440" bIns="45720" rtlCol="0" anchor="ctr">
            <a:noAutofit/>
          </a:bodyPr>
          <a:lstStyle/>
          <a:p>
            <a:r>
              <a:rPr lang="en-GB" sz="2000" dirty="0">
                <a:cs typeface="Calibri"/>
              </a:rPr>
              <a:t>The best thing you can do with your child is to talk to them, about anything and everything! Narrate your day, share stories of your activities, ask rhetorical questions or wonderings to get children thinking. Share back and forth conversation about things that interest them or about starting school. </a:t>
            </a:r>
          </a:p>
          <a:p>
            <a:pPr>
              <a:buClr>
                <a:srgbClr val="FFFFFF"/>
              </a:buClr>
            </a:pPr>
            <a:r>
              <a:rPr lang="en-GB" sz="2000" dirty="0">
                <a:cs typeface="Calibri"/>
              </a:rPr>
              <a:t>Encourage your children to be independent in their morning routine as much as possible. Can they do their shoes themselves, can they put their coat away.</a:t>
            </a:r>
          </a:p>
          <a:p>
            <a:pPr>
              <a:buClr>
                <a:srgbClr val="FFFFFF"/>
              </a:buClr>
            </a:pPr>
            <a:r>
              <a:rPr lang="en-GB" sz="2000" dirty="0">
                <a:cs typeface="Calibri"/>
              </a:rPr>
              <a:t>Ensure children are independent in toileting and hand washing. Please speak to Mrs Johnson if you require a toileting plan for your child. </a:t>
            </a:r>
          </a:p>
          <a:p>
            <a:pPr>
              <a:buClr>
                <a:srgbClr val="FFFFFF"/>
              </a:buClr>
            </a:pPr>
            <a:r>
              <a:rPr lang="en-GB" sz="2000" dirty="0">
                <a:cs typeface="Calibri"/>
              </a:rPr>
              <a:t>Read! Reading TO your child is just as important as them reading to you. The expression you use in your voice, the way you stop at punctuation...all of this makes for a much more confident reader in your child.</a:t>
            </a:r>
          </a:p>
          <a:p>
            <a:pPr>
              <a:buClr>
                <a:srgbClr val="FFFFFF"/>
              </a:buClr>
            </a:pPr>
            <a:r>
              <a:rPr lang="en-GB" sz="2000" dirty="0">
                <a:cs typeface="Calibri"/>
              </a:rPr>
              <a:t>Play alongside your child. Play board games, Lego building, dinosaurs, craft... anything that interests them. Our lives are so busy with work, school, activities, seeing family...that sometimes we forget to stop and play with our children. Modelling this helps with their emotions and their ability to take turns. </a:t>
            </a:r>
          </a:p>
          <a:p>
            <a:pPr>
              <a:buClr>
                <a:srgbClr val="FFFFFF"/>
              </a:buClr>
            </a:pPr>
            <a:endParaRPr lang="en-GB" dirty="0">
              <a:cs typeface="Calibri"/>
            </a:endParaRPr>
          </a:p>
        </p:txBody>
      </p:sp>
    </p:spTree>
    <p:extLst>
      <p:ext uri="{BB962C8B-B14F-4D97-AF65-F5344CB8AC3E}">
        <p14:creationId xmlns:p14="http://schemas.microsoft.com/office/powerpoint/2010/main" val="3434539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58545" y="-314624"/>
            <a:ext cx="9404723" cy="1400530"/>
          </a:xfrm>
        </p:spPr>
        <p:txBody>
          <a:bodyPr/>
          <a:lstStyle/>
          <a:p>
            <a:pPr algn="ctr"/>
            <a:r>
              <a:rPr lang="en-GB" b="1" dirty="0">
                <a:solidFill>
                  <a:srgbClr val="FFC000"/>
                </a:solidFill>
              </a:rPr>
              <a:t>Foundation Stage Staff</a:t>
            </a:r>
          </a:p>
        </p:txBody>
      </p:sp>
      <p:pic>
        <p:nvPicPr>
          <p:cNvPr id="8" name="Content Placeholder 7">
            <a:extLst>
              <a:ext uri="{FF2B5EF4-FFF2-40B4-BE49-F238E27FC236}">
                <a16:creationId xmlns:a16="http://schemas.microsoft.com/office/drawing/2014/main" id="{665A62A8-12C0-7666-F2F1-31CF63F3770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0269"/>
          <a:stretch/>
        </p:blipFill>
        <p:spPr>
          <a:xfrm>
            <a:off x="926515" y="979096"/>
            <a:ext cx="3044837" cy="3236909"/>
          </a:xfrm>
        </p:spPr>
      </p:pic>
      <p:pic>
        <p:nvPicPr>
          <p:cNvPr id="16" name="Picture 15">
            <a:extLst>
              <a:ext uri="{FF2B5EF4-FFF2-40B4-BE49-F238E27FC236}">
                <a16:creationId xmlns:a16="http://schemas.microsoft.com/office/drawing/2014/main" id="{005BE4BA-9968-1C4D-6C74-1A10E605CC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3360" y="941406"/>
            <a:ext cx="4078792" cy="3059094"/>
          </a:xfrm>
          <a:prstGeom prst="rect">
            <a:avLst/>
          </a:prstGeom>
        </p:spPr>
      </p:pic>
      <p:sp>
        <p:nvSpPr>
          <p:cNvPr id="17" name="TextBox 16">
            <a:extLst>
              <a:ext uri="{FF2B5EF4-FFF2-40B4-BE49-F238E27FC236}">
                <a16:creationId xmlns:a16="http://schemas.microsoft.com/office/drawing/2014/main" id="{83558936-4535-EFD7-B48F-0AC3B77B5E7B}"/>
              </a:ext>
            </a:extLst>
          </p:cNvPr>
          <p:cNvSpPr txBox="1"/>
          <p:nvPr/>
        </p:nvSpPr>
        <p:spPr>
          <a:xfrm>
            <a:off x="386925" y="3857181"/>
            <a:ext cx="3438071" cy="923330"/>
          </a:xfrm>
          <a:prstGeom prst="rect">
            <a:avLst/>
          </a:prstGeom>
          <a:solidFill>
            <a:schemeClr val="tx2"/>
          </a:solidFill>
        </p:spPr>
        <p:txBody>
          <a:bodyPr wrap="square" rtlCol="0">
            <a:spAutoFit/>
          </a:bodyPr>
          <a:lstStyle/>
          <a:p>
            <a:r>
              <a:rPr lang="en-US" dirty="0" err="1">
                <a:solidFill>
                  <a:schemeClr val="bg1"/>
                </a:solidFill>
              </a:rPr>
              <a:t>Mrs</a:t>
            </a:r>
            <a:r>
              <a:rPr lang="en-US" dirty="0">
                <a:solidFill>
                  <a:schemeClr val="bg1"/>
                </a:solidFill>
              </a:rPr>
              <a:t> Johnson-</a:t>
            </a:r>
          </a:p>
          <a:p>
            <a:r>
              <a:rPr lang="en-US" dirty="0">
                <a:solidFill>
                  <a:schemeClr val="bg1"/>
                </a:solidFill>
              </a:rPr>
              <a:t>Foundation Stage Lead</a:t>
            </a:r>
          </a:p>
          <a:p>
            <a:r>
              <a:rPr lang="en-US" dirty="0">
                <a:solidFill>
                  <a:schemeClr val="bg1"/>
                </a:solidFill>
              </a:rPr>
              <a:t>Koda class teacher</a:t>
            </a:r>
          </a:p>
        </p:txBody>
      </p:sp>
      <p:sp>
        <p:nvSpPr>
          <p:cNvPr id="18" name="TextBox 17">
            <a:extLst>
              <a:ext uri="{FF2B5EF4-FFF2-40B4-BE49-F238E27FC236}">
                <a16:creationId xmlns:a16="http://schemas.microsoft.com/office/drawing/2014/main" id="{D9248901-367D-034E-2075-7BB14B919FC4}"/>
              </a:ext>
            </a:extLst>
          </p:cNvPr>
          <p:cNvSpPr txBox="1"/>
          <p:nvPr/>
        </p:nvSpPr>
        <p:spPr>
          <a:xfrm>
            <a:off x="7274279" y="3943588"/>
            <a:ext cx="3382884" cy="646331"/>
          </a:xfrm>
          <a:prstGeom prst="rect">
            <a:avLst/>
          </a:prstGeom>
          <a:solidFill>
            <a:schemeClr val="tx2"/>
          </a:solidFill>
        </p:spPr>
        <p:txBody>
          <a:bodyPr wrap="square" rtlCol="0">
            <a:spAutoFit/>
          </a:bodyPr>
          <a:lstStyle/>
          <a:p>
            <a:r>
              <a:rPr lang="en-US" dirty="0">
                <a:solidFill>
                  <a:schemeClr val="bg1"/>
                </a:solidFill>
              </a:rPr>
              <a:t>Miss McNulty</a:t>
            </a:r>
          </a:p>
          <a:p>
            <a:r>
              <a:rPr lang="en-US" dirty="0">
                <a:solidFill>
                  <a:schemeClr val="bg1"/>
                </a:solidFill>
              </a:rPr>
              <a:t>Orsa class teacher</a:t>
            </a:r>
          </a:p>
        </p:txBody>
      </p:sp>
      <p:pic>
        <p:nvPicPr>
          <p:cNvPr id="3" name="Picture 2" descr="A person smiling at the camera&#10;&#10;Description automatically generated">
            <a:extLst>
              <a:ext uri="{FF2B5EF4-FFF2-40B4-BE49-F238E27FC236}">
                <a16:creationId xmlns:a16="http://schemas.microsoft.com/office/drawing/2014/main" id="{5052DAFD-5882-BC4C-A1F4-3E044FC8F4CA}"/>
              </a:ext>
            </a:extLst>
          </p:cNvPr>
          <p:cNvPicPr>
            <a:picLocks noChangeAspect="1"/>
          </p:cNvPicPr>
          <p:nvPr/>
        </p:nvPicPr>
        <p:blipFill>
          <a:blip r:embed="rId4"/>
          <a:stretch>
            <a:fillRect/>
          </a:stretch>
        </p:blipFill>
        <p:spPr>
          <a:xfrm>
            <a:off x="4461009" y="4008079"/>
            <a:ext cx="1988281" cy="2620843"/>
          </a:xfrm>
          <a:prstGeom prst="rect">
            <a:avLst/>
          </a:prstGeom>
        </p:spPr>
      </p:pic>
      <p:sp>
        <p:nvSpPr>
          <p:cNvPr id="4" name="TextBox 3">
            <a:extLst>
              <a:ext uri="{FF2B5EF4-FFF2-40B4-BE49-F238E27FC236}">
                <a16:creationId xmlns:a16="http://schemas.microsoft.com/office/drawing/2014/main" id="{F366CAFC-62FC-8355-11C2-793AD2A543CC}"/>
              </a:ext>
            </a:extLst>
          </p:cNvPr>
          <p:cNvSpPr txBox="1"/>
          <p:nvPr/>
        </p:nvSpPr>
        <p:spPr>
          <a:xfrm>
            <a:off x="5560906" y="5987569"/>
            <a:ext cx="1625323" cy="646331"/>
          </a:xfrm>
          <a:prstGeom prst="rect">
            <a:avLst/>
          </a:prstGeom>
          <a:solidFill>
            <a:schemeClr val="tx2"/>
          </a:solidFill>
        </p:spPr>
        <p:txBody>
          <a:bodyPr wrap="square" lIns="91440" tIns="45720" rIns="91440" bIns="45720" rtlCol="0" anchor="t">
            <a:spAutoFit/>
          </a:bodyPr>
          <a:lstStyle/>
          <a:p>
            <a:r>
              <a:rPr lang="en-US" dirty="0" err="1">
                <a:solidFill>
                  <a:schemeClr val="bg1"/>
                </a:solidFill>
              </a:rPr>
              <a:t>Mrs</a:t>
            </a:r>
            <a:r>
              <a:rPr lang="en-US" dirty="0">
                <a:solidFill>
                  <a:schemeClr val="bg1"/>
                </a:solidFill>
              </a:rPr>
              <a:t> White</a:t>
            </a:r>
          </a:p>
          <a:p>
            <a:r>
              <a:rPr lang="en-US" dirty="0">
                <a:solidFill>
                  <a:schemeClr val="bg1"/>
                </a:solidFill>
              </a:rPr>
              <a:t>Nursery Nurse</a:t>
            </a:r>
            <a:endParaRPr lang="en-US" dirty="0">
              <a:solidFill>
                <a:schemeClr val="bg1"/>
              </a:solidFill>
              <a:cs typeface="Calibri"/>
            </a:endParaRPr>
          </a:p>
        </p:txBody>
      </p:sp>
      <p:sp>
        <p:nvSpPr>
          <p:cNvPr id="5" name="TextBox 4">
            <a:extLst>
              <a:ext uri="{FF2B5EF4-FFF2-40B4-BE49-F238E27FC236}">
                <a16:creationId xmlns:a16="http://schemas.microsoft.com/office/drawing/2014/main" id="{34C06DB4-B778-D96F-F45A-9806A6D6C7CD}"/>
              </a:ext>
            </a:extLst>
          </p:cNvPr>
          <p:cNvSpPr txBox="1"/>
          <p:nvPr/>
        </p:nvSpPr>
        <p:spPr>
          <a:xfrm>
            <a:off x="8667515" y="5260079"/>
            <a:ext cx="3133960" cy="1015663"/>
          </a:xfrm>
          <a:prstGeom prst="rect">
            <a:avLst/>
          </a:prstGeom>
          <a:noFill/>
        </p:spPr>
        <p:txBody>
          <a:bodyPr wrap="square" rtlCol="0">
            <a:spAutoFit/>
          </a:bodyPr>
          <a:lstStyle/>
          <a:p>
            <a:r>
              <a:rPr lang="en-US" sz="2000" dirty="0"/>
              <a:t>Plus two additional LSA’s to support each class of children.</a:t>
            </a:r>
          </a:p>
        </p:txBody>
      </p:sp>
    </p:spTree>
    <p:extLst>
      <p:ext uri="{BB962C8B-B14F-4D97-AF65-F5344CB8AC3E}">
        <p14:creationId xmlns:p14="http://schemas.microsoft.com/office/powerpoint/2010/main" val="3644968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9B51A0-5107-3C1C-3754-E13966DF60A3}"/>
              </a:ext>
            </a:extLst>
          </p:cNvPr>
          <p:cNvSpPr>
            <a:spLocks noGrp="1"/>
          </p:cNvSpPr>
          <p:nvPr>
            <p:ph idx="1"/>
          </p:nvPr>
        </p:nvSpPr>
        <p:spPr>
          <a:xfrm>
            <a:off x="801547" y="903576"/>
            <a:ext cx="10131425" cy="3649133"/>
          </a:xfrm>
        </p:spPr>
        <p:txBody>
          <a:bodyPr>
            <a:normAutofit/>
          </a:bodyPr>
          <a:lstStyle/>
          <a:p>
            <a:pPr algn="ctr"/>
            <a:r>
              <a:rPr lang="en-US" sz="3200" dirty="0"/>
              <a:t>Thank you for your time.</a:t>
            </a:r>
          </a:p>
          <a:p>
            <a:pPr algn="ctr"/>
            <a:r>
              <a:rPr lang="en-US" sz="3200" dirty="0"/>
              <a:t>Please let me know if you have any questions.</a:t>
            </a:r>
          </a:p>
        </p:txBody>
      </p:sp>
    </p:spTree>
    <p:extLst>
      <p:ext uri="{BB962C8B-B14F-4D97-AF65-F5344CB8AC3E}">
        <p14:creationId xmlns:p14="http://schemas.microsoft.com/office/powerpoint/2010/main" val="3865918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AD6B5-E328-45AC-968E-026680D5AB24}"/>
              </a:ext>
            </a:extLst>
          </p:cNvPr>
          <p:cNvSpPr>
            <a:spLocks noGrp="1"/>
          </p:cNvSpPr>
          <p:nvPr>
            <p:ph type="title"/>
          </p:nvPr>
        </p:nvSpPr>
        <p:spPr>
          <a:xfrm>
            <a:off x="668291" y="163376"/>
            <a:ext cx="9404723" cy="899004"/>
          </a:xfrm>
        </p:spPr>
        <p:txBody>
          <a:bodyPr/>
          <a:lstStyle/>
          <a:p>
            <a:r>
              <a:rPr lang="en-GB" b="1" dirty="0">
                <a:solidFill>
                  <a:srgbClr val="FFC000"/>
                </a:solidFill>
              </a:rPr>
              <a:t>Uniform</a:t>
            </a:r>
            <a:endParaRPr lang="en-GB" dirty="0"/>
          </a:p>
        </p:txBody>
      </p:sp>
      <p:sp>
        <p:nvSpPr>
          <p:cNvPr id="3" name="Content Placeholder 2">
            <a:extLst>
              <a:ext uri="{FF2B5EF4-FFF2-40B4-BE49-F238E27FC236}">
                <a16:creationId xmlns:a16="http://schemas.microsoft.com/office/drawing/2014/main" id="{5FB603A3-9740-4454-BC37-59D6E35F1D73}"/>
              </a:ext>
            </a:extLst>
          </p:cNvPr>
          <p:cNvSpPr>
            <a:spLocks noGrp="1"/>
          </p:cNvSpPr>
          <p:nvPr>
            <p:ph idx="1"/>
          </p:nvPr>
        </p:nvSpPr>
        <p:spPr>
          <a:xfrm>
            <a:off x="110272" y="1445675"/>
            <a:ext cx="4034447" cy="4863548"/>
          </a:xfrm>
        </p:spPr>
        <p:txBody>
          <a:bodyPr>
            <a:normAutofit/>
          </a:bodyPr>
          <a:lstStyle/>
          <a:p>
            <a:pPr marL="0" lvl="0" indent="0">
              <a:buClr>
                <a:srgbClr val="1E5155">
                  <a:lumMod val="40000"/>
                  <a:lumOff val="60000"/>
                </a:srgbClr>
              </a:buClr>
              <a:buNone/>
            </a:pPr>
            <a:r>
              <a:rPr lang="en-GB" dirty="0"/>
              <a:t>Our EYFS uniform is slightly different to the rest of the school because our curriculum is much more active and based outside in all weathers.</a:t>
            </a:r>
          </a:p>
          <a:p>
            <a:pPr lvl="0">
              <a:buClr>
                <a:srgbClr val="1E5155">
                  <a:lumMod val="40000"/>
                  <a:lumOff val="60000"/>
                </a:srgbClr>
              </a:buClr>
            </a:pPr>
            <a:r>
              <a:rPr lang="en-GB" dirty="0"/>
              <a:t>Navy jumper or cardigan with school logo</a:t>
            </a:r>
          </a:p>
          <a:p>
            <a:pPr lvl="0">
              <a:buClr>
                <a:srgbClr val="1E5155">
                  <a:lumMod val="40000"/>
                  <a:lumOff val="60000"/>
                </a:srgbClr>
              </a:buClr>
            </a:pPr>
            <a:r>
              <a:rPr lang="en-GB" dirty="0"/>
              <a:t>White polo shirt</a:t>
            </a:r>
          </a:p>
          <a:p>
            <a:pPr lvl="0">
              <a:buClr>
                <a:srgbClr val="1E5155">
                  <a:lumMod val="40000"/>
                  <a:lumOff val="60000"/>
                </a:srgbClr>
              </a:buClr>
            </a:pPr>
            <a:r>
              <a:rPr lang="en-GB" dirty="0"/>
              <a:t>Black or navy shorts or jogging bottoms</a:t>
            </a:r>
          </a:p>
          <a:p>
            <a:pPr lvl="0">
              <a:buClr>
                <a:srgbClr val="1E5155">
                  <a:lumMod val="40000"/>
                  <a:lumOff val="60000"/>
                </a:srgbClr>
              </a:buClr>
            </a:pPr>
            <a:r>
              <a:rPr lang="en-GB" dirty="0"/>
              <a:t>Black trainers</a:t>
            </a:r>
          </a:p>
          <a:p>
            <a:pPr lvl="0">
              <a:buClr>
                <a:srgbClr val="1E5155">
                  <a:lumMod val="40000"/>
                  <a:lumOff val="60000"/>
                </a:srgbClr>
              </a:buClr>
            </a:pPr>
            <a:r>
              <a:rPr lang="en-GB" dirty="0"/>
              <a:t>Girls may choose to wear a blue gingham summer dress with cycle shorts in summer</a:t>
            </a:r>
          </a:p>
          <a:p>
            <a:pPr lvl="0">
              <a:buClr>
                <a:srgbClr val="1E5155">
                  <a:lumMod val="40000"/>
                  <a:lumOff val="60000"/>
                </a:srgbClr>
              </a:buClr>
            </a:pPr>
            <a:r>
              <a:rPr lang="en-GB" dirty="0"/>
              <a:t>Navy </a:t>
            </a:r>
            <a:r>
              <a:rPr lang="en-GB" dirty="0" err="1"/>
              <a:t>puddlesuit</a:t>
            </a:r>
            <a:endParaRPr lang="en-GB" dirty="0"/>
          </a:p>
        </p:txBody>
      </p:sp>
      <p:pic>
        <p:nvPicPr>
          <p:cNvPr id="4" name="Picture 3">
            <a:extLst>
              <a:ext uri="{FF2B5EF4-FFF2-40B4-BE49-F238E27FC236}">
                <a16:creationId xmlns:a16="http://schemas.microsoft.com/office/drawing/2014/main" id="{F842EF4C-B69D-65CA-96B1-0D6271D3D80B}"/>
              </a:ext>
            </a:extLst>
          </p:cNvPr>
          <p:cNvPicPr>
            <a:picLocks noChangeAspect="1"/>
          </p:cNvPicPr>
          <p:nvPr/>
        </p:nvPicPr>
        <p:blipFill>
          <a:blip r:embed="rId2"/>
          <a:stretch>
            <a:fillRect/>
          </a:stretch>
        </p:blipFill>
        <p:spPr>
          <a:xfrm>
            <a:off x="6664674" y="211625"/>
            <a:ext cx="1964390" cy="4696041"/>
          </a:xfrm>
          <a:prstGeom prst="rect">
            <a:avLst/>
          </a:prstGeom>
        </p:spPr>
      </p:pic>
      <p:pic>
        <p:nvPicPr>
          <p:cNvPr id="5" name="Picture 4">
            <a:extLst>
              <a:ext uri="{FF2B5EF4-FFF2-40B4-BE49-F238E27FC236}">
                <a16:creationId xmlns:a16="http://schemas.microsoft.com/office/drawing/2014/main" id="{82D17D26-E581-3744-2ABF-AD02BD6E88BD}"/>
              </a:ext>
            </a:extLst>
          </p:cNvPr>
          <p:cNvPicPr>
            <a:picLocks noChangeAspect="1"/>
          </p:cNvPicPr>
          <p:nvPr/>
        </p:nvPicPr>
        <p:blipFill>
          <a:blip r:embed="rId3"/>
          <a:stretch>
            <a:fillRect/>
          </a:stretch>
        </p:blipFill>
        <p:spPr>
          <a:xfrm>
            <a:off x="8721747" y="211625"/>
            <a:ext cx="1485507" cy="4696041"/>
          </a:xfrm>
          <a:prstGeom prst="rect">
            <a:avLst/>
          </a:prstGeom>
        </p:spPr>
      </p:pic>
      <p:pic>
        <p:nvPicPr>
          <p:cNvPr id="6" name="Picture 5">
            <a:extLst>
              <a:ext uri="{FF2B5EF4-FFF2-40B4-BE49-F238E27FC236}">
                <a16:creationId xmlns:a16="http://schemas.microsoft.com/office/drawing/2014/main" id="{1B07FE3E-CB18-A259-39A0-9B4C0E036744}"/>
              </a:ext>
            </a:extLst>
          </p:cNvPr>
          <p:cNvPicPr>
            <a:picLocks noChangeAspect="1"/>
          </p:cNvPicPr>
          <p:nvPr/>
        </p:nvPicPr>
        <p:blipFill>
          <a:blip r:embed="rId4"/>
          <a:stretch>
            <a:fillRect/>
          </a:stretch>
        </p:blipFill>
        <p:spPr>
          <a:xfrm>
            <a:off x="4952230" y="257175"/>
            <a:ext cx="1670540" cy="4650491"/>
          </a:xfrm>
          <a:prstGeom prst="rect">
            <a:avLst/>
          </a:prstGeom>
        </p:spPr>
      </p:pic>
      <p:pic>
        <p:nvPicPr>
          <p:cNvPr id="9" name="Picture 8">
            <a:extLst>
              <a:ext uri="{FF2B5EF4-FFF2-40B4-BE49-F238E27FC236}">
                <a16:creationId xmlns:a16="http://schemas.microsoft.com/office/drawing/2014/main" id="{03930424-EEFB-6E0F-B770-D3F6EF7A4D49}"/>
              </a:ext>
            </a:extLst>
          </p:cNvPr>
          <p:cNvPicPr>
            <a:picLocks noChangeAspect="1"/>
          </p:cNvPicPr>
          <p:nvPr/>
        </p:nvPicPr>
        <p:blipFill>
          <a:blip r:embed="rId5"/>
          <a:stretch>
            <a:fillRect/>
          </a:stretch>
        </p:blipFill>
        <p:spPr>
          <a:xfrm>
            <a:off x="10322506" y="211625"/>
            <a:ext cx="1632160" cy="4696041"/>
          </a:xfrm>
          <a:prstGeom prst="rect">
            <a:avLst/>
          </a:prstGeom>
        </p:spPr>
      </p:pic>
      <p:sp>
        <p:nvSpPr>
          <p:cNvPr id="11" name="7-point Star 10">
            <a:extLst>
              <a:ext uri="{FF2B5EF4-FFF2-40B4-BE49-F238E27FC236}">
                <a16:creationId xmlns:a16="http://schemas.microsoft.com/office/drawing/2014/main" id="{1BEA851F-5B7E-EFE1-2E23-BDF77F294218}"/>
              </a:ext>
            </a:extLst>
          </p:cNvPr>
          <p:cNvSpPr/>
          <p:nvPr/>
        </p:nvSpPr>
        <p:spPr>
          <a:xfrm>
            <a:off x="2650603" y="0"/>
            <a:ext cx="2720050" cy="1446835"/>
          </a:xfrm>
          <a:prstGeom prst="star7">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u="sng" dirty="0">
                <a:solidFill>
                  <a:srgbClr val="FF0000"/>
                </a:solidFill>
              </a:rPr>
              <a:t>Please label EVERYTHING</a:t>
            </a:r>
            <a:r>
              <a:rPr lang="en-US" sz="1600" b="1" dirty="0">
                <a:solidFill>
                  <a:srgbClr val="FF0000"/>
                </a:solidFill>
              </a:rPr>
              <a:t>!</a:t>
            </a:r>
          </a:p>
        </p:txBody>
      </p:sp>
      <p:pic>
        <p:nvPicPr>
          <p:cNvPr id="8" name="Picture 7">
            <a:extLst>
              <a:ext uri="{FF2B5EF4-FFF2-40B4-BE49-F238E27FC236}">
                <a16:creationId xmlns:a16="http://schemas.microsoft.com/office/drawing/2014/main" id="{AF966659-6DE4-C109-B8F4-2E72A0F346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77184" y="4928943"/>
            <a:ext cx="1791660" cy="1446836"/>
          </a:xfrm>
          <a:prstGeom prst="rect">
            <a:avLst/>
          </a:prstGeom>
        </p:spPr>
      </p:pic>
      <p:pic>
        <p:nvPicPr>
          <p:cNvPr id="14" name="Picture 13">
            <a:extLst>
              <a:ext uri="{FF2B5EF4-FFF2-40B4-BE49-F238E27FC236}">
                <a16:creationId xmlns:a16="http://schemas.microsoft.com/office/drawing/2014/main" id="{6AFA0325-EE31-4291-E821-51974B2311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51824" y="4898790"/>
            <a:ext cx="1989496" cy="1476989"/>
          </a:xfrm>
          <a:prstGeom prst="rect">
            <a:avLst/>
          </a:prstGeom>
        </p:spPr>
      </p:pic>
      <p:pic>
        <p:nvPicPr>
          <p:cNvPr id="16" name="Picture 15">
            <a:extLst>
              <a:ext uri="{FF2B5EF4-FFF2-40B4-BE49-F238E27FC236}">
                <a16:creationId xmlns:a16="http://schemas.microsoft.com/office/drawing/2014/main" id="{A85AF749-3A77-4D57-C33C-623CEEE72A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71347" y="3312031"/>
            <a:ext cx="1465456" cy="3378868"/>
          </a:xfrm>
          <a:prstGeom prst="rect">
            <a:avLst/>
          </a:prstGeom>
        </p:spPr>
      </p:pic>
    </p:spTree>
    <p:extLst>
      <p:ext uri="{BB962C8B-B14F-4D97-AF65-F5344CB8AC3E}">
        <p14:creationId xmlns:p14="http://schemas.microsoft.com/office/powerpoint/2010/main" val="216924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8B944-5F23-D153-FEEA-E058469A3536}"/>
              </a:ext>
            </a:extLst>
          </p:cNvPr>
          <p:cNvSpPr>
            <a:spLocks noGrp="1"/>
          </p:cNvSpPr>
          <p:nvPr>
            <p:ph type="title"/>
          </p:nvPr>
        </p:nvSpPr>
        <p:spPr/>
        <p:txBody>
          <a:bodyPr/>
          <a:lstStyle/>
          <a:p>
            <a:r>
              <a:rPr lang="en-GB" b="1" dirty="0">
                <a:solidFill>
                  <a:srgbClr val="FFC000"/>
                </a:solidFill>
              </a:rPr>
              <a:t>What else does my child need to bring?</a:t>
            </a:r>
            <a:endParaRPr lang="en-US" dirty="0"/>
          </a:p>
        </p:txBody>
      </p:sp>
      <p:sp>
        <p:nvSpPr>
          <p:cNvPr id="3" name="Content Placeholder 2">
            <a:extLst>
              <a:ext uri="{FF2B5EF4-FFF2-40B4-BE49-F238E27FC236}">
                <a16:creationId xmlns:a16="http://schemas.microsoft.com/office/drawing/2014/main" id="{426E66A2-78AF-C661-EE3B-45C572B0C7D1}"/>
              </a:ext>
            </a:extLst>
          </p:cNvPr>
          <p:cNvSpPr>
            <a:spLocks noGrp="1"/>
          </p:cNvSpPr>
          <p:nvPr>
            <p:ph idx="1"/>
          </p:nvPr>
        </p:nvSpPr>
        <p:spPr>
          <a:xfrm>
            <a:off x="514351" y="1548962"/>
            <a:ext cx="11677649" cy="3816385"/>
          </a:xfrm>
        </p:spPr>
        <p:txBody>
          <a:bodyPr>
            <a:normAutofit/>
          </a:bodyPr>
          <a:lstStyle/>
          <a:p>
            <a:pPr>
              <a:buFont typeface="Wingdings" pitchFamily="2" charset="2"/>
              <a:buChar char="Ø"/>
            </a:pPr>
            <a:r>
              <a:rPr lang="en-US" sz="2000" dirty="0"/>
              <a:t>A water bottle filled with water (no squash or </a:t>
            </a:r>
            <a:r>
              <a:rPr lang="en-US" sz="2000" dirty="0" err="1"/>
              <a:t>flavoured</a:t>
            </a:r>
            <a:r>
              <a:rPr lang="en-US" sz="2000" dirty="0"/>
              <a:t> drinks please!)</a:t>
            </a:r>
          </a:p>
          <a:p>
            <a:pPr>
              <a:buFont typeface="Wingdings" pitchFamily="2" charset="2"/>
              <a:buChar char="Ø"/>
            </a:pPr>
            <a:r>
              <a:rPr lang="en-US" sz="2000" dirty="0"/>
              <a:t>A book bag  </a:t>
            </a:r>
          </a:p>
          <a:p>
            <a:pPr>
              <a:buFont typeface="Wingdings" pitchFamily="2" charset="2"/>
              <a:buChar char="Ø"/>
            </a:pPr>
            <a:r>
              <a:rPr lang="en-US" sz="2000" dirty="0"/>
              <a:t>A named coat</a:t>
            </a:r>
          </a:p>
          <a:p>
            <a:pPr>
              <a:buFont typeface="Wingdings" pitchFamily="2" charset="2"/>
              <a:buChar char="Ø"/>
            </a:pPr>
            <a:r>
              <a:rPr lang="en-US" sz="2000" dirty="0"/>
              <a:t>Weather appropriate extras (sun hat, woolly hat, gloves etc.)</a:t>
            </a:r>
          </a:p>
          <a:p>
            <a:pPr>
              <a:buFont typeface="Wingdings" pitchFamily="2" charset="2"/>
              <a:buChar char="Ø"/>
            </a:pPr>
            <a:endParaRPr lang="en-US" sz="2000" dirty="0"/>
          </a:p>
          <a:p>
            <a:pPr>
              <a:buFont typeface="Wingdings" pitchFamily="2" charset="2"/>
              <a:buChar char="Ø"/>
            </a:pPr>
            <a:r>
              <a:rPr lang="en-US" sz="2000" dirty="0"/>
              <a:t>In a small bag that lives AT SCHOOL- A complete set of spare clothes. Wellies should also come to school and stay there all year. </a:t>
            </a:r>
          </a:p>
        </p:txBody>
      </p:sp>
      <p:pic>
        <p:nvPicPr>
          <p:cNvPr id="1026" name="Picture 2" descr="Bearwood Primary Book Bag - School Bells, The Uniform Experts">
            <a:extLst>
              <a:ext uri="{FF2B5EF4-FFF2-40B4-BE49-F238E27FC236}">
                <a16:creationId xmlns:a16="http://schemas.microsoft.com/office/drawing/2014/main" id="{1378B759-5F66-0189-0A9A-ACC4D252435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7088" y="2170378"/>
            <a:ext cx="2200275" cy="22002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imple Modern Kids Water Bottle with Straw | Insulated Stainless Steel  Reusable Tumbler for Toddlers, Girls, Boys | Summit Collection | 415ml |  Solar System : Amazon.co.uk: Home &amp; Kitchen">
            <a:extLst>
              <a:ext uri="{FF2B5EF4-FFF2-40B4-BE49-F238E27FC236}">
                <a16:creationId xmlns:a16="http://schemas.microsoft.com/office/drawing/2014/main" id="{0E803AD8-CC62-1BCD-13A0-85B7562D9F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56759" y="86518"/>
            <a:ext cx="2200275" cy="22002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ighthouse Anchor Boys Coat - Blue – House of Country">
            <a:extLst>
              <a:ext uri="{FF2B5EF4-FFF2-40B4-BE49-F238E27FC236}">
                <a16:creationId xmlns:a16="http://schemas.microsoft.com/office/drawing/2014/main" id="{FAEB73E3-12FB-4534-8863-25F81B39DC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4991" y="4685724"/>
            <a:ext cx="1428045" cy="21420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15 Best kids' wellies for boys, girls and toddlers | London Evening  Standard | Evening Standard">
            <a:extLst>
              <a:ext uri="{FF2B5EF4-FFF2-40B4-BE49-F238E27FC236}">
                <a16:creationId xmlns:a16="http://schemas.microsoft.com/office/drawing/2014/main" id="{EDE1D2F4-F7A8-835C-6EC6-91FB914B17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3658" y="4650302"/>
            <a:ext cx="3213101" cy="214206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Kids Sun Chaser Cap - Child's Caped Hat – Sunday Afternoons Hats UK">
            <a:extLst>
              <a:ext uri="{FF2B5EF4-FFF2-40B4-BE49-F238E27FC236}">
                <a16:creationId xmlns:a16="http://schemas.microsoft.com/office/drawing/2014/main" id="{17B24F6F-0AEA-35CF-A465-C647B4DEDEB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7408"/>
          <a:stretch/>
        </p:blipFill>
        <p:spPr bwMode="auto">
          <a:xfrm>
            <a:off x="514351" y="5211325"/>
            <a:ext cx="1929678" cy="80520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hildren in Need Grey Hat Scarf and Gloves Set | Kids | George at ASDA">
            <a:extLst>
              <a:ext uri="{FF2B5EF4-FFF2-40B4-BE49-F238E27FC236}">
                <a16:creationId xmlns:a16="http://schemas.microsoft.com/office/drawing/2014/main" id="{F0EDDB20-59FA-16C0-4943-63A7784BB0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2979" y="4861173"/>
            <a:ext cx="1373293" cy="1823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959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16715" y="7020"/>
            <a:ext cx="9404723" cy="910569"/>
          </a:xfrm>
        </p:spPr>
        <p:txBody>
          <a:bodyPr>
            <a:normAutofit/>
          </a:bodyPr>
          <a:lstStyle/>
          <a:p>
            <a:r>
              <a:rPr lang="en-GB" b="1" dirty="0">
                <a:solidFill>
                  <a:srgbClr val="FFC000"/>
                </a:solidFill>
              </a:rPr>
              <a:t>Learning through play</a:t>
            </a:r>
          </a:p>
        </p:txBody>
      </p:sp>
      <p:sp>
        <p:nvSpPr>
          <p:cNvPr id="5" name="Content Placeholder 4"/>
          <p:cNvSpPr>
            <a:spLocks noGrp="1"/>
          </p:cNvSpPr>
          <p:nvPr>
            <p:ph idx="1"/>
          </p:nvPr>
        </p:nvSpPr>
        <p:spPr>
          <a:xfrm>
            <a:off x="1103312" y="1363288"/>
            <a:ext cx="8946541" cy="4885112"/>
          </a:xfrm>
        </p:spPr>
        <p:txBody>
          <a:bodyPr>
            <a:normAutofit/>
          </a:bodyPr>
          <a:lstStyle/>
          <a:p>
            <a:pPr marL="0" indent="0">
              <a:buNone/>
            </a:pPr>
            <a:endParaRPr lang="en-GB" b="1" dirty="0">
              <a:solidFill>
                <a:srgbClr val="FFC000"/>
              </a:solidFill>
            </a:endParaRPr>
          </a:p>
          <a:p>
            <a:endParaRPr lang="en-GB" b="1" dirty="0">
              <a:solidFill>
                <a:srgbClr val="FFC000"/>
              </a:solidFill>
            </a:endParaRPr>
          </a:p>
          <a:p>
            <a:pPr marL="0" indent="0">
              <a:buNone/>
            </a:pPr>
            <a:endParaRPr lang="en-GB" b="1" dirty="0">
              <a:solidFill>
                <a:srgbClr val="FFC000"/>
              </a:solidFill>
            </a:endParaRPr>
          </a:p>
          <a:p>
            <a:endParaRPr lang="en-GB" sz="2400" b="1" dirty="0">
              <a:solidFill>
                <a:srgbClr val="FFC000"/>
              </a:solidFill>
            </a:endParaRPr>
          </a:p>
          <a:p>
            <a:endParaRPr lang="en-GB" sz="2400" b="1" dirty="0">
              <a:solidFill>
                <a:srgbClr val="FFC000"/>
              </a:solidFill>
            </a:endParaRPr>
          </a:p>
          <a:p>
            <a:endParaRPr lang="en-GB" sz="2400" b="1" dirty="0">
              <a:solidFill>
                <a:srgbClr val="FFC000"/>
              </a:solidFill>
            </a:endParaRPr>
          </a:p>
        </p:txBody>
      </p:sp>
      <p:pic>
        <p:nvPicPr>
          <p:cNvPr id="2050" name="Picture 2" descr="play | EYFSMatters">
            <a:extLst>
              <a:ext uri="{FF2B5EF4-FFF2-40B4-BE49-F238E27FC236}">
                <a16:creationId xmlns:a16="http://schemas.microsoft.com/office/drawing/2014/main" id="{4CEE04C6-48D7-C777-57CB-2675410814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6759" y="1579516"/>
            <a:ext cx="5049886" cy="50498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children playing a game&#10;&#10;Description automatically generated">
            <a:extLst>
              <a:ext uri="{FF2B5EF4-FFF2-40B4-BE49-F238E27FC236}">
                <a16:creationId xmlns:a16="http://schemas.microsoft.com/office/drawing/2014/main" id="{BED1466C-BE7B-1DFF-4983-1DEA35F9E61B}"/>
              </a:ext>
            </a:extLst>
          </p:cNvPr>
          <p:cNvPicPr>
            <a:picLocks noChangeAspect="1"/>
          </p:cNvPicPr>
          <p:nvPr/>
        </p:nvPicPr>
        <p:blipFill rotWithShape="1">
          <a:blip r:embed="rId3"/>
          <a:srcRect r="633" b="22115"/>
          <a:stretch/>
        </p:blipFill>
        <p:spPr>
          <a:xfrm>
            <a:off x="1101306" y="4432540"/>
            <a:ext cx="2254390" cy="2333615"/>
          </a:xfrm>
          <a:prstGeom prst="rect">
            <a:avLst/>
          </a:prstGeom>
        </p:spPr>
      </p:pic>
      <p:pic>
        <p:nvPicPr>
          <p:cNvPr id="10" name="Picture 9" descr="A group of children playing with toys&#10;&#10;Description automatically generated">
            <a:extLst>
              <a:ext uri="{FF2B5EF4-FFF2-40B4-BE49-F238E27FC236}">
                <a16:creationId xmlns:a16="http://schemas.microsoft.com/office/drawing/2014/main" id="{FBBD4827-B871-2490-AC06-05D7CFAA86A3}"/>
              </a:ext>
            </a:extLst>
          </p:cNvPr>
          <p:cNvPicPr>
            <a:picLocks noChangeAspect="1"/>
          </p:cNvPicPr>
          <p:nvPr/>
        </p:nvPicPr>
        <p:blipFill>
          <a:blip r:embed="rId4"/>
          <a:stretch>
            <a:fillRect/>
          </a:stretch>
        </p:blipFill>
        <p:spPr>
          <a:xfrm>
            <a:off x="8793192" y="3728049"/>
            <a:ext cx="2268748" cy="3024997"/>
          </a:xfrm>
          <a:prstGeom prst="rect">
            <a:avLst/>
          </a:prstGeom>
        </p:spPr>
      </p:pic>
      <p:pic>
        <p:nvPicPr>
          <p:cNvPr id="11" name="Picture 10" descr="A group of children playing with toys&#10;&#10;Description automatically generated">
            <a:extLst>
              <a:ext uri="{FF2B5EF4-FFF2-40B4-BE49-F238E27FC236}">
                <a16:creationId xmlns:a16="http://schemas.microsoft.com/office/drawing/2014/main" id="{088A3500-E5A5-7979-2005-80F1B4B51C92}"/>
              </a:ext>
            </a:extLst>
          </p:cNvPr>
          <p:cNvPicPr>
            <a:picLocks noChangeAspect="1"/>
          </p:cNvPicPr>
          <p:nvPr/>
        </p:nvPicPr>
        <p:blipFill>
          <a:blip r:embed="rId5"/>
          <a:stretch>
            <a:fillRect/>
          </a:stretch>
        </p:blipFill>
        <p:spPr>
          <a:xfrm>
            <a:off x="224287" y="2702225"/>
            <a:ext cx="2743200" cy="2057400"/>
          </a:xfrm>
          <a:prstGeom prst="rect">
            <a:avLst/>
          </a:prstGeom>
        </p:spPr>
      </p:pic>
      <p:pic>
        <p:nvPicPr>
          <p:cNvPr id="12" name="Picture 11" descr="A group of children playing in a playground&#10;&#10;Description automatically generated">
            <a:extLst>
              <a:ext uri="{FF2B5EF4-FFF2-40B4-BE49-F238E27FC236}">
                <a16:creationId xmlns:a16="http://schemas.microsoft.com/office/drawing/2014/main" id="{9A8D3BA1-5A15-04EB-EA7B-C02CD3CDB662}"/>
              </a:ext>
            </a:extLst>
          </p:cNvPr>
          <p:cNvPicPr>
            <a:picLocks noChangeAspect="1"/>
          </p:cNvPicPr>
          <p:nvPr/>
        </p:nvPicPr>
        <p:blipFill>
          <a:blip r:embed="rId6"/>
          <a:stretch>
            <a:fillRect/>
          </a:stretch>
        </p:blipFill>
        <p:spPr>
          <a:xfrm>
            <a:off x="9051985" y="1681432"/>
            <a:ext cx="2743200" cy="2057400"/>
          </a:xfrm>
          <a:prstGeom prst="rect">
            <a:avLst/>
          </a:prstGeom>
        </p:spPr>
      </p:pic>
      <p:pic>
        <p:nvPicPr>
          <p:cNvPr id="13" name="Picture 12" descr="A group of children playing outside&#10;&#10;Description automatically generated">
            <a:extLst>
              <a:ext uri="{FF2B5EF4-FFF2-40B4-BE49-F238E27FC236}">
                <a16:creationId xmlns:a16="http://schemas.microsoft.com/office/drawing/2014/main" id="{60A05FCC-F9C3-EC1F-74D2-99A9369CBC6D}"/>
              </a:ext>
            </a:extLst>
          </p:cNvPr>
          <p:cNvPicPr>
            <a:picLocks noChangeAspect="1"/>
          </p:cNvPicPr>
          <p:nvPr/>
        </p:nvPicPr>
        <p:blipFill>
          <a:blip r:embed="rId7"/>
          <a:stretch>
            <a:fillRect/>
          </a:stretch>
        </p:blipFill>
        <p:spPr>
          <a:xfrm>
            <a:off x="511834" y="861923"/>
            <a:ext cx="2283125" cy="1712344"/>
          </a:xfrm>
          <a:prstGeom prst="rect">
            <a:avLst/>
          </a:prstGeom>
        </p:spPr>
      </p:pic>
      <p:pic>
        <p:nvPicPr>
          <p:cNvPr id="14" name="Picture 13" descr="Two boys playing a game&#10;&#10;Description automatically generated">
            <a:extLst>
              <a:ext uri="{FF2B5EF4-FFF2-40B4-BE49-F238E27FC236}">
                <a16:creationId xmlns:a16="http://schemas.microsoft.com/office/drawing/2014/main" id="{A65BEEEF-BDA0-A3BA-DD98-F3DBA4EF9DCE}"/>
              </a:ext>
            </a:extLst>
          </p:cNvPr>
          <p:cNvPicPr>
            <a:picLocks noChangeAspect="1"/>
          </p:cNvPicPr>
          <p:nvPr/>
        </p:nvPicPr>
        <p:blipFill>
          <a:blip r:embed="rId8"/>
          <a:stretch>
            <a:fillRect/>
          </a:stretch>
        </p:blipFill>
        <p:spPr>
          <a:xfrm>
            <a:off x="7125419" y="99923"/>
            <a:ext cx="2743200" cy="2057400"/>
          </a:xfrm>
          <a:prstGeom prst="rect">
            <a:avLst/>
          </a:prstGeom>
        </p:spPr>
      </p:pic>
    </p:spTree>
    <p:extLst>
      <p:ext uri="{BB962C8B-B14F-4D97-AF65-F5344CB8AC3E}">
        <p14:creationId xmlns:p14="http://schemas.microsoft.com/office/powerpoint/2010/main" val="3161607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8287472" cy="1456267"/>
          </a:xfrm>
        </p:spPr>
        <p:txBody>
          <a:bodyPr>
            <a:normAutofit/>
          </a:bodyPr>
          <a:lstStyle/>
          <a:p>
            <a:r>
              <a:rPr lang="en-GB" b="1" u="sng" dirty="0"/>
              <a:t>The Foundation Stage Curriculum</a:t>
            </a:r>
            <a:endParaRPr lang="en-GB" dirty="0"/>
          </a:p>
        </p:txBody>
      </p:sp>
      <p:sp>
        <p:nvSpPr>
          <p:cNvPr id="3" name="Content Placeholder 2"/>
          <p:cNvSpPr>
            <a:spLocks noGrp="1"/>
          </p:cNvSpPr>
          <p:nvPr>
            <p:ph idx="1"/>
          </p:nvPr>
        </p:nvSpPr>
        <p:spPr>
          <a:xfrm>
            <a:off x="570783" y="1940784"/>
            <a:ext cx="7195829" cy="4610487"/>
          </a:xfrm>
        </p:spPr>
        <p:txBody>
          <a:bodyPr>
            <a:normAutofit/>
          </a:bodyPr>
          <a:lstStyle/>
          <a:p>
            <a:pPr marL="0" lvl="0" indent="0">
              <a:lnSpc>
                <a:spcPct val="90000"/>
              </a:lnSpc>
              <a:buClr>
                <a:srgbClr val="1E5155">
                  <a:lumMod val="40000"/>
                  <a:lumOff val="60000"/>
                </a:srgbClr>
              </a:buClr>
              <a:buNone/>
            </a:pPr>
            <a:r>
              <a:rPr lang="en-GB" sz="2000" b="1" dirty="0"/>
              <a:t>Characteristics of Effective Learning:</a:t>
            </a:r>
          </a:p>
          <a:p>
            <a:pPr lvl="0">
              <a:lnSpc>
                <a:spcPct val="90000"/>
              </a:lnSpc>
              <a:buClr>
                <a:srgbClr val="1E5155">
                  <a:lumMod val="40000"/>
                  <a:lumOff val="60000"/>
                </a:srgbClr>
              </a:buClr>
              <a:buFont typeface="Wingdings" panose="05000000000000000000" pitchFamily="2" charset="2"/>
              <a:buChar char="Ø"/>
            </a:pPr>
            <a:r>
              <a:rPr lang="en-GB" sz="1400" b="1" u="sng" dirty="0"/>
              <a:t>Playing and Exploring</a:t>
            </a:r>
          </a:p>
          <a:p>
            <a:pPr>
              <a:lnSpc>
                <a:spcPct val="90000"/>
              </a:lnSpc>
              <a:buClr>
                <a:srgbClr val="1E5155">
                  <a:lumMod val="40000"/>
                  <a:lumOff val="60000"/>
                </a:srgbClr>
              </a:buClr>
            </a:pPr>
            <a:r>
              <a:rPr lang="en-GB" sz="1400" b="1" dirty="0"/>
              <a:t>Finding out and exploring</a:t>
            </a:r>
          </a:p>
          <a:p>
            <a:pPr>
              <a:lnSpc>
                <a:spcPct val="90000"/>
              </a:lnSpc>
              <a:buClr>
                <a:srgbClr val="1E5155">
                  <a:lumMod val="40000"/>
                  <a:lumOff val="60000"/>
                </a:srgbClr>
              </a:buClr>
            </a:pPr>
            <a:r>
              <a:rPr lang="en-GB" sz="1400" b="1" dirty="0"/>
              <a:t>Playing with what they know</a:t>
            </a:r>
          </a:p>
          <a:p>
            <a:pPr>
              <a:lnSpc>
                <a:spcPct val="90000"/>
              </a:lnSpc>
              <a:buClr>
                <a:srgbClr val="1E5155">
                  <a:lumMod val="40000"/>
                  <a:lumOff val="60000"/>
                </a:srgbClr>
              </a:buClr>
            </a:pPr>
            <a:r>
              <a:rPr lang="en-GB" sz="1400" b="1" dirty="0"/>
              <a:t>Being willing to ‘have a go’</a:t>
            </a:r>
          </a:p>
          <a:p>
            <a:pPr lvl="0">
              <a:lnSpc>
                <a:spcPct val="90000"/>
              </a:lnSpc>
              <a:buClr>
                <a:srgbClr val="1E5155">
                  <a:lumMod val="40000"/>
                  <a:lumOff val="60000"/>
                </a:srgbClr>
              </a:buClr>
              <a:buFont typeface="Wingdings" panose="05000000000000000000" pitchFamily="2" charset="2"/>
              <a:buChar char="Ø"/>
            </a:pPr>
            <a:r>
              <a:rPr lang="en-GB" sz="1400" b="1" u="sng" dirty="0"/>
              <a:t>Active Learning</a:t>
            </a:r>
          </a:p>
          <a:p>
            <a:pPr>
              <a:lnSpc>
                <a:spcPct val="90000"/>
              </a:lnSpc>
              <a:buClr>
                <a:srgbClr val="1E5155">
                  <a:lumMod val="40000"/>
                  <a:lumOff val="60000"/>
                </a:srgbClr>
              </a:buClr>
            </a:pPr>
            <a:r>
              <a:rPr lang="en-GB" sz="1400" b="1" dirty="0"/>
              <a:t>Being Involved and concentrating</a:t>
            </a:r>
          </a:p>
          <a:p>
            <a:pPr>
              <a:lnSpc>
                <a:spcPct val="90000"/>
              </a:lnSpc>
              <a:buClr>
                <a:srgbClr val="1E5155">
                  <a:lumMod val="40000"/>
                  <a:lumOff val="60000"/>
                </a:srgbClr>
              </a:buClr>
            </a:pPr>
            <a:r>
              <a:rPr lang="en-GB" sz="1400" b="1" dirty="0"/>
              <a:t>Keeping on trying</a:t>
            </a:r>
          </a:p>
          <a:p>
            <a:pPr>
              <a:lnSpc>
                <a:spcPct val="90000"/>
              </a:lnSpc>
              <a:buClr>
                <a:srgbClr val="1E5155">
                  <a:lumMod val="40000"/>
                  <a:lumOff val="60000"/>
                </a:srgbClr>
              </a:buClr>
            </a:pPr>
            <a:r>
              <a:rPr lang="en-GB" sz="1400" b="1" dirty="0"/>
              <a:t>Enjoying achieving what they set out to do</a:t>
            </a:r>
          </a:p>
          <a:p>
            <a:pPr lvl="0">
              <a:lnSpc>
                <a:spcPct val="90000"/>
              </a:lnSpc>
              <a:buClr>
                <a:srgbClr val="1E5155">
                  <a:lumMod val="40000"/>
                  <a:lumOff val="60000"/>
                </a:srgbClr>
              </a:buClr>
              <a:buFont typeface="Wingdings" panose="05000000000000000000" pitchFamily="2" charset="2"/>
              <a:buChar char="Ø"/>
            </a:pPr>
            <a:r>
              <a:rPr lang="en-GB" sz="1400" b="1" u="sng" dirty="0"/>
              <a:t>Creating and Thinking Critically</a:t>
            </a:r>
          </a:p>
          <a:p>
            <a:pPr>
              <a:lnSpc>
                <a:spcPct val="90000"/>
              </a:lnSpc>
              <a:buClr>
                <a:srgbClr val="1E5155">
                  <a:lumMod val="40000"/>
                  <a:lumOff val="60000"/>
                </a:srgbClr>
              </a:buClr>
            </a:pPr>
            <a:r>
              <a:rPr lang="en-GB" sz="1400" b="1" dirty="0"/>
              <a:t>Having their own ideas</a:t>
            </a:r>
          </a:p>
          <a:p>
            <a:pPr>
              <a:lnSpc>
                <a:spcPct val="90000"/>
              </a:lnSpc>
              <a:buClr>
                <a:srgbClr val="1E5155">
                  <a:lumMod val="40000"/>
                  <a:lumOff val="60000"/>
                </a:srgbClr>
              </a:buClr>
            </a:pPr>
            <a:r>
              <a:rPr lang="en-GB" sz="1400" b="1" dirty="0"/>
              <a:t>Making links</a:t>
            </a:r>
          </a:p>
          <a:p>
            <a:pPr>
              <a:lnSpc>
                <a:spcPct val="90000"/>
              </a:lnSpc>
              <a:buClr>
                <a:srgbClr val="1E5155">
                  <a:lumMod val="40000"/>
                  <a:lumOff val="60000"/>
                </a:srgbClr>
              </a:buClr>
            </a:pPr>
            <a:r>
              <a:rPr lang="en-GB" sz="1400" b="1" dirty="0"/>
              <a:t>Choosing ways to do things</a:t>
            </a:r>
          </a:p>
          <a:p>
            <a:pPr>
              <a:lnSpc>
                <a:spcPct val="90000"/>
              </a:lnSpc>
            </a:pPr>
            <a:endParaRPr lang="en-GB" sz="1000" dirty="0"/>
          </a:p>
        </p:txBody>
      </p:sp>
      <p:pic>
        <p:nvPicPr>
          <p:cNvPr id="4" name="Picture 3" descr="A teddy bear sitting on a chair&#10;&#10;Description automatically generated"/>
          <p:cNvPicPr>
            <a:picLocks noChangeAspect="1"/>
          </p:cNvPicPr>
          <p:nvPr/>
        </p:nvPicPr>
        <p:blipFill>
          <a:blip r:embed="rId2"/>
          <a:stretch>
            <a:fillRect/>
          </a:stretch>
        </p:blipFill>
        <p:spPr>
          <a:xfrm>
            <a:off x="8158095" y="1788238"/>
            <a:ext cx="3445714" cy="4594284"/>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58234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64" y="161924"/>
            <a:ext cx="7872411" cy="1075268"/>
          </a:xfrm>
        </p:spPr>
        <p:txBody>
          <a:bodyPr>
            <a:normAutofit/>
          </a:bodyPr>
          <a:lstStyle/>
          <a:p>
            <a:pPr>
              <a:lnSpc>
                <a:spcPct val="90000"/>
              </a:lnSpc>
            </a:pPr>
            <a:r>
              <a:rPr lang="en-GB" sz="3300" b="1" u="sng" dirty="0"/>
              <a:t>The Foundation Stage Curriculum</a:t>
            </a:r>
          </a:p>
        </p:txBody>
      </p:sp>
      <p:sp>
        <p:nvSpPr>
          <p:cNvPr id="3" name="Content Placeholder 2"/>
          <p:cNvSpPr>
            <a:spLocks noGrp="1"/>
          </p:cNvSpPr>
          <p:nvPr>
            <p:ph idx="1"/>
          </p:nvPr>
        </p:nvSpPr>
        <p:spPr>
          <a:xfrm>
            <a:off x="157165" y="990599"/>
            <a:ext cx="7375752" cy="5705477"/>
          </a:xfrm>
        </p:spPr>
        <p:txBody>
          <a:bodyPr>
            <a:normAutofit/>
          </a:bodyPr>
          <a:lstStyle/>
          <a:p>
            <a:pPr marL="0" indent="0">
              <a:lnSpc>
                <a:spcPct val="90000"/>
              </a:lnSpc>
              <a:buNone/>
            </a:pPr>
            <a:r>
              <a:rPr lang="en-GB" sz="2800" b="1" u="sng" dirty="0"/>
              <a:t>Prime areas of learning:</a:t>
            </a:r>
          </a:p>
          <a:p>
            <a:pPr>
              <a:lnSpc>
                <a:spcPct val="90000"/>
              </a:lnSpc>
              <a:buFont typeface="Wingdings" panose="05000000000000000000" pitchFamily="2" charset="2"/>
              <a:buChar char="Ø"/>
            </a:pPr>
            <a:r>
              <a:rPr lang="en-GB" sz="1400" b="1" u="sng" dirty="0"/>
              <a:t>Communication &amp; Language Development</a:t>
            </a:r>
          </a:p>
          <a:p>
            <a:pPr>
              <a:lnSpc>
                <a:spcPct val="90000"/>
              </a:lnSpc>
            </a:pPr>
            <a:r>
              <a:rPr lang="en-GB" sz="1400" b="1" dirty="0"/>
              <a:t>Speaking</a:t>
            </a:r>
          </a:p>
          <a:p>
            <a:pPr>
              <a:lnSpc>
                <a:spcPct val="90000"/>
              </a:lnSpc>
            </a:pPr>
            <a:r>
              <a:rPr lang="en-GB" sz="1400" b="1" dirty="0"/>
              <a:t>Listening, Attention and Understanding</a:t>
            </a:r>
          </a:p>
          <a:p>
            <a:pPr>
              <a:lnSpc>
                <a:spcPct val="90000"/>
              </a:lnSpc>
            </a:pPr>
            <a:endParaRPr lang="en-GB" sz="1400" b="1" dirty="0"/>
          </a:p>
          <a:p>
            <a:pPr>
              <a:lnSpc>
                <a:spcPct val="90000"/>
              </a:lnSpc>
              <a:buFont typeface="Wingdings" panose="05000000000000000000" pitchFamily="2" charset="2"/>
              <a:buChar char="Ø"/>
            </a:pPr>
            <a:r>
              <a:rPr lang="en-GB" sz="1400" b="1" u="sng" dirty="0"/>
              <a:t>Physical Development</a:t>
            </a:r>
          </a:p>
          <a:p>
            <a:pPr>
              <a:lnSpc>
                <a:spcPct val="90000"/>
              </a:lnSpc>
            </a:pPr>
            <a:r>
              <a:rPr lang="en-GB" sz="1400" b="1" dirty="0"/>
              <a:t>Gross Motor Skills</a:t>
            </a:r>
          </a:p>
          <a:p>
            <a:pPr>
              <a:lnSpc>
                <a:spcPct val="90000"/>
              </a:lnSpc>
            </a:pPr>
            <a:r>
              <a:rPr lang="en-GB" sz="1400" b="1" dirty="0"/>
              <a:t>Fine Motor Skills</a:t>
            </a:r>
          </a:p>
          <a:p>
            <a:pPr marL="0" indent="0">
              <a:lnSpc>
                <a:spcPct val="90000"/>
              </a:lnSpc>
              <a:buNone/>
            </a:pPr>
            <a:endParaRPr lang="en-GB" sz="1400" b="1" dirty="0"/>
          </a:p>
          <a:p>
            <a:pPr>
              <a:lnSpc>
                <a:spcPct val="90000"/>
              </a:lnSpc>
              <a:buFont typeface="Wingdings" panose="05000000000000000000" pitchFamily="2" charset="2"/>
              <a:buChar char="Ø"/>
            </a:pPr>
            <a:r>
              <a:rPr lang="en-GB" sz="1400" b="1" u="sng" dirty="0"/>
              <a:t>Personal, Social &amp; Emotional Development</a:t>
            </a:r>
          </a:p>
          <a:p>
            <a:pPr>
              <a:lnSpc>
                <a:spcPct val="90000"/>
              </a:lnSpc>
            </a:pPr>
            <a:r>
              <a:rPr lang="en-GB" sz="1400" b="1" dirty="0"/>
              <a:t>Self-Regulation</a:t>
            </a:r>
          </a:p>
          <a:p>
            <a:pPr>
              <a:lnSpc>
                <a:spcPct val="90000"/>
              </a:lnSpc>
            </a:pPr>
            <a:r>
              <a:rPr lang="en-GB" sz="1400" b="1" dirty="0"/>
              <a:t>Managing Self</a:t>
            </a:r>
          </a:p>
          <a:p>
            <a:pPr>
              <a:lnSpc>
                <a:spcPct val="90000"/>
              </a:lnSpc>
            </a:pPr>
            <a:r>
              <a:rPr lang="en-GB" sz="1400" b="1" dirty="0"/>
              <a:t>Building Relationships</a:t>
            </a:r>
          </a:p>
        </p:txBody>
      </p:sp>
      <p:pic>
        <p:nvPicPr>
          <p:cNvPr id="4" name="Picture 3"/>
          <p:cNvPicPr>
            <a:picLocks noChangeAspect="1"/>
          </p:cNvPicPr>
          <p:nvPr/>
        </p:nvPicPr>
        <p:blipFill rotWithShape="1">
          <a:blip r:embed="rId2"/>
          <a:srcRect t="10436" r="2" b="37871"/>
          <a:stretch/>
        </p:blipFill>
        <p:spPr>
          <a:xfrm>
            <a:off x="7590936" y="990601"/>
            <a:ext cx="3445714" cy="2374995"/>
          </a:xfrm>
          <a:custGeom>
            <a:avLst/>
            <a:gdLst/>
            <a:ahLst/>
            <a:cxnLst/>
            <a:rect l="l" t="t" r="r" b="b"/>
            <a:pathLst>
              <a:path w="3445714" h="2374995">
                <a:moveTo>
                  <a:pt x="150922" y="0"/>
                </a:moveTo>
                <a:lnTo>
                  <a:pt x="3294792" y="0"/>
                </a:lnTo>
                <a:cubicBezTo>
                  <a:pt x="3378144" y="0"/>
                  <a:pt x="3445714" y="67570"/>
                  <a:pt x="3445714" y="150922"/>
                </a:cubicBezTo>
                <a:lnTo>
                  <a:pt x="3445714" y="2374995"/>
                </a:lnTo>
                <a:lnTo>
                  <a:pt x="0" y="2374995"/>
                </a:lnTo>
                <a:lnTo>
                  <a:pt x="0" y="150922"/>
                </a:lnTo>
                <a:cubicBezTo>
                  <a:pt x="0" y="67570"/>
                  <a:pt x="67570" y="0"/>
                  <a:pt x="150922" y="0"/>
                </a:cubicBezTo>
                <a:close/>
              </a:path>
            </a:pathLst>
          </a:custGeom>
          <a:ln w="50800" cap="sq" cmpd="dbl">
            <a:noFill/>
            <a:miter lim="800000"/>
          </a:ln>
          <a:effectLst/>
        </p:spPr>
      </p:pic>
      <p:pic>
        <p:nvPicPr>
          <p:cNvPr id="5" name="Picture 4"/>
          <p:cNvPicPr>
            <a:picLocks noChangeAspect="1"/>
          </p:cNvPicPr>
          <p:nvPr/>
        </p:nvPicPr>
        <p:blipFill rotWithShape="1">
          <a:blip r:embed="rId3"/>
          <a:srcRect r="-3" b="11976"/>
          <a:stretch/>
        </p:blipFill>
        <p:spPr>
          <a:xfrm>
            <a:off x="7590936" y="3516471"/>
            <a:ext cx="3445714" cy="2274728"/>
          </a:xfrm>
          <a:custGeom>
            <a:avLst/>
            <a:gdLst/>
            <a:ahLst/>
            <a:cxnLst/>
            <a:rect l="l" t="t" r="r" b="b"/>
            <a:pathLst>
              <a:path w="3445714" h="2274728">
                <a:moveTo>
                  <a:pt x="0" y="0"/>
                </a:moveTo>
                <a:lnTo>
                  <a:pt x="3445714" y="0"/>
                </a:lnTo>
                <a:lnTo>
                  <a:pt x="3445714" y="2123806"/>
                </a:lnTo>
                <a:cubicBezTo>
                  <a:pt x="3445714" y="2207158"/>
                  <a:pt x="3378144" y="2274728"/>
                  <a:pt x="3294792" y="2274728"/>
                </a:cubicBezTo>
                <a:lnTo>
                  <a:pt x="150922" y="2274728"/>
                </a:lnTo>
                <a:cubicBezTo>
                  <a:pt x="67570" y="2274728"/>
                  <a:pt x="0" y="2207158"/>
                  <a:pt x="0" y="2123806"/>
                </a:cubicBezTo>
                <a:close/>
              </a:path>
            </a:pathLst>
          </a:custGeom>
          <a:ln w="50800" cap="sq" cmpd="dbl">
            <a:noFill/>
            <a:miter lim="800000"/>
          </a:ln>
          <a:effectLst/>
        </p:spPr>
      </p:pic>
    </p:spTree>
    <p:extLst>
      <p:ext uri="{BB962C8B-B14F-4D97-AF65-F5344CB8AC3E}">
        <p14:creationId xmlns:p14="http://schemas.microsoft.com/office/powerpoint/2010/main" val="2041225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67574"/>
            <a:ext cx="7955034" cy="1456267"/>
          </a:xfrm>
        </p:spPr>
        <p:txBody>
          <a:bodyPr>
            <a:normAutofit/>
          </a:bodyPr>
          <a:lstStyle/>
          <a:p>
            <a:r>
              <a:rPr lang="en-GB" b="1" u="sng" dirty="0"/>
              <a:t>The Foundation Stage Curriculum</a:t>
            </a:r>
          </a:p>
        </p:txBody>
      </p:sp>
      <p:sp>
        <p:nvSpPr>
          <p:cNvPr id="10" name="Content Placeholder 2"/>
          <p:cNvSpPr>
            <a:spLocks noGrp="1"/>
          </p:cNvSpPr>
          <p:nvPr>
            <p:ph idx="1"/>
          </p:nvPr>
        </p:nvSpPr>
        <p:spPr>
          <a:xfrm>
            <a:off x="92363" y="993363"/>
            <a:ext cx="6692751" cy="5864637"/>
          </a:xfrm>
        </p:spPr>
        <p:txBody>
          <a:bodyPr>
            <a:normAutofit/>
          </a:bodyPr>
          <a:lstStyle/>
          <a:p>
            <a:pPr marL="0" lvl="0" indent="0">
              <a:lnSpc>
                <a:spcPct val="90000"/>
              </a:lnSpc>
              <a:buClr>
                <a:srgbClr val="1E5155">
                  <a:lumMod val="40000"/>
                  <a:lumOff val="60000"/>
                </a:srgbClr>
              </a:buClr>
              <a:buNone/>
            </a:pPr>
            <a:r>
              <a:rPr lang="en-GB" sz="2000" b="1" u="sng" dirty="0"/>
              <a:t>Specific areas of learning:</a:t>
            </a:r>
          </a:p>
          <a:p>
            <a:pPr lvl="0">
              <a:lnSpc>
                <a:spcPct val="90000"/>
              </a:lnSpc>
              <a:buClr>
                <a:srgbClr val="1E5155">
                  <a:lumMod val="40000"/>
                  <a:lumOff val="60000"/>
                </a:srgbClr>
              </a:buClr>
              <a:buFont typeface="Wingdings" panose="05000000000000000000" pitchFamily="2" charset="2"/>
              <a:buChar char="Ø"/>
            </a:pPr>
            <a:r>
              <a:rPr lang="en-GB" sz="1200" b="1" u="sng" dirty="0"/>
              <a:t>Literacy</a:t>
            </a:r>
          </a:p>
          <a:p>
            <a:pPr>
              <a:lnSpc>
                <a:spcPct val="90000"/>
              </a:lnSpc>
              <a:buClr>
                <a:srgbClr val="1E5155">
                  <a:lumMod val="40000"/>
                  <a:lumOff val="60000"/>
                </a:srgbClr>
              </a:buClr>
            </a:pPr>
            <a:r>
              <a:rPr lang="en-GB" sz="1200" b="1" dirty="0"/>
              <a:t>Comprehension</a:t>
            </a:r>
          </a:p>
          <a:p>
            <a:pPr>
              <a:lnSpc>
                <a:spcPct val="90000"/>
              </a:lnSpc>
              <a:buClr>
                <a:srgbClr val="1E5155">
                  <a:lumMod val="40000"/>
                  <a:lumOff val="60000"/>
                </a:srgbClr>
              </a:buClr>
            </a:pPr>
            <a:r>
              <a:rPr lang="en-GB" sz="1200" b="1" dirty="0"/>
              <a:t>Word Reading</a:t>
            </a:r>
          </a:p>
          <a:p>
            <a:pPr>
              <a:lnSpc>
                <a:spcPct val="90000"/>
              </a:lnSpc>
              <a:buClr>
                <a:srgbClr val="1E5155">
                  <a:lumMod val="40000"/>
                  <a:lumOff val="60000"/>
                </a:srgbClr>
              </a:buClr>
            </a:pPr>
            <a:r>
              <a:rPr lang="en-GB" sz="1200" b="1" dirty="0"/>
              <a:t>Writing</a:t>
            </a:r>
          </a:p>
          <a:p>
            <a:pPr>
              <a:lnSpc>
                <a:spcPct val="90000"/>
              </a:lnSpc>
              <a:buClr>
                <a:srgbClr val="1E5155">
                  <a:lumMod val="40000"/>
                  <a:lumOff val="60000"/>
                </a:srgbClr>
              </a:buClr>
            </a:pPr>
            <a:endParaRPr lang="en-GB" sz="1200" b="1" dirty="0"/>
          </a:p>
          <a:p>
            <a:pPr lvl="0">
              <a:lnSpc>
                <a:spcPct val="90000"/>
              </a:lnSpc>
              <a:buClr>
                <a:srgbClr val="1E5155">
                  <a:lumMod val="40000"/>
                  <a:lumOff val="60000"/>
                </a:srgbClr>
              </a:buClr>
              <a:buFont typeface="Wingdings" panose="05000000000000000000" pitchFamily="2" charset="2"/>
              <a:buChar char="Ø"/>
            </a:pPr>
            <a:r>
              <a:rPr lang="en-GB" sz="1200" b="1" u="sng" dirty="0"/>
              <a:t>Mathematics</a:t>
            </a:r>
          </a:p>
          <a:p>
            <a:pPr>
              <a:lnSpc>
                <a:spcPct val="90000"/>
              </a:lnSpc>
              <a:buClr>
                <a:srgbClr val="1E5155">
                  <a:lumMod val="40000"/>
                  <a:lumOff val="60000"/>
                </a:srgbClr>
              </a:buClr>
            </a:pPr>
            <a:r>
              <a:rPr lang="en-GB" sz="1200" b="1" dirty="0"/>
              <a:t>Number</a:t>
            </a:r>
          </a:p>
          <a:p>
            <a:pPr>
              <a:lnSpc>
                <a:spcPct val="90000"/>
              </a:lnSpc>
              <a:buClr>
                <a:srgbClr val="1E5155">
                  <a:lumMod val="40000"/>
                  <a:lumOff val="60000"/>
                </a:srgbClr>
              </a:buClr>
            </a:pPr>
            <a:r>
              <a:rPr lang="en-GB" sz="1200" b="1" dirty="0"/>
              <a:t>Number Patterns</a:t>
            </a:r>
          </a:p>
          <a:p>
            <a:pPr>
              <a:lnSpc>
                <a:spcPct val="90000"/>
              </a:lnSpc>
              <a:buClr>
                <a:srgbClr val="1E5155">
                  <a:lumMod val="40000"/>
                  <a:lumOff val="60000"/>
                </a:srgbClr>
              </a:buClr>
            </a:pPr>
            <a:endParaRPr lang="en-GB" sz="1200" b="1" dirty="0"/>
          </a:p>
          <a:p>
            <a:pPr lvl="0">
              <a:lnSpc>
                <a:spcPct val="90000"/>
              </a:lnSpc>
              <a:buClr>
                <a:srgbClr val="1E5155">
                  <a:lumMod val="40000"/>
                  <a:lumOff val="60000"/>
                </a:srgbClr>
              </a:buClr>
              <a:buFont typeface="Wingdings" panose="05000000000000000000" pitchFamily="2" charset="2"/>
              <a:buChar char="Ø"/>
            </a:pPr>
            <a:r>
              <a:rPr lang="en-GB" sz="1200" b="1" u="sng" dirty="0"/>
              <a:t>Understanding the World</a:t>
            </a:r>
          </a:p>
          <a:p>
            <a:pPr>
              <a:lnSpc>
                <a:spcPct val="90000"/>
              </a:lnSpc>
              <a:buClr>
                <a:srgbClr val="1E5155">
                  <a:lumMod val="40000"/>
                  <a:lumOff val="60000"/>
                </a:srgbClr>
              </a:buClr>
            </a:pPr>
            <a:r>
              <a:rPr lang="en-GB" sz="1200" b="1" dirty="0"/>
              <a:t>Past and Present</a:t>
            </a:r>
          </a:p>
          <a:p>
            <a:pPr>
              <a:lnSpc>
                <a:spcPct val="90000"/>
              </a:lnSpc>
              <a:buClr>
                <a:srgbClr val="1E5155">
                  <a:lumMod val="40000"/>
                  <a:lumOff val="60000"/>
                </a:srgbClr>
              </a:buClr>
            </a:pPr>
            <a:r>
              <a:rPr lang="en-GB" sz="1200" b="1" dirty="0"/>
              <a:t>People, Culture and Communities</a:t>
            </a:r>
          </a:p>
          <a:p>
            <a:pPr>
              <a:lnSpc>
                <a:spcPct val="90000"/>
              </a:lnSpc>
              <a:buClr>
                <a:srgbClr val="1E5155">
                  <a:lumMod val="40000"/>
                  <a:lumOff val="60000"/>
                </a:srgbClr>
              </a:buClr>
            </a:pPr>
            <a:r>
              <a:rPr lang="en-GB" sz="1200" b="1" dirty="0"/>
              <a:t>The Natural World</a:t>
            </a:r>
          </a:p>
          <a:p>
            <a:pPr>
              <a:lnSpc>
                <a:spcPct val="90000"/>
              </a:lnSpc>
              <a:buClr>
                <a:srgbClr val="1E5155">
                  <a:lumMod val="40000"/>
                  <a:lumOff val="60000"/>
                </a:srgbClr>
              </a:buClr>
            </a:pPr>
            <a:endParaRPr lang="en-GB" sz="1200" b="1" dirty="0"/>
          </a:p>
          <a:p>
            <a:pPr lvl="0">
              <a:lnSpc>
                <a:spcPct val="90000"/>
              </a:lnSpc>
              <a:buClr>
                <a:srgbClr val="1E5155">
                  <a:lumMod val="40000"/>
                  <a:lumOff val="60000"/>
                </a:srgbClr>
              </a:buClr>
              <a:buFont typeface="Wingdings" panose="05000000000000000000" pitchFamily="2" charset="2"/>
              <a:buChar char="Ø"/>
            </a:pPr>
            <a:r>
              <a:rPr lang="en-GB" sz="1200" b="1" u="sng" dirty="0"/>
              <a:t>Expressive Arts &amp; Design</a:t>
            </a:r>
          </a:p>
          <a:p>
            <a:pPr>
              <a:lnSpc>
                <a:spcPct val="90000"/>
              </a:lnSpc>
              <a:buClr>
                <a:srgbClr val="1E5155">
                  <a:lumMod val="40000"/>
                  <a:lumOff val="60000"/>
                </a:srgbClr>
              </a:buClr>
            </a:pPr>
            <a:r>
              <a:rPr lang="en-GB" sz="1200" b="1" dirty="0"/>
              <a:t>Creating with Materials</a:t>
            </a:r>
          </a:p>
          <a:p>
            <a:pPr>
              <a:lnSpc>
                <a:spcPct val="90000"/>
              </a:lnSpc>
              <a:buClr>
                <a:srgbClr val="1E5155">
                  <a:lumMod val="40000"/>
                  <a:lumOff val="60000"/>
                </a:srgbClr>
              </a:buClr>
            </a:pPr>
            <a:r>
              <a:rPr lang="en-GB" sz="1200" b="1" dirty="0"/>
              <a:t>Being Imaginative and Expressive</a:t>
            </a:r>
          </a:p>
        </p:txBody>
      </p:sp>
      <p:pic>
        <p:nvPicPr>
          <p:cNvPr id="2" name="Picture 1"/>
          <p:cNvPicPr>
            <a:picLocks noChangeAspect="1"/>
          </p:cNvPicPr>
          <p:nvPr/>
        </p:nvPicPr>
        <p:blipFill rotWithShape="1">
          <a:blip r:embed="rId2"/>
          <a:srcRect r="-1" b="24999"/>
          <a:stretch/>
        </p:blipFill>
        <p:spPr>
          <a:xfrm>
            <a:off x="5959325" y="2806240"/>
            <a:ext cx="2902538" cy="2902537"/>
          </a:xfrm>
          <a:custGeom>
            <a:avLst/>
            <a:gdLst/>
            <a:ahLst/>
            <a:cxnLst/>
            <a:rect l="l" t="t" r="r" b="b"/>
            <a:pathLst>
              <a:path w="2851962" h="2851962">
                <a:moveTo>
                  <a:pt x="1425981" y="0"/>
                </a:moveTo>
                <a:cubicBezTo>
                  <a:pt x="2213529" y="0"/>
                  <a:pt x="2851962" y="638433"/>
                  <a:pt x="2851962" y="1425981"/>
                </a:cubicBezTo>
                <a:cubicBezTo>
                  <a:pt x="2851962" y="2213529"/>
                  <a:pt x="2213529" y="2851962"/>
                  <a:pt x="1425981" y="2851962"/>
                </a:cubicBezTo>
                <a:cubicBezTo>
                  <a:pt x="638433" y="2851962"/>
                  <a:pt x="0" y="2213529"/>
                  <a:pt x="0" y="1425981"/>
                </a:cubicBezTo>
                <a:cubicBezTo>
                  <a:pt x="0" y="638433"/>
                  <a:pt x="638433" y="0"/>
                  <a:pt x="1425981" y="0"/>
                </a:cubicBezTo>
                <a:close/>
              </a:path>
            </a:pathLst>
          </a:custGeom>
        </p:spPr>
      </p:pic>
      <p:pic>
        <p:nvPicPr>
          <p:cNvPr id="6" name="Picture 5"/>
          <p:cNvPicPr>
            <a:picLocks noChangeAspect="1"/>
          </p:cNvPicPr>
          <p:nvPr/>
        </p:nvPicPr>
        <p:blipFill rotWithShape="1">
          <a:blip r:embed="rId3"/>
          <a:srcRect t="14483" r="1" b="22982"/>
          <a:stretch/>
        </p:blipFill>
        <p:spPr>
          <a:xfrm>
            <a:off x="8055588" y="-3863"/>
            <a:ext cx="4132754" cy="3445946"/>
          </a:xfrm>
          <a:custGeom>
            <a:avLst/>
            <a:gdLst/>
            <a:ahLst/>
            <a:cxnLst/>
            <a:rect l="l" t="t" r="r" b="b"/>
            <a:pathLst>
              <a:path w="4638368" h="3867534">
                <a:moveTo>
                  <a:pt x="303228" y="0"/>
                </a:moveTo>
                <a:lnTo>
                  <a:pt x="4638368" y="0"/>
                </a:lnTo>
                <a:lnTo>
                  <a:pt x="4638368" y="2952747"/>
                </a:lnTo>
                <a:lnTo>
                  <a:pt x="4585825" y="3013864"/>
                </a:lnTo>
                <a:cubicBezTo>
                  <a:pt x="4103088" y="3538671"/>
                  <a:pt x="3410622" y="3867534"/>
                  <a:pt x="2641346" y="3867534"/>
                </a:cubicBezTo>
                <a:cubicBezTo>
                  <a:pt x="1182571" y="3867534"/>
                  <a:pt x="0" y="2684963"/>
                  <a:pt x="0" y="1226188"/>
                </a:cubicBezTo>
                <a:cubicBezTo>
                  <a:pt x="0" y="815907"/>
                  <a:pt x="93544" y="427475"/>
                  <a:pt x="260466" y="81056"/>
                </a:cubicBezTo>
                <a:close/>
              </a:path>
            </a:pathLst>
          </a:custGeom>
        </p:spPr>
      </p:pic>
      <p:pic>
        <p:nvPicPr>
          <p:cNvPr id="5" name="Picture 4"/>
          <p:cNvPicPr>
            <a:picLocks noChangeAspect="1"/>
          </p:cNvPicPr>
          <p:nvPr/>
        </p:nvPicPr>
        <p:blipFill rotWithShape="1">
          <a:blip r:embed="rId4"/>
          <a:srcRect t="24057" r="1" b="14243"/>
          <a:stretch/>
        </p:blipFill>
        <p:spPr>
          <a:xfrm>
            <a:off x="8888133" y="4144246"/>
            <a:ext cx="3302966" cy="2717299"/>
          </a:xfrm>
          <a:custGeom>
            <a:avLst/>
            <a:gdLst/>
            <a:ahLst/>
            <a:cxnLst/>
            <a:rect l="l" t="t" r="r" b="b"/>
            <a:pathLst>
              <a:path w="3039855" h="2500842">
                <a:moveTo>
                  <a:pt x="1663658" y="0"/>
                </a:moveTo>
                <a:cubicBezTo>
                  <a:pt x="2180490" y="0"/>
                  <a:pt x="2642278" y="235674"/>
                  <a:pt x="2947417" y="605417"/>
                </a:cubicBezTo>
                <a:lnTo>
                  <a:pt x="3039855" y="729032"/>
                </a:lnTo>
                <a:lnTo>
                  <a:pt x="3039855" y="2500842"/>
                </a:lnTo>
                <a:lnTo>
                  <a:pt x="226952" y="2500842"/>
                </a:lnTo>
                <a:lnTo>
                  <a:pt x="155401" y="2366679"/>
                </a:lnTo>
                <a:cubicBezTo>
                  <a:pt x="55691" y="2153127"/>
                  <a:pt x="0" y="1914896"/>
                  <a:pt x="0" y="1663658"/>
                </a:cubicBezTo>
                <a:cubicBezTo>
                  <a:pt x="0" y="744845"/>
                  <a:pt x="744845" y="0"/>
                  <a:pt x="1663658" y="0"/>
                </a:cubicBezTo>
                <a:close/>
              </a:path>
            </a:pathLst>
          </a:custGeom>
        </p:spPr>
      </p:pic>
    </p:spTree>
    <p:extLst>
      <p:ext uri="{BB962C8B-B14F-4D97-AF65-F5344CB8AC3E}">
        <p14:creationId xmlns:p14="http://schemas.microsoft.com/office/powerpoint/2010/main" val="2947453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6892" y="609600"/>
            <a:ext cx="5550334" cy="1456267"/>
          </a:xfrm>
        </p:spPr>
        <p:txBody>
          <a:bodyPr>
            <a:normAutofit/>
          </a:bodyPr>
          <a:lstStyle/>
          <a:p>
            <a:r>
              <a:rPr lang="en-GB" b="1"/>
              <a:t>Statutory Assessments in Reception</a:t>
            </a:r>
            <a:endParaRPr lang="en-GB" dirty="0"/>
          </a:p>
        </p:txBody>
      </p:sp>
      <p:sp>
        <p:nvSpPr>
          <p:cNvPr id="3" name="Content Placeholder 2"/>
          <p:cNvSpPr>
            <a:spLocks noGrp="1"/>
          </p:cNvSpPr>
          <p:nvPr>
            <p:ph idx="1"/>
          </p:nvPr>
        </p:nvSpPr>
        <p:spPr>
          <a:xfrm>
            <a:off x="5266892" y="2142067"/>
            <a:ext cx="5550334" cy="3649133"/>
          </a:xfrm>
        </p:spPr>
        <p:txBody>
          <a:bodyPr>
            <a:normAutofit/>
          </a:bodyPr>
          <a:lstStyle/>
          <a:p>
            <a:pPr lvl="0">
              <a:buClr>
                <a:srgbClr val="1E5155">
                  <a:lumMod val="40000"/>
                  <a:lumOff val="60000"/>
                </a:srgbClr>
              </a:buClr>
              <a:buFont typeface="Wingdings" panose="05000000000000000000" pitchFamily="2" charset="2"/>
              <a:buChar char="Ø"/>
            </a:pPr>
            <a:r>
              <a:rPr lang="en-GB" b="1" dirty="0"/>
              <a:t>Reception Baseline Assessment (RBA) – at the beginning of the year</a:t>
            </a:r>
          </a:p>
          <a:p>
            <a:pPr lvl="0">
              <a:buClr>
                <a:srgbClr val="1E5155">
                  <a:lumMod val="40000"/>
                  <a:lumOff val="60000"/>
                </a:srgbClr>
              </a:buClr>
              <a:buFont typeface="Wingdings" panose="05000000000000000000" pitchFamily="2" charset="2"/>
              <a:buChar char="Ø"/>
            </a:pPr>
            <a:r>
              <a:rPr lang="en-GB" b="1" dirty="0"/>
              <a:t>Early Years Foundation Stage Profile (EYFSP) – at the end of the year</a:t>
            </a:r>
            <a:endParaRPr lang="en-GB" b="1" dirty="0">
              <a:cs typeface="Calibri"/>
            </a:endParaRPr>
          </a:p>
          <a:p>
            <a:pPr marL="0" lvl="0" indent="0">
              <a:buClr>
                <a:srgbClr val="1E5155">
                  <a:lumMod val="40000"/>
                  <a:lumOff val="60000"/>
                </a:srgbClr>
              </a:buClr>
              <a:buNone/>
            </a:pPr>
            <a:r>
              <a:rPr lang="en-GB" b="1" dirty="0"/>
              <a:t>Reception Outcomes 2024…</a:t>
            </a:r>
            <a:endParaRPr lang="en-GB" b="1" dirty="0">
              <a:cs typeface="Calibri"/>
            </a:endParaRPr>
          </a:p>
          <a:p>
            <a:r>
              <a:rPr lang="en-GB" b="1" dirty="0"/>
              <a:t>90% of our Reception children attained a ‘Good Level of Development’ (GLD) in 2024 which is well above the national and Wokingham averages.</a:t>
            </a:r>
            <a:endParaRPr lang="en-GB" b="1" dirty="0">
              <a:cs typeface="Calibri"/>
            </a:endParaRPr>
          </a:p>
          <a:p>
            <a:pPr marL="0" lvl="0" indent="0">
              <a:buClr>
                <a:srgbClr val="1E5155">
                  <a:lumMod val="40000"/>
                  <a:lumOff val="60000"/>
                </a:srgbClr>
              </a:buClr>
              <a:buNone/>
            </a:pPr>
            <a:endParaRPr lang="en-GB" dirty="0">
              <a:cs typeface="Calibri" panose="020F0502020204030204"/>
            </a:endParaRPr>
          </a:p>
        </p:txBody>
      </p:sp>
      <p:pic>
        <p:nvPicPr>
          <p:cNvPr id="4" name="Picture 3">
            <a:extLst>
              <a:ext uri="{FF2B5EF4-FFF2-40B4-BE49-F238E27FC236}">
                <a16:creationId xmlns:a16="http://schemas.microsoft.com/office/drawing/2014/main" id="{B5E88B68-2728-44FA-AB9A-1BC5D5DE3752}"/>
              </a:ext>
            </a:extLst>
          </p:cNvPr>
          <p:cNvPicPr>
            <a:picLocks noChangeAspect="1"/>
          </p:cNvPicPr>
          <p:nvPr/>
        </p:nvPicPr>
        <p:blipFill rotWithShape="1">
          <a:blip r:embed="rId2"/>
          <a:srcRect t="12329" r="-2" b="32197"/>
          <a:stretch/>
        </p:blipFill>
        <p:spPr>
          <a:xfrm>
            <a:off x="20" y="1"/>
            <a:ext cx="4635988" cy="3429000"/>
          </a:xfrm>
          <a:prstGeom prst="rect">
            <a:avLst/>
          </a:prstGeom>
        </p:spPr>
      </p:pic>
      <p:pic>
        <p:nvPicPr>
          <p:cNvPr id="5" name="Picture 4">
            <a:extLst>
              <a:ext uri="{FF2B5EF4-FFF2-40B4-BE49-F238E27FC236}">
                <a16:creationId xmlns:a16="http://schemas.microsoft.com/office/drawing/2014/main" id="{B2016083-1229-4153-B267-2F46B4269792}"/>
              </a:ext>
            </a:extLst>
          </p:cNvPr>
          <p:cNvPicPr>
            <a:picLocks noChangeAspect="1"/>
          </p:cNvPicPr>
          <p:nvPr/>
        </p:nvPicPr>
        <p:blipFill rotWithShape="1">
          <a:blip r:embed="rId3"/>
          <a:srcRect t="16540" r="-2" b="27970"/>
          <a:stretch/>
        </p:blipFill>
        <p:spPr>
          <a:xfrm>
            <a:off x="20" y="3429001"/>
            <a:ext cx="4635988" cy="3429974"/>
          </a:xfrm>
          <a:prstGeom prst="rect">
            <a:avLst/>
          </a:prstGeom>
        </p:spPr>
      </p:pic>
    </p:spTree>
    <p:extLst>
      <p:ext uri="{BB962C8B-B14F-4D97-AF65-F5344CB8AC3E}">
        <p14:creationId xmlns:p14="http://schemas.microsoft.com/office/powerpoint/2010/main" val="110274086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7B033E2C8E9940A543815DB374AEE4" ma:contentTypeVersion="18" ma:contentTypeDescription="Create a new document." ma:contentTypeScope="" ma:versionID="ff773836f83edacab461ab5dbddfb997">
  <xsd:schema xmlns:xsd="http://www.w3.org/2001/XMLSchema" xmlns:xs="http://www.w3.org/2001/XMLSchema" xmlns:p="http://schemas.microsoft.com/office/2006/metadata/properties" xmlns:ns2="dad06dde-0faf-4c01-a0af-8dd65eb9d678" xmlns:ns3="b5bf702f-961c-4621-bc78-d5eefd1698a4" targetNamespace="http://schemas.microsoft.com/office/2006/metadata/properties" ma:root="true" ma:fieldsID="0dc84950d92c3ba87ac811c7c3fee530" ns2:_="" ns3:_="">
    <xsd:import namespace="dad06dde-0faf-4c01-a0af-8dd65eb9d678"/>
    <xsd:import namespace="b5bf702f-961c-4621-bc78-d5eefd1698a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d06dde-0faf-4c01-a0af-8dd65eb9d6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c9e7333-3211-4ff5-8ead-11d3dfd4558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bf702f-961c-4621-bc78-d5eefd1698a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b17e48b-bf7f-44ab-8213-fec8ca23153d}" ma:internalName="TaxCatchAll" ma:showField="CatchAllData" ma:web="b5bf702f-961c-4621-bc78-d5eefd1698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b5bf702f-961c-4621-bc78-d5eefd1698a4">
      <UserInfo>
        <DisplayName>Kayleigh Haden</DisplayName>
        <AccountId>14</AccountId>
        <AccountType/>
      </UserInfo>
    </SharedWithUsers>
    <lcf76f155ced4ddcb4097134ff3c332f xmlns="dad06dde-0faf-4c01-a0af-8dd65eb9d678">
      <Terms xmlns="http://schemas.microsoft.com/office/infopath/2007/PartnerControls"/>
    </lcf76f155ced4ddcb4097134ff3c332f>
    <TaxCatchAll xmlns="b5bf702f-961c-4621-bc78-d5eefd1698a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49896D-E58F-4E25-935F-3DFEF2A823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d06dde-0faf-4c01-a0af-8dd65eb9d678"/>
    <ds:schemaRef ds:uri="b5bf702f-961c-4621-bc78-d5eefd1698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1CD38D1-3894-43A6-A9A4-295BB94BB67A}">
  <ds:schemaRefs>
    <ds:schemaRef ds:uri="http://purl.org/dc/dcmitype/"/>
    <ds:schemaRef ds:uri="http://www.w3.org/XML/1998/namespace"/>
    <ds:schemaRef ds:uri="http://schemas.microsoft.com/office/2006/documentManagement/types"/>
    <ds:schemaRef ds:uri="b5bf702f-961c-4621-bc78-d5eefd1698a4"/>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dad06dde-0faf-4c01-a0af-8dd65eb9d678"/>
  </ds:schemaRefs>
</ds:datastoreItem>
</file>

<file path=customXml/itemProps3.xml><?xml version="1.0" encoding="utf-8"?>
<ds:datastoreItem xmlns:ds="http://schemas.openxmlformats.org/officeDocument/2006/customXml" ds:itemID="{961918B3-3786-4EE2-9D8A-654C25208B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Celestial</Template>
  <TotalTime>5414</TotalTime>
  <Words>2082</Words>
  <Application>Microsoft Office PowerPoint</Application>
  <PresentationFormat>Widescreen</PresentationFormat>
  <Paragraphs>169</Paragraphs>
  <Slides>20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Calibri</vt:lpstr>
      <vt:lpstr>Calibri Light</vt:lpstr>
      <vt:lpstr>Lora</vt:lpstr>
      <vt:lpstr>Matter</vt:lpstr>
      <vt:lpstr>mr-eaves-modern</vt:lpstr>
      <vt:lpstr>museo-sans</vt:lpstr>
      <vt:lpstr>Wingdings</vt:lpstr>
      <vt:lpstr>Celestial</vt:lpstr>
      <vt:lpstr>Welcome to Bearwood Primary School  Early Years Foundation Stage  Nursery and Reception  September 2024</vt:lpstr>
      <vt:lpstr>Foundation Stage Staff</vt:lpstr>
      <vt:lpstr>Uniform</vt:lpstr>
      <vt:lpstr>What else does my child need to bring?</vt:lpstr>
      <vt:lpstr>Learning through play</vt:lpstr>
      <vt:lpstr>The Foundation Stage Curriculum</vt:lpstr>
      <vt:lpstr>The Foundation Stage Curriculum</vt:lpstr>
      <vt:lpstr>The Foundation Stage Curriculum</vt:lpstr>
      <vt:lpstr>Statutory Assessments in Reception</vt:lpstr>
      <vt:lpstr>In the moment planning</vt:lpstr>
      <vt:lpstr>Our CLasses</vt:lpstr>
      <vt:lpstr>Timetable</vt:lpstr>
      <vt:lpstr>PowerPoint Presentation</vt:lpstr>
      <vt:lpstr>PowerPoint Presentation</vt:lpstr>
      <vt:lpstr>How?</vt:lpstr>
      <vt:lpstr>Phonics</vt:lpstr>
      <vt:lpstr>Communication</vt:lpstr>
      <vt:lpstr>Transition</vt:lpstr>
      <vt:lpstr>What can I do at home?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Bearwood Primary School  New Reception Class 2019/20</dc:title>
  <dc:creator>Head Bearwood Primary School</dc:creator>
  <cp:lastModifiedBy>Jennifer Proud</cp:lastModifiedBy>
  <cp:revision>200</cp:revision>
  <dcterms:created xsi:type="dcterms:W3CDTF">2019-07-03T07:32:47Z</dcterms:created>
  <dcterms:modified xsi:type="dcterms:W3CDTF">2024-06-27T08:25:36Z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0x010100377B033E2C8E9940A543815DB374AEE4</vt:lpwstr>
  </property>
  <property fmtid="{D5CDD505-2E9C-101B-9397-08002B2CF9AE}" pid="3" name="MediaServiceImageTags">
    <vt:lpwstr/>
  </property>
</Properties>
</file>